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9" r:id="rId3"/>
    <p:sldId id="256" r:id="rId4"/>
    <p:sldId id="257" r:id="rId5"/>
    <p:sldId id="258" r:id="rId6"/>
  </p:sldIdLst>
  <p:sldSz cx="9144000" cy="6858000" type="screen4x3"/>
  <p:notesSz cx="9928225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4302814" cy="339544"/>
          </a:xfrm>
          <a:prstGeom prst="rect">
            <a:avLst/>
          </a:prstGeom>
        </p:spPr>
        <p:txBody>
          <a:bodyPr vert="horz" lIns="63193" tIns="31596" rIns="63193" bIns="31596" rtlCol="0"/>
          <a:lstStyle>
            <a:lvl1pPr algn="l">
              <a:defRPr sz="8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827" y="1"/>
            <a:ext cx="4302814" cy="339544"/>
          </a:xfrm>
          <a:prstGeom prst="rect">
            <a:avLst/>
          </a:prstGeom>
        </p:spPr>
        <p:txBody>
          <a:bodyPr vert="horz" lIns="63193" tIns="31596" rIns="63193" bIns="31596" rtlCol="0"/>
          <a:lstStyle>
            <a:lvl1pPr algn="r">
              <a:defRPr sz="800"/>
            </a:lvl1pPr>
          </a:lstStyle>
          <a:p>
            <a:fld id="{C2C14E7D-DA3B-4D21-837A-7CF3E0098262}" type="datetimeFigureOut">
              <a:rPr lang="fr-CH" smtClean="0"/>
              <a:t>10.07.2020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456623"/>
            <a:ext cx="4302814" cy="339544"/>
          </a:xfrm>
          <a:prstGeom prst="rect">
            <a:avLst/>
          </a:prstGeom>
        </p:spPr>
        <p:txBody>
          <a:bodyPr vert="horz" lIns="63193" tIns="31596" rIns="63193" bIns="31596" rtlCol="0" anchor="b"/>
          <a:lstStyle>
            <a:lvl1pPr algn="l">
              <a:defRPr sz="800"/>
            </a:lvl1pPr>
          </a:lstStyle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827" y="6456623"/>
            <a:ext cx="4302814" cy="339544"/>
          </a:xfrm>
          <a:prstGeom prst="rect">
            <a:avLst/>
          </a:prstGeom>
        </p:spPr>
        <p:txBody>
          <a:bodyPr vert="horz" lIns="63193" tIns="31596" rIns="63193" bIns="31596" rtlCol="0" anchor="b"/>
          <a:lstStyle>
            <a:lvl1pPr algn="r">
              <a:defRPr sz="800"/>
            </a:lvl1pPr>
          </a:lstStyle>
          <a:p>
            <a:fld id="{0E00CF6C-F5C3-4704-BB00-2BC6287658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057944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286" cy="339772"/>
          </a:xfrm>
          <a:prstGeom prst="rect">
            <a:avLst/>
          </a:prstGeom>
        </p:spPr>
        <p:txBody>
          <a:bodyPr vert="horz" lIns="63193" tIns="31596" rIns="63193" bIns="31596" rtlCol="0"/>
          <a:lstStyle>
            <a:lvl1pPr algn="l">
              <a:defRPr sz="8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334" y="2"/>
            <a:ext cx="4302286" cy="339772"/>
          </a:xfrm>
          <a:prstGeom prst="rect">
            <a:avLst/>
          </a:prstGeom>
        </p:spPr>
        <p:txBody>
          <a:bodyPr vert="horz" lIns="63193" tIns="31596" rIns="63193" bIns="31596" rtlCol="0"/>
          <a:lstStyle>
            <a:lvl1pPr algn="r">
              <a:defRPr sz="800"/>
            </a:lvl1pPr>
          </a:lstStyle>
          <a:p>
            <a:fld id="{414D9B14-7CE1-4C2D-ABFC-E3B30D33DFD0}" type="datetimeFigureOut">
              <a:rPr lang="fr-CH" smtClean="0"/>
              <a:t>10.07.2020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193" tIns="31596" rIns="63193" bIns="31596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343" y="3228579"/>
            <a:ext cx="7943544" cy="3059442"/>
          </a:xfrm>
          <a:prstGeom prst="rect">
            <a:avLst/>
          </a:prstGeom>
        </p:spPr>
        <p:txBody>
          <a:bodyPr vert="horz" lIns="63193" tIns="31596" rIns="63193" bIns="315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56401"/>
            <a:ext cx="4302286" cy="339772"/>
          </a:xfrm>
          <a:prstGeom prst="rect">
            <a:avLst/>
          </a:prstGeom>
        </p:spPr>
        <p:txBody>
          <a:bodyPr vert="horz" lIns="63193" tIns="31596" rIns="63193" bIns="31596" rtlCol="0" anchor="b"/>
          <a:lstStyle>
            <a:lvl1pPr algn="l">
              <a:defRPr sz="8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334" y="6456401"/>
            <a:ext cx="4302286" cy="339772"/>
          </a:xfrm>
          <a:prstGeom prst="rect">
            <a:avLst/>
          </a:prstGeom>
        </p:spPr>
        <p:txBody>
          <a:bodyPr vert="horz" lIns="63193" tIns="31596" rIns="63193" bIns="31596" rtlCol="0" anchor="b"/>
          <a:lstStyle>
            <a:lvl1pPr algn="r">
              <a:defRPr sz="800"/>
            </a:lvl1pPr>
          </a:lstStyle>
          <a:p>
            <a:fld id="{51A28296-DF01-4E01-910E-974BFBD8787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63089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38361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5490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5553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8313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0966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3654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02FF1-385B-4C7C-A999-848CE7B9CF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29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AE047-DB23-47EE-94D1-443723D077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142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4CB60-E0E9-4C1B-B0CD-390CA3EE81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385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577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577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AD51C-8B00-4672-95AE-3CF625DF32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288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EABBA-5A3D-40B2-BF2B-2C5B146969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232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F0882-FDFB-4566-8F73-266CD02C53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938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E8DC7-605B-4753-A726-494D1C7238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037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A3ED2-3281-4C5B-8CA2-977536F29C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94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048572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A69DA-FFE6-4A11-8468-028794D213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155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A5F45-5686-410E-AE63-933B0A6B3F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7389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7250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7250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E5D71-B37F-4305-88A5-59555D8651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7288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F8668-7A6A-49A7-9495-01EF8E3BDD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542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8013" cy="5778500"/>
          </a:xfrm>
        </p:spPr>
        <p:txBody>
          <a:bodyPr/>
          <a:lstStyle/>
          <a:p>
            <a:pPr lvl="0"/>
            <a:endParaRPr lang="fr-CH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6BC30-3D4A-4D9E-982B-EB2B9B72BD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81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2598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0744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07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3582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5829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401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111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0D0AF-DDA1-4560-A8DD-968CB73AA9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756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577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fr-F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0F55A420-C9CC-4B28-9F7E-9B68463CBD3F}" type="slidenum">
              <a:rPr lang="fr-FR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29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425" y="154004"/>
            <a:ext cx="7772400" cy="876500"/>
          </a:xfrm>
        </p:spPr>
        <p:txBody>
          <a:bodyPr/>
          <a:lstStyle/>
          <a:p>
            <a:r>
              <a:rPr lang="fr-CH" dirty="0"/>
              <a:t>Soirée Météo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1775" y="939800"/>
            <a:ext cx="7380288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Situations météo habituelles.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Atmosphère standard.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L'air et l'eau.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Gradients adiabatiques.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 err="1">
                <a:solidFill>
                  <a:srgbClr val="0070C0"/>
                </a:solidFill>
              </a:rPr>
              <a:t>Emagrammes</a:t>
            </a:r>
            <a:r>
              <a:rPr lang="fr-CH" sz="2000" dirty="0">
                <a:solidFill>
                  <a:srgbClr val="0070C0"/>
                </a:solidFill>
              </a:rPr>
              <a:t>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Couche convective.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Constitution du sol.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Prévisions numériques.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RASP.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Hauteur de la couche convective (cc).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Epaisseur de la couche convective.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Ensoleillement.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Vent dans la CC.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Couverture nuageuse.</a:t>
            </a:r>
          </a:p>
          <a:p>
            <a:pPr algn="l" eaLnBrk="1" hangingPunct="1">
              <a:lnSpc>
                <a:spcPct val="90000"/>
              </a:lnSpc>
              <a:spcBef>
                <a:spcPts val="600"/>
              </a:spcBef>
              <a:buClr>
                <a:srgbClr val="333399"/>
              </a:buClr>
              <a:buFont typeface="Arial" charset="0"/>
              <a:buChar char="•"/>
            </a:pPr>
            <a:r>
              <a:rPr lang="fr-CH" sz="2000" dirty="0">
                <a:solidFill>
                  <a:srgbClr val="0070C0"/>
                </a:solidFill>
              </a:rPr>
              <a:t>Qualité du thermique </a:t>
            </a:r>
            <a:r>
              <a:rPr lang="fr-CH" sz="2000" dirty="0" err="1">
                <a:solidFill>
                  <a:srgbClr val="0070C0"/>
                </a:solidFill>
              </a:rPr>
              <a:t>Thq</a:t>
            </a:r>
            <a:r>
              <a:rPr lang="fr-CH" sz="20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788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4"/>
          <p:cNvSpPr>
            <a:spLocks noChangeArrowheads="1"/>
          </p:cNvSpPr>
          <p:nvPr/>
        </p:nvSpPr>
        <p:spPr bwMode="auto">
          <a:xfrm>
            <a:off x="7884700" y="2204865"/>
            <a:ext cx="936403" cy="29086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008080"/>
                </a:solidFill>
                <a:latin typeface="Times New Roman" pitchFamily="18" charset="0"/>
              </a:rPr>
              <a:t>6</a:t>
            </a:r>
            <a:endParaRPr lang="en-GB" sz="2800">
              <a:solidFill>
                <a:srgbClr val="008080"/>
              </a:solidFill>
              <a:latin typeface="Times New Roman" pitchFamily="18" charset="0"/>
            </a:endParaRPr>
          </a:p>
        </p:txBody>
      </p:sp>
      <p:sp>
        <p:nvSpPr>
          <p:cNvPr id="6" name="Rectangle 63"/>
          <p:cNvSpPr>
            <a:spLocks noChangeArrowheads="1"/>
          </p:cNvSpPr>
          <p:nvPr/>
        </p:nvSpPr>
        <p:spPr bwMode="auto">
          <a:xfrm>
            <a:off x="7235824" y="2204866"/>
            <a:ext cx="649066" cy="29086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FF3300"/>
                </a:solidFill>
                <a:latin typeface="Times New Roman" pitchFamily="18" charset="0"/>
              </a:rPr>
              <a:t>14</a:t>
            </a:r>
            <a:endParaRPr lang="en-GB" sz="28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Rectangle 62"/>
          <p:cNvSpPr>
            <a:spLocks noChangeArrowheads="1"/>
          </p:cNvSpPr>
          <p:nvPr/>
        </p:nvSpPr>
        <p:spPr bwMode="auto">
          <a:xfrm>
            <a:off x="6516213" y="2204865"/>
            <a:ext cx="719607" cy="2908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500</a:t>
            </a:r>
            <a:endParaRPr lang="en-GB" sz="28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" name="Rectangle 61"/>
          <p:cNvSpPr>
            <a:spLocks noChangeArrowheads="1"/>
          </p:cNvSpPr>
          <p:nvPr/>
        </p:nvSpPr>
        <p:spPr bwMode="auto">
          <a:xfrm>
            <a:off x="7884700" y="1916833"/>
            <a:ext cx="936403" cy="28803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008080"/>
                </a:solidFill>
                <a:latin typeface="Times New Roman" pitchFamily="18" charset="0"/>
              </a:rPr>
              <a:t>4</a:t>
            </a:r>
            <a:endParaRPr lang="en-GB" sz="2800">
              <a:solidFill>
                <a:srgbClr val="008080"/>
              </a:solidFill>
              <a:latin typeface="Times New Roman" pitchFamily="18" charset="0"/>
            </a:endParaRPr>
          </a:p>
        </p:txBody>
      </p:sp>
      <p:sp>
        <p:nvSpPr>
          <p:cNvPr id="9" name="Rectangle 60"/>
          <p:cNvSpPr>
            <a:spLocks noChangeArrowheads="1"/>
          </p:cNvSpPr>
          <p:nvPr/>
        </p:nvSpPr>
        <p:spPr bwMode="auto">
          <a:xfrm>
            <a:off x="7235824" y="1916834"/>
            <a:ext cx="649066" cy="28803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FF3300"/>
                </a:solidFill>
                <a:latin typeface="Times New Roman" pitchFamily="18" charset="0"/>
              </a:rPr>
              <a:t>10</a:t>
            </a:r>
            <a:endParaRPr lang="en-GB" sz="28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6516216" y="1916835"/>
            <a:ext cx="719607" cy="28803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1000</a:t>
            </a:r>
            <a:endParaRPr lang="en-GB" sz="28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1" name="Rectangle 58"/>
          <p:cNvSpPr>
            <a:spLocks noChangeArrowheads="1"/>
          </p:cNvSpPr>
          <p:nvPr/>
        </p:nvSpPr>
        <p:spPr bwMode="auto">
          <a:xfrm>
            <a:off x="7884368" y="1628801"/>
            <a:ext cx="936403" cy="28803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008080"/>
                </a:solidFill>
                <a:latin typeface="Times New Roman" pitchFamily="18" charset="0"/>
              </a:rPr>
              <a:t>-4</a:t>
            </a:r>
            <a:endParaRPr lang="en-GB" sz="2800">
              <a:solidFill>
                <a:srgbClr val="008080"/>
              </a:solidFill>
              <a:latin typeface="Times New Roman" pitchFamily="18" charset="0"/>
            </a:endParaRPr>
          </a:p>
        </p:txBody>
      </p:sp>
      <p:sp>
        <p:nvSpPr>
          <p:cNvPr id="12" name="Rectangle 57"/>
          <p:cNvSpPr>
            <a:spLocks noChangeArrowheads="1"/>
          </p:cNvSpPr>
          <p:nvPr/>
        </p:nvSpPr>
        <p:spPr bwMode="auto">
          <a:xfrm>
            <a:off x="7235824" y="1628803"/>
            <a:ext cx="649066" cy="28803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FF3300"/>
                </a:solidFill>
                <a:latin typeface="Times New Roman" pitchFamily="18" charset="0"/>
              </a:rPr>
              <a:t>2</a:t>
            </a:r>
            <a:endParaRPr lang="en-GB" sz="28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6516216" y="1628803"/>
            <a:ext cx="719607" cy="28803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2000</a:t>
            </a:r>
            <a:endParaRPr lang="en-GB" sz="28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4" name="Rectangle 55"/>
          <p:cNvSpPr>
            <a:spLocks noChangeArrowheads="1"/>
          </p:cNvSpPr>
          <p:nvPr/>
        </p:nvSpPr>
        <p:spPr bwMode="auto">
          <a:xfrm>
            <a:off x="7884367" y="1354487"/>
            <a:ext cx="936403" cy="27431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008080"/>
                </a:solidFill>
                <a:latin typeface="Times New Roman" pitchFamily="18" charset="0"/>
              </a:rPr>
              <a:t>-6</a:t>
            </a:r>
            <a:endParaRPr lang="en-GB" sz="2800">
              <a:solidFill>
                <a:srgbClr val="008080"/>
              </a:solidFill>
              <a:latin typeface="Times New Roman" pitchFamily="18" charset="0"/>
            </a:endParaRPr>
          </a:p>
        </p:txBody>
      </p:sp>
      <p:sp>
        <p:nvSpPr>
          <p:cNvPr id="15" name="Rectangle 54"/>
          <p:cNvSpPr>
            <a:spLocks noChangeArrowheads="1"/>
          </p:cNvSpPr>
          <p:nvPr/>
        </p:nvSpPr>
        <p:spPr bwMode="auto">
          <a:xfrm>
            <a:off x="7235824" y="1354488"/>
            <a:ext cx="649066" cy="274314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FF3300"/>
                </a:solidFill>
                <a:latin typeface="Times New Roman" pitchFamily="18" charset="0"/>
              </a:rPr>
              <a:t>-5</a:t>
            </a:r>
            <a:endParaRPr lang="en-GB" sz="28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6" name="Rectangle 53"/>
          <p:cNvSpPr>
            <a:spLocks noChangeArrowheads="1"/>
          </p:cNvSpPr>
          <p:nvPr/>
        </p:nvSpPr>
        <p:spPr bwMode="auto">
          <a:xfrm>
            <a:off x="6516216" y="1354488"/>
            <a:ext cx="719607" cy="27431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3200</a:t>
            </a:r>
            <a:endParaRPr lang="en-GB" sz="28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7" name="Rectangle 52"/>
          <p:cNvSpPr>
            <a:spLocks noChangeArrowheads="1"/>
          </p:cNvSpPr>
          <p:nvPr/>
        </p:nvSpPr>
        <p:spPr bwMode="auto">
          <a:xfrm>
            <a:off x="7884700" y="1066455"/>
            <a:ext cx="936403" cy="28803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008080"/>
                </a:solidFill>
                <a:latin typeface="Times New Roman" pitchFamily="18" charset="0"/>
              </a:rPr>
              <a:t>-14</a:t>
            </a:r>
            <a:endParaRPr lang="en-GB" sz="2800">
              <a:solidFill>
                <a:srgbClr val="008080"/>
              </a:solidFill>
              <a:latin typeface="Times New Roman" pitchFamily="18" charset="0"/>
            </a:endParaRPr>
          </a:p>
        </p:txBody>
      </p:sp>
      <p:sp>
        <p:nvSpPr>
          <p:cNvPr id="18" name="Rectangle 51"/>
          <p:cNvSpPr>
            <a:spLocks noChangeArrowheads="1"/>
          </p:cNvSpPr>
          <p:nvPr/>
        </p:nvSpPr>
        <p:spPr bwMode="auto">
          <a:xfrm>
            <a:off x="7235824" y="1068718"/>
            <a:ext cx="649066" cy="285769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FF3300"/>
                </a:solidFill>
                <a:latin typeface="Times New Roman" pitchFamily="18" charset="0"/>
              </a:rPr>
              <a:t>-10</a:t>
            </a:r>
            <a:endParaRPr lang="en-GB" sz="28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9" name="Rectangle 50"/>
          <p:cNvSpPr>
            <a:spLocks noChangeArrowheads="1"/>
          </p:cNvSpPr>
          <p:nvPr/>
        </p:nvSpPr>
        <p:spPr bwMode="auto">
          <a:xfrm>
            <a:off x="6516215" y="1068719"/>
            <a:ext cx="719607" cy="285769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 dirty="0">
                <a:solidFill>
                  <a:schemeClr val="accent2"/>
                </a:solidFill>
                <a:latin typeface="Times New Roman" pitchFamily="18" charset="0"/>
              </a:rPr>
              <a:t>4000</a:t>
            </a:r>
            <a:endParaRPr lang="en-GB" sz="2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7884700" y="764704"/>
            <a:ext cx="936403" cy="30401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008080"/>
                </a:solidFill>
                <a:latin typeface="Times New Roman" pitchFamily="18" charset="0"/>
              </a:rPr>
              <a:t>-30</a:t>
            </a:r>
            <a:endParaRPr lang="en-GB" sz="2800">
              <a:solidFill>
                <a:srgbClr val="008080"/>
              </a:solidFill>
              <a:latin typeface="Times New Roman" pitchFamily="18" charset="0"/>
            </a:endParaRPr>
          </a:p>
        </p:txBody>
      </p:sp>
      <p:sp>
        <p:nvSpPr>
          <p:cNvPr id="21" name="Rectangle 48"/>
          <p:cNvSpPr>
            <a:spLocks noChangeArrowheads="1"/>
          </p:cNvSpPr>
          <p:nvPr/>
        </p:nvSpPr>
        <p:spPr bwMode="auto">
          <a:xfrm>
            <a:off x="7235824" y="764704"/>
            <a:ext cx="649066" cy="30401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FF3300"/>
                </a:solidFill>
                <a:latin typeface="Times New Roman" pitchFamily="18" charset="0"/>
              </a:rPr>
              <a:t>-12</a:t>
            </a:r>
            <a:endParaRPr lang="en-GB" sz="28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2" name="Rectangle 47"/>
          <p:cNvSpPr>
            <a:spLocks noChangeArrowheads="1"/>
          </p:cNvSpPr>
          <p:nvPr/>
        </p:nvSpPr>
        <p:spPr bwMode="auto">
          <a:xfrm>
            <a:off x="6516217" y="764705"/>
            <a:ext cx="719607" cy="304014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chemeClr val="accent2"/>
                </a:solidFill>
                <a:latin typeface="Times New Roman" pitchFamily="18" charset="0"/>
              </a:rPr>
              <a:t>5400</a:t>
            </a:r>
            <a:endParaRPr lang="en-GB" sz="28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3" name="Rectangle 46"/>
          <p:cNvSpPr>
            <a:spLocks noChangeArrowheads="1"/>
          </p:cNvSpPr>
          <p:nvPr/>
        </p:nvSpPr>
        <p:spPr bwMode="auto">
          <a:xfrm>
            <a:off x="7884368" y="450856"/>
            <a:ext cx="936403" cy="31384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008080"/>
                </a:solidFill>
                <a:latin typeface="Times New Roman" pitchFamily="18" charset="0"/>
              </a:rPr>
              <a:t>-34</a:t>
            </a:r>
            <a:endParaRPr lang="en-GB" sz="2800">
              <a:solidFill>
                <a:srgbClr val="008080"/>
              </a:solidFill>
              <a:latin typeface="Times New Roman" pitchFamily="18" charset="0"/>
            </a:endParaRPr>
          </a:p>
        </p:txBody>
      </p:sp>
      <p:sp>
        <p:nvSpPr>
          <p:cNvPr id="24" name="Rectangle 45"/>
          <p:cNvSpPr>
            <a:spLocks noChangeArrowheads="1"/>
          </p:cNvSpPr>
          <p:nvPr/>
        </p:nvSpPr>
        <p:spPr bwMode="auto">
          <a:xfrm>
            <a:off x="7235823" y="452935"/>
            <a:ext cx="649066" cy="311769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>
                <a:solidFill>
                  <a:srgbClr val="FF3300"/>
                </a:solidFill>
                <a:latin typeface="Times New Roman" pitchFamily="18" charset="0"/>
              </a:rPr>
              <a:t>-22</a:t>
            </a:r>
            <a:endParaRPr lang="en-GB" sz="280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5" name="Rectangle 44"/>
          <p:cNvSpPr>
            <a:spLocks noChangeArrowheads="1"/>
          </p:cNvSpPr>
          <p:nvPr/>
        </p:nvSpPr>
        <p:spPr bwMode="auto">
          <a:xfrm>
            <a:off x="6516216" y="452935"/>
            <a:ext cx="719607" cy="311769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 dirty="0">
                <a:solidFill>
                  <a:schemeClr val="accent2"/>
                </a:solidFill>
                <a:latin typeface="Times New Roman" pitchFamily="18" charset="0"/>
              </a:rPr>
              <a:t>7000</a:t>
            </a:r>
            <a:endParaRPr lang="en-GB" sz="2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6" name="Rectangle 43"/>
          <p:cNvSpPr>
            <a:spLocks noChangeArrowheads="1"/>
          </p:cNvSpPr>
          <p:nvPr/>
        </p:nvSpPr>
        <p:spPr bwMode="auto">
          <a:xfrm>
            <a:off x="7884368" y="156543"/>
            <a:ext cx="936403" cy="29431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 b="1" dirty="0" err="1">
                <a:solidFill>
                  <a:srgbClr val="008080"/>
                </a:solidFill>
                <a:latin typeface="Times New Roman" pitchFamily="18" charset="0"/>
              </a:rPr>
              <a:t>PtRosée</a:t>
            </a:r>
            <a:endParaRPr lang="en-GB" sz="2800" dirty="0">
              <a:solidFill>
                <a:srgbClr val="008080"/>
              </a:solidFill>
              <a:latin typeface="Times New Roman" pitchFamily="18" charset="0"/>
            </a:endParaRPr>
          </a:p>
        </p:txBody>
      </p:sp>
      <p:sp>
        <p:nvSpPr>
          <p:cNvPr id="27" name="Rectangle 42"/>
          <p:cNvSpPr>
            <a:spLocks noChangeArrowheads="1"/>
          </p:cNvSpPr>
          <p:nvPr/>
        </p:nvSpPr>
        <p:spPr bwMode="auto">
          <a:xfrm>
            <a:off x="7235824" y="156543"/>
            <a:ext cx="648544" cy="29431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 b="1" dirty="0">
                <a:solidFill>
                  <a:srgbClr val="FF3300"/>
                </a:solidFill>
                <a:latin typeface="Times New Roman" pitchFamily="18" charset="0"/>
              </a:rPr>
              <a:t>Temp</a:t>
            </a:r>
            <a:endParaRPr lang="en-GB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8" name="Rectangle 41"/>
          <p:cNvSpPr>
            <a:spLocks noChangeArrowheads="1"/>
          </p:cNvSpPr>
          <p:nvPr/>
        </p:nvSpPr>
        <p:spPr bwMode="auto">
          <a:xfrm>
            <a:off x="6516216" y="156544"/>
            <a:ext cx="719608" cy="29431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Ctr="1"/>
          <a:lstStyle/>
          <a:p>
            <a:pPr marL="342900" indent="-342900" fontAlgn="b"/>
            <a:r>
              <a:rPr lang="en-GB" b="1" dirty="0">
                <a:solidFill>
                  <a:schemeClr val="accent2"/>
                </a:solidFill>
                <a:latin typeface="Times New Roman" pitchFamily="18" charset="0"/>
              </a:rPr>
              <a:t>Alt</a:t>
            </a:r>
            <a:endParaRPr lang="en-GB" sz="2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980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830132"/>
            <a:ext cx="8940745" cy="59112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720498"/>
          </a:xfrm>
        </p:spPr>
        <p:txBody>
          <a:bodyPr/>
          <a:lstStyle/>
          <a:p>
            <a:r>
              <a:rPr lang="fr-CH" dirty="0" err="1"/>
              <a:t>Emagramme</a:t>
            </a:r>
            <a:r>
              <a:rPr lang="fr-CH" dirty="0"/>
              <a:t> et relief.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457200" y="6278880"/>
            <a:ext cx="8310880" cy="304800"/>
          </a:xfrm>
          <a:custGeom>
            <a:avLst/>
            <a:gdLst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8300720 w 8310880"/>
              <a:gd name="connsiteY2" fmla="*/ 0 h 294640"/>
              <a:gd name="connsiteX3" fmla="*/ 8310880 w 8310880"/>
              <a:gd name="connsiteY3" fmla="*/ 294640 h 294640"/>
              <a:gd name="connsiteX4" fmla="*/ 0 w 8310880"/>
              <a:gd name="connsiteY4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61720 w 8310880"/>
              <a:gd name="connsiteY2" fmla="*/ 5080 h 294640"/>
              <a:gd name="connsiteX3" fmla="*/ 8300720 w 8310880"/>
              <a:gd name="connsiteY3" fmla="*/ 0 h 294640"/>
              <a:gd name="connsiteX4" fmla="*/ 8310880 w 8310880"/>
              <a:gd name="connsiteY4" fmla="*/ 294640 h 294640"/>
              <a:gd name="connsiteX5" fmla="*/ 0 w 8310880"/>
              <a:gd name="connsiteY5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61720 w 8310880"/>
              <a:gd name="connsiteY2" fmla="*/ 5080 h 294640"/>
              <a:gd name="connsiteX3" fmla="*/ 1315720 w 8310880"/>
              <a:gd name="connsiteY3" fmla="*/ 5080 h 294640"/>
              <a:gd name="connsiteX4" fmla="*/ 8300720 w 8310880"/>
              <a:gd name="connsiteY4" fmla="*/ 0 h 294640"/>
              <a:gd name="connsiteX5" fmla="*/ 8310880 w 8310880"/>
              <a:gd name="connsiteY5" fmla="*/ 294640 h 294640"/>
              <a:gd name="connsiteX6" fmla="*/ 0 w 8310880"/>
              <a:gd name="connsiteY6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61720 w 8310880"/>
              <a:gd name="connsiteY2" fmla="*/ 5080 h 294640"/>
              <a:gd name="connsiteX3" fmla="*/ 1315720 w 8310880"/>
              <a:gd name="connsiteY3" fmla="*/ 5080 h 294640"/>
              <a:gd name="connsiteX4" fmla="*/ 8300720 w 8310880"/>
              <a:gd name="connsiteY4" fmla="*/ 0 h 294640"/>
              <a:gd name="connsiteX5" fmla="*/ 8310880 w 8310880"/>
              <a:gd name="connsiteY5" fmla="*/ 294640 h 294640"/>
              <a:gd name="connsiteX6" fmla="*/ 0 w 8310880"/>
              <a:gd name="connsiteY6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05840 w 8310880"/>
              <a:gd name="connsiteY2" fmla="*/ 5080 h 294640"/>
              <a:gd name="connsiteX3" fmla="*/ 1315720 w 8310880"/>
              <a:gd name="connsiteY3" fmla="*/ 5080 h 294640"/>
              <a:gd name="connsiteX4" fmla="*/ 8300720 w 8310880"/>
              <a:gd name="connsiteY4" fmla="*/ 0 h 294640"/>
              <a:gd name="connsiteX5" fmla="*/ 8310880 w 8310880"/>
              <a:gd name="connsiteY5" fmla="*/ 294640 h 294640"/>
              <a:gd name="connsiteX6" fmla="*/ 0 w 8310880"/>
              <a:gd name="connsiteY6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05840 w 8310880"/>
              <a:gd name="connsiteY2" fmla="*/ 5080 h 294640"/>
              <a:gd name="connsiteX3" fmla="*/ 1315720 w 8310880"/>
              <a:gd name="connsiteY3" fmla="*/ 5080 h 294640"/>
              <a:gd name="connsiteX4" fmla="*/ 8300720 w 8310880"/>
              <a:gd name="connsiteY4" fmla="*/ 0 h 294640"/>
              <a:gd name="connsiteX5" fmla="*/ 8310880 w 8310880"/>
              <a:gd name="connsiteY5" fmla="*/ 294640 h 294640"/>
              <a:gd name="connsiteX6" fmla="*/ 0 w 8310880"/>
              <a:gd name="connsiteY6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05840 w 8310880"/>
              <a:gd name="connsiteY2" fmla="*/ 5080 h 294640"/>
              <a:gd name="connsiteX3" fmla="*/ 1315720 w 8310880"/>
              <a:gd name="connsiteY3" fmla="*/ 5080 h 294640"/>
              <a:gd name="connsiteX4" fmla="*/ 8300720 w 8310880"/>
              <a:gd name="connsiteY4" fmla="*/ 0 h 294640"/>
              <a:gd name="connsiteX5" fmla="*/ 8310880 w 8310880"/>
              <a:gd name="connsiteY5" fmla="*/ 294640 h 294640"/>
              <a:gd name="connsiteX6" fmla="*/ 0 w 8310880"/>
              <a:gd name="connsiteY6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05840 w 8310880"/>
              <a:gd name="connsiteY2" fmla="*/ 5080 h 294640"/>
              <a:gd name="connsiteX3" fmla="*/ 1315720 w 8310880"/>
              <a:gd name="connsiteY3" fmla="*/ 5080 h 294640"/>
              <a:gd name="connsiteX4" fmla="*/ 2225040 w 8310880"/>
              <a:gd name="connsiteY4" fmla="*/ 0 h 294640"/>
              <a:gd name="connsiteX5" fmla="*/ 8300720 w 8310880"/>
              <a:gd name="connsiteY5" fmla="*/ 0 h 294640"/>
              <a:gd name="connsiteX6" fmla="*/ 8310880 w 8310880"/>
              <a:gd name="connsiteY6" fmla="*/ 294640 h 294640"/>
              <a:gd name="connsiteX7" fmla="*/ 0 w 8310880"/>
              <a:gd name="connsiteY7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05840 w 8310880"/>
              <a:gd name="connsiteY2" fmla="*/ 5080 h 294640"/>
              <a:gd name="connsiteX3" fmla="*/ 1315720 w 8310880"/>
              <a:gd name="connsiteY3" fmla="*/ 5080 h 294640"/>
              <a:gd name="connsiteX4" fmla="*/ 2225040 w 8310880"/>
              <a:gd name="connsiteY4" fmla="*/ 0 h 294640"/>
              <a:gd name="connsiteX5" fmla="*/ 2458720 w 8310880"/>
              <a:gd name="connsiteY5" fmla="*/ 0 h 294640"/>
              <a:gd name="connsiteX6" fmla="*/ 8300720 w 8310880"/>
              <a:gd name="connsiteY6" fmla="*/ 0 h 294640"/>
              <a:gd name="connsiteX7" fmla="*/ 8310880 w 8310880"/>
              <a:gd name="connsiteY7" fmla="*/ 294640 h 294640"/>
              <a:gd name="connsiteX8" fmla="*/ 0 w 8310880"/>
              <a:gd name="connsiteY8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05840 w 8310880"/>
              <a:gd name="connsiteY2" fmla="*/ 5080 h 294640"/>
              <a:gd name="connsiteX3" fmla="*/ 1315720 w 8310880"/>
              <a:gd name="connsiteY3" fmla="*/ 5080 h 294640"/>
              <a:gd name="connsiteX4" fmla="*/ 2225040 w 8310880"/>
              <a:gd name="connsiteY4" fmla="*/ 0 h 294640"/>
              <a:gd name="connsiteX5" fmla="*/ 2458720 w 8310880"/>
              <a:gd name="connsiteY5" fmla="*/ 0 h 294640"/>
              <a:gd name="connsiteX6" fmla="*/ 8300720 w 8310880"/>
              <a:gd name="connsiteY6" fmla="*/ 0 h 294640"/>
              <a:gd name="connsiteX7" fmla="*/ 8310880 w 8310880"/>
              <a:gd name="connsiteY7" fmla="*/ 294640 h 294640"/>
              <a:gd name="connsiteX8" fmla="*/ 0 w 8310880"/>
              <a:gd name="connsiteY8" fmla="*/ 284480 h 294640"/>
              <a:gd name="connsiteX0" fmla="*/ 0 w 8310880"/>
              <a:gd name="connsiteY0" fmla="*/ 284480 h 294640"/>
              <a:gd name="connsiteX1" fmla="*/ 0 w 8310880"/>
              <a:gd name="connsiteY1" fmla="*/ 10160 h 294640"/>
              <a:gd name="connsiteX2" fmla="*/ 1005840 w 8310880"/>
              <a:gd name="connsiteY2" fmla="*/ 5080 h 294640"/>
              <a:gd name="connsiteX3" fmla="*/ 1315720 w 8310880"/>
              <a:gd name="connsiteY3" fmla="*/ 5080 h 294640"/>
              <a:gd name="connsiteX4" fmla="*/ 2225040 w 8310880"/>
              <a:gd name="connsiteY4" fmla="*/ 0 h 294640"/>
              <a:gd name="connsiteX5" fmla="*/ 2458720 w 8310880"/>
              <a:gd name="connsiteY5" fmla="*/ 0 h 294640"/>
              <a:gd name="connsiteX6" fmla="*/ 8300720 w 8310880"/>
              <a:gd name="connsiteY6" fmla="*/ 0 h 294640"/>
              <a:gd name="connsiteX7" fmla="*/ 8310880 w 8310880"/>
              <a:gd name="connsiteY7" fmla="*/ 294640 h 294640"/>
              <a:gd name="connsiteX8" fmla="*/ 0 w 8310880"/>
              <a:gd name="connsiteY8" fmla="*/ 284480 h 294640"/>
              <a:gd name="connsiteX0" fmla="*/ 0 w 8310880"/>
              <a:gd name="connsiteY0" fmla="*/ 289560 h 299720"/>
              <a:gd name="connsiteX1" fmla="*/ 0 w 8310880"/>
              <a:gd name="connsiteY1" fmla="*/ 15240 h 299720"/>
              <a:gd name="connsiteX2" fmla="*/ 1005840 w 8310880"/>
              <a:gd name="connsiteY2" fmla="*/ 10160 h 299720"/>
              <a:gd name="connsiteX3" fmla="*/ 1315720 w 8310880"/>
              <a:gd name="connsiteY3" fmla="*/ 10160 h 299720"/>
              <a:gd name="connsiteX4" fmla="*/ 2225040 w 8310880"/>
              <a:gd name="connsiteY4" fmla="*/ 5080 h 299720"/>
              <a:gd name="connsiteX5" fmla="*/ 2458720 w 8310880"/>
              <a:gd name="connsiteY5" fmla="*/ 5080 h 299720"/>
              <a:gd name="connsiteX6" fmla="*/ 3388360 w 8310880"/>
              <a:gd name="connsiteY6" fmla="*/ 0 h 299720"/>
              <a:gd name="connsiteX7" fmla="*/ 8300720 w 8310880"/>
              <a:gd name="connsiteY7" fmla="*/ 5080 h 299720"/>
              <a:gd name="connsiteX8" fmla="*/ 8310880 w 8310880"/>
              <a:gd name="connsiteY8" fmla="*/ 299720 h 299720"/>
              <a:gd name="connsiteX9" fmla="*/ 0 w 8310880"/>
              <a:gd name="connsiteY9" fmla="*/ 289560 h 299720"/>
              <a:gd name="connsiteX0" fmla="*/ 0 w 8310880"/>
              <a:gd name="connsiteY0" fmla="*/ 289560 h 299720"/>
              <a:gd name="connsiteX1" fmla="*/ 0 w 8310880"/>
              <a:gd name="connsiteY1" fmla="*/ 15240 h 299720"/>
              <a:gd name="connsiteX2" fmla="*/ 1005840 w 8310880"/>
              <a:gd name="connsiteY2" fmla="*/ 10160 h 299720"/>
              <a:gd name="connsiteX3" fmla="*/ 1315720 w 8310880"/>
              <a:gd name="connsiteY3" fmla="*/ 10160 h 299720"/>
              <a:gd name="connsiteX4" fmla="*/ 2225040 w 8310880"/>
              <a:gd name="connsiteY4" fmla="*/ 5080 h 299720"/>
              <a:gd name="connsiteX5" fmla="*/ 2458720 w 8310880"/>
              <a:gd name="connsiteY5" fmla="*/ 5080 h 299720"/>
              <a:gd name="connsiteX6" fmla="*/ 3388360 w 8310880"/>
              <a:gd name="connsiteY6" fmla="*/ 0 h 299720"/>
              <a:gd name="connsiteX7" fmla="*/ 3672840 w 8310880"/>
              <a:gd name="connsiteY7" fmla="*/ 0 h 299720"/>
              <a:gd name="connsiteX8" fmla="*/ 8300720 w 8310880"/>
              <a:gd name="connsiteY8" fmla="*/ 5080 h 299720"/>
              <a:gd name="connsiteX9" fmla="*/ 8310880 w 8310880"/>
              <a:gd name="connsiteY9" fmla="*/ 299720 h 299720"/>
              <a:gd name="connsiteX10" fmla="*/ 0 w 8310880"/>
              <a:gd name="connsiteY10" fmla="*/ 289560 h 29972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8300720 w 8310880"/>
              <a:gd name="connsiteY9" fmla="*/ 10160 h 304800"/>
              <a:gd name="connsiteX10" fmla="*/ 8310880 w 8310880"/>
              <a:gd name="connsiteY10" fmla="*/ 304800 h 304800"/>
              <a:gd name="connsiteX11" fmla="*/ 0 w 8310880"/>
              <a:gd name="connsiteY11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8300720 w 8310880"/>
              <a:gd name="connsiteY10" fmla="*/ 10160 h 304800"/>
              <a:gd name="connsiteX11" fmla="*/ 8310880 w 8310880"/>
              <a:gd name="connsiteY11" fmla="*/ 304800 h 304800"/>
              <a:gd name="connsiteX12" fmla="*/ 0 w 8310880"/>
              <a:gd name="connsiteY12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75960 w 8310880"/>
              <a:gd name="connsiteY10" fmla="*/ 5080 h 304800"/>
              <a:gd name="connsiteX11" fmla="*/ 8300720 w 8310880"/>
              <a:gd name="connsiteY11" fmla="*/ 10160 h 304800"/>
              <a:gd name="connsiteX12" fmla="*/ 8310880 w 8310880"/>
              <a:gd name="connsiteY12" fmla="*/ 304800 h 304800"/>
              <a:gd name="connsiteX13" fmla="*/ 0 w 8310880"/>
              <a:gd name="connsiteY13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759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759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759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505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505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505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505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505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505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  <a:gd name="connsiteX0" fmla="*/ 0 w 8310880"/>
              <a:gd name="connsiteY0" fmla="*/ 294640 h 304800"/>
              <a:gd name="connsiteX1" fmla="*/ 0 w 8310880"/>
              <a:gd name="connsiteY1" fmla="*/ 20320 h 304800"/>
              <a:gd name="connsiteX2" fmla="*/ 1005840 w 8310880"/>
              <a:gd name="connsiteY2" fmla="*/ 15240 h 304800"/>
              <a:gd name="connsiteX3" fmla="*/ 1315720 w 8310880"/>
              <a:gd name="connsiteY3" fmla="*/ 15240 h 304800"/>
              <a:gd name="connsiteX4" fmla="*/ 2225040 w 8310880"/>
              <a:gd name="connsiteY4" fmla="*/ 10160 h 304800"/>
              <a:gd name="connsiteX5" fmla="*/ 2458720 w 8310880"/>
              <a:gd name="connsiteY5" fmla="*/ 10160 h 304800"/>
              <a:gd name="connsiteX6" fmla="*/ 3388360 w 8310880"/>
              <a:gd name="connsiteY6" fmla="*/ 5080 h 304800"/>
              <a:gd name="connsiteX7" fmla="*/ 3672840 w 8310880"/>
              <a:gd name="connsiteY7" fmla="*/ 5080 h 304800"/>
              <a:gd name="connsiteX8" fmla="*/ 4561840 w 8310880"/>
              <a:gd name="connsiteY8" fmla="*/ 0 h 304800"/>
              <a:gd name="connsiteX9" fmla="*/ 4836160 w 8310880"/>
              <a:gd name="connsiteY9" fmla="*/ 0 h 304800"/>
              <a:gd name="connsiteX10" fmla="*/ 5750560 w 8310880"/>
              <a:gd name="connsiteY10" fmla="*/ 5080 h 304800"/>
              <a:gd name="connsiteX11" fmla="*/ 6029960 w 8310880"/>
              <a:gd name="connsiteY11" fmla="*/ 5080 h 304800"/>
              <a:gd name="connsiteX12" fmla="*/ 8300720 w 8310880"/>
              <a:gd name="connsiteY12" fmla="*/ 10160 h 304800"/>
              <a:gd name="connsiteX13" fmla="*/ 8310880 w 8310880"/>
              <a:gd name="connsiteY13" fmla="*/ 304800 h 304800"/>
              <a:gd name="connsiteX14" fmla="*/ 0 w 8310880"/>
              <a:gd name="connsiteY14" fmla="*/ 29464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310880" h="304800">
                <a:moveTo>
                  <a:pt x="0" y="294640"/>
                </a:moveTo>
                <a:lnTo>
                  <a:pt x="0" y="20320"/>
                </a:lnTo>
                <a:lnTo>
                  <a:pt x="1005840" y="15240"/>
                </a:lnTo>
                <a:cubicBezTo>
                  <a:pt x="1004147" y="172720"/>
                  <a:pt x="1317413" y="162560"/>
                  <a:pt x="1315720" y="15240"/>
                </a:cubicBezTo>
                <a:lnTo>
                  <a:pt x="2225040" y="10160"/>
                </a:lnTo>
                <a:cubicBezTo>
                  <a:pt x="2231813" y="162560"/>
                  <a:pt x="2462107" y="167640"/>
                  <a:pt x="2458720" y="10160"/>
                </a:cubicBezTo>
                <a:lnTo>
                  <a:pt x="3388360" y="5080"/>
                </a:lnTo>
                <a:cubicBezTo>
                  <a:pt x="3386667" y="137160"/>
                  <a:pt x="3674533" y="157480"/>
                  <a:pt x="3672840" y="5080"/>
                </a:cubicBezTo>
                <a:lnTo>
                  <a:pt x="4561840" y="0"/>
                </a:lnTo>
                <a:cubicBezTo>
                  <a:pt x="4566920" y="142240"/>
                  <a:pt x="4831080" y="157480"/>
                  <a:pt x="4836160" y="0"/>
                </a:cubicBezTo>
                <a:lnTo>
                  <a:pt x="5750560" y="5080"/>
                </a:lnTo>
                <a:cubicBezTo>
                  <a:pt x="5753947" y="116840"/>
                  <a:pt x="6031653" y="152400"/>
                  <a:pt x="6029960" y="5080"/>
                </a:cubicBezTo>
                <a:lnTo>
                  <a:pt x="8300720" y="10160"/>
                </a:lnTo>
                <a:lnTo>
                  <a:pt x="8310880" y="304800"/>
                </a:lnTo>
                <a:lnTo>
                  <a:pt x="0" y="294640"/>
                </a:lnTo>
                <a:close/>
              </a:path>
            </a:pathLst>
          </a:custGeom>
          <a:solidFill>
            <a:srgbClr val="996633"/>
          </a:solidFill>
          <a:ln w="12700"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CH">
              <a:solidFill>
                <a:srgbClr val="FFFFFF"/>
              </a:solidFill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027547" y="4903340"/>
            <a:ext cx="5567423" cy="1520609"/>
          </a:xfrm>
          <a:custGeom>
            <a:avLst/>
            <a:gdLst>
              <a:gd name="connsiteX0" fmla="*/ 0 w 5567423"/>
              <a:gd name="connsiteY0" fmla="*/ 706055 h 706055"/>
              <a:gd name="connsiteX1" fmla="*/ 532436 w 5567423"/>
              <a:gd name="connsiteY1" fmla="*/ 185195 h 706055"/>
              <a:gd name="connsiteX2" fmla="*/ 1122745 w 5567423"/>
              <a:gd name="connsiteY2" fmla="*/ 312516 h 706055"/>
              <a:gd name="connsiteX3" fmla="*/ 1551008 w 5567423"/>
              <a:gd name="connsiteY3" fmla="*/ 0 h 706055"/>
              <a:gd name="connsiteX4" fmla="*/ 2939970 w 5567423"/>
              <a:gd name="connsiteY4" fmla="*/ 0 h 706055"/>
              <a:gd name="connsiteX5" fmla="*/ 3298785 w 5567423"/>
              <a:gd name="connsiteY5" fmla="*/ 243068 h 706055"/>
              <a:gd name="connsiteX6" fmla="*/ 3611301 w 5567423"/>
              <a:gd name="connsiteY6" fmla="*/ 115747 h 706055"/>
              <a:gd name="connsiteX7" fmla="*/ 4595150 w 5567423"/>
              <a:gd name="connsiteY7" fmla="*/ 243068 h 706055"/>
              <a:gd name="connsiteX8" fmla="*/ 4699322 w 5567423"/>
              <a:gd name="connsiteY8" fmla="*/ 277792 h 706055"/>
              <a:gd name="connsiteX9" fmla="*/ 5567423 w 5567423"/>
              <a:gd name="connsiteY9" fmla="*/ 694481 h 706055"/>
              <a:gd name="connsiteX10" fmla="*/ 0 w 5567423"/>
              <a:gd name="connsiteY10" fmla="*/ 706055 h 706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67423" h="706055">
                <a:moveTo>
                  <a:pt x="0" y="706055"/>
                </a:moveTo>
                <a:lnTo>
                  <a:pt x="532436" y="185195"/>
                </a:lnTo>
                <a:lnTo>
                  <a:pt x="1122745" y="312516"/>
                </a:lnTo>
                <a:lnTo>
                  <a:pt x="1551008" y="0"/>
                </a:lnTo>
                <a:lnTo>
                  <a:pt x="2939970" y="0"/>
                </a:lnTo>
                <a:lnTo>
                  <a:pt x="3298785" y="243068"/>
                </a:lnTo>
                <a:lnTo>
                  <a:pt x="3611301" y="115747"/>
                </a:lnTo>
                <a:lnTo>
                  <a:pt x="4595150" y="243068"/>
                </a:lnTo>
                <a:lnTo>
                  <a:pt x="4699322" y="277792"/>
                </a:lnTo>
                <a:lnTo>
                  <a:pt x="5567423" y="694481"/>
                </a:lnTo>
                <a:lnTo>
                  <a:pt x="0" y="706055"/>
                </a:lnTo>
                <a:close/>
              </a:path>
            </a:pathLst>
          </a:custGeom>
          <a:solidFill>
            <a:srgbClr val="996633">
              <a:alpha val="24000"/>
            </a:srgbClr>
          </a:solidFill>
          <a:ln w="38100">
            <a:solidFill>
              <a:srgbClr val="996633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CH">
              <a:solidFill>
                <a:srgbClr val="FFFFFF"/>
              </a:solidFill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1967696" y="5717894"/>
            <a:ext cx="5567423" cy="706055"/>
          </a:xfrm>
          <a:custGeom>
            <a:avLst/>
            <a:gdLst>
              <a:gd name="connsiteX0" fmla="*/ 0 w 5567423"/>
              <a:gd name="connsiteY0" fmla="*/ 706055 h 706055"/>
              <a:gd name="connsiteX1" fmla="*/ 532436 w 5567423"/>
              <a:gd name="connsiteY1" fmla="*/ 185195 h 706055"/>
              <a:gd name="connsiteX2" fmla="*/ 1122745 w 5567423"/>
              <a:gd name="connsiteY2" fmla="*/ 312516 h 706055"/>
              <a:gd name="connsiteX3" fmla="*/ 1551008 w 5567423"/>
              <a:gd name="connsiteY3" fmla="*/ 0 h 706055"/>
              <a:gd name="connsiteX4" fmla="*/ 2939970 w 5567423"/>
              <a:gd name="connsiteY4" fmla="*/ 0 h 706055"/>
              <a:gd name="connsiteX5" fmla="*/ 3298785 w 5567423"/>
              <a:gd name="connsiteY5" fmla="*/ 243068 h 706055"/>
              <a:gd name="connsiteX6" fmla="*/ 3611301 w 5567423"/>
              <a:gd name="connsiteY6" fmla="*/ 115747 h 706055"/>
              <a:gd name="connsiteX7" fmla="*/ 4595150 w 5567423"/>
              <a:gd name="connsiteY7" fmla="*/ 243068 h 706055"/>
              <a:gd name="connsiteX8" fmla="*/ 4699322 w 5567423"/>
              <a:gd name="connsiteY8" fmla="*/ 277792 h 706055"/>
              <a:gd name="connsiteX9" fmla="*/ 5567423 w 5567423"/>
              <a:gd name="connsiteY9" fmla="*/ 694481 h 706055"/>
              <a:gd name="connsiteX10" fmla="*/ 0 w 5567423"/>
              <a:gd name="connsiteY10" fmla="*/ 706055 h 706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67423" h="706055">
                <a:moveTo>
                  <a:pt x="0" y="706055"/>
                </a:moveTo>
                <a:lnTo>
                  <a:pt x="532436" y="185195"/>
                </a:lnTo>
                <a:lnTo>
                  <a:pt x="1122745" y="312516"/>
                </a:lnTo>
                <a:lnTo>
                  <a:pt x="1551008" y="0"/>
                </a:lnTo>
                <a:lnTo>
                  <a:pt x="2939970" y="0"/>
                </a:lnTo>
                <a:lnTo>
                  <a:pt x="3298785" y="243068"/>
                </a:lnTo>
                <a:lnTo>
                  <a:pt x="3611301" y="115747"/>
                </a:lnTo>
                <a:lnTo>
                  <a:pt x="4595150" y="243068"/>
                </a:lnTo>
                <a:lnTo>
                  <a:pt x="4699322" y="277792"/>
                </a:lnTo>
                <a:lnTo>
                  <a:pt x="5567423" y="694481"/>
                </a:lnTo>
                <a:lnTo>
                  <a:pt x="0" y="706055"/>
                </a:lnTo>
                <a:close/>
              </a:path>
            </a:pathLst>
          </a:custGeom>
          <a:solidFill>
            <a:srgbClr val="996633">
              <a:alpha val="30000"/>
            </a:srgbClr>
          </a:solidFill>
          <a:ln w="38100">
            <a:solidFill>
              <a:srgbClr val="996633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CH">
              <a:solidFill>
                <a:srgbClr val="FFFFFF"/>
              </a:solidFill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1733008" y="1031966"/>
            <a:ext cx="2638697" cy="5251268"/>
          </a:xfrm>
          <a:custGeom>
            <a:avLst/>
            <a:gdLst>
              <a:gd name="connsiteX0" fmla="*/ 888274 w 1306285"/>
              <a:gd name="connsiteY0" fmla="*/ 5251268 h 5251268"/>
              <a:gd name="connsiteX1" fmla="*/ 1045028 w 1306285"/>
              <a:gd name="connsiteY1" fmla="*/ 4637314 h 5251268"/>
              <a:gd name="connsiteX2" fmla="*/ 1175657 w 1306285"/>
              <a:gd name="connsiteY2" fmla="*/ 4362994 h 5251268"/>
              <a:gd name="connsiteX3" fmla="*/ 1293223 w 1306285"/>
              <a:gd name="connsiteY3" fmla="*/ 3944983 h 5251268"/>
              <a:gd name="connsiteX4" fmla="*/ 1306285 w 1306285"/>
              <a:gd name="connsiteY4" fmla="*/ 3422468 h 5251268"/>
              <a:gd name="connsiteX5" fmla="*/ 979714 w 1306285"/>
              <a:gd name="connsiteY5" fmla="*/ 2730137 h 5251268"/>
              <a:gd name="connsiteX6" fmla="*/ 561703 w 1306285"/>
              <a:gd name="connsiteY6" fmla="*/ 1789611 h 5251268"/>
              <a:gd name="connsiteX7" fmla="*/ 52251 w 1306285"/>
              <a:gd name="connsiteY7" fmla="*/ 770708 h 5251268"/>
              <a:gd name="connsiteX8" fmla="*/ 0 w 1306285"/>
              <a:gd name="connsiteY8" fmla="*/ 0 h 5251268"/>
              <a:gd name="connsiteX0" fmla="*/ 888274 w 1436914"/>
              <a:gd name="connsiteY0" fmla="*/ 5251268 h 5251268"/>
              <a:gd name="connsiteX1" fmla="*/ 1436914 w 1436914"/>
              <a:gd name="connsiteY1" fmla="*/ 4637314 h 5251268"/>
              <a:gd name="connsiteX2" fmla="*/ 1175657 w 1436914"/>
              <a:gd name="connsiteY2" fmla="*/ 4362994 h 5251268"/>
              <a:gd name="connsiteX3" fmla="*/ 1293223 w 1436914"/>
              <a:gd name="connsiteY3" fmla="*/ 3944983 h 5251268"/>
              <a:gd name="connsiteX4" fmla="*/ 1306285 w 1436914"/>
              <a:gd name="connsiteY4" fmla="*/ 3422468 h 5251268"/>
              <a:gd name="connsiteX5" fmla="*/ 979714 w 1436914"/>
              <a:gd name="connsiteY5" fmla="*/ 2730137 h 5251268"/>
              <a:gd name="connsiteX6" fmla="*/ 561703 w 1436914"/>
              <a:gd name="connsiteY6" fmla="*/ 1789611 h 5251268"/>
              <a:gd name="connsiteX7" fmla="*/ 52251 w 1436914"/>
              <a:gd name="connsiteY7" fmla="*/ 770708 h 5251268"/>
              <a:gd name="connsiteX8" fmla="*/ 0 w 1436914"/>
              <a:gd name="connsiteY8" fmla="*/ 0 h 5251268"/>
              <a:gd name="connsiteX0" fmla="*/ 888274 w 1933303"/>
              <a:gd name="connsiteY0" fmla="*/ 5251268 h 5251268"/>
              <a:gd name="connsiteX1" fmla="*/ 1436914 w 1933303"/>
              <a:gd name="connsiteY1" fmla="*/ 4637314 h 5251268"/>
              <a:gd name="connsiteX2" fmla="*/ 1933303 w 1933303"/>
              <a:gd name="connsiteY2" fmla="*/ 4180114 h 5251268"/>
              <a:gd name="connsiteX3" fmla="*/ 1293223 w 1933303"/>
              <a:gd name="connsiteY3" fmla="*/ 3944983 h 5251268"/>
              <a:gd name="connsiteX4" fmla="*/ 1306285 w 1933303"/>
              <a:gd name="connsiteY4" fmla="*/ 3422468 h 5251268"/>
              <a:gd name="connsiteX5" fmla="*/ 979714 w 1933303"/>
              <a:gd name="connsiteY5" fmla="*/ 2730137 h 5251268"/>
              <a:gd name="connsiteX6" fmla="*/ 561703 w 1933303"/>
              <a:gd name="connsiteY6" fmla="*/ 1789611 h 5251268"/>
              <a:gd name="connsiteX7" fmla="*/ 52251 w 1933303"/>
              <a:gd name="connsiteY7" fmla="*/ 770708 h 5251268"/>
              <a:gd name="connsiteX8" fmla="*/ 0 w 1933303"/>
              <a:gd name="connsiteY8" fmla="*/ 0 h 5251268"/>
              <a:gd name="connsiteX0" fmla="*/ 888274 w 1933303"/>
              <a:gd name="connsiteY0" fmla="*/ 5251268 h 5251268"/>
              <a:gd name="connsiteX1" fmla="*/ 1436914 w 1933303"/>
              <a:gd name="connsiteY1" fmla="*/ 4637314 h 5251268"/>
              <a:gd name="connsiteX2" fmla="*/ 1933303 w 1933303"/>
              <a:gd name="connsiteY2" fmla="*/ 4180114 h 5251268"/>
              <a:gd name="connsiteX3" fmla="*/ 1293223 w 1933303"/>
              <a:gd name="connsiteY3" fmla="*/ 3944983 h 5251268"/>
              <a:gd name="connsiteX4" fmla="*/ 1763485 w 1933303"/>
              <a:gd name="connsiteY4" fmla="*/ 2899953 h 5251268"/>
              <a:gd name="connsiteX5" fmla="*/ 979714 w 1933303"/>
              <a:gd name="connsiteY5" fmla="*/ 2730137 h 5251268"/>
              <a:gd name="connsiteX6" fmla="*/ 561703 w 1933303"/>
              <a:gd name="connsiteY6" fmla="*/ 1789611 h 5251268"/>
              <a:gd name="connsiteX7" fmla="*/ 52251 w 1933303"/>
              <a:gd name="connsiteY7" fmla="*/ 770708 h 5251268"/>
              <a:gd name="connsiteX8" fmla="*/ 0 w 1933303"/>
              <a:gd name="connsiteY8" fmla="*/ 0 h 5251268"/>
              <a:gd name="connsiteX0" fmla="*/ 1593668 w 2638697"/>
              <a:gd name="connsiteY0" fmla="*/ 5251268 h 5251268"/>
              <a:gd name="connsiteX1" fmla="*/ 2142308 w 2638697"/>
              <a:gd name="connsiteY1" fmla="*/ 4637314 h 5251268"/>
              <a:gd name="connsiteX2" fmla="*/ 2638697 w 2638697"/>
              <a:gd name="connsiteY2" fmla="*/ 4180114 h 5251268"/>
              <a:gd name="connsiteX3" fmla="*/ 1998617 w 2638697"/>
              <a:gd name="connsiteY3" fmla="*/ 3944983 h 5251268"/>
              <a:gd name="connsiteX4" fmla="*/ 2468879 w 2638697"/>
              <a:gd name="connsiteY4" fmla="*/ 2899953 h 5251268"/>
              <a:gd name="connsiteX5" fmla="*/ 1685108 w 2638697"/>
              <a:gd name="connsiteY5" fmla="*/ 2730137 h 5251268"/>
              <a:gd name="connsiteX6" fmla="*/ 0 w 2638697"/>
              <a:gd name="connsiteY6" fmla="*/ 1933303 h 5251268"/>
              <a:gd name="connsiteX7" fmla="*/ 757645 w 2638697"/>
              <a:gd name="connsiteY7" fmla="*/ 770708 h 5251268"/>
              <a:gd name="connsiteX8" fmla="*/ 705394 w 2638697"/>
              <a:gd name="connsiteY8" fmla="*/ 0 h 5251268"/>
              <a:gd name="connsiteX0" fmla="*/ 1593668 w 2638697"/>
              <a:gd name="connsiteY0" fmla="*/ 5251268 h 5251268"/>
              <a:gd name="connsiteX1" fmla="*/ 2142308 w 2638697"/>
              <a:gd name="connsiteY1" fmla="*/ 4637314 h 5251268"/>
              <a:gd name="connsiteX2" fmla="*/ 2638697 w 2638697"/>
              <a:gd name="connsiteY2" fmla="*/ 4180114 h 5251268"/>
              <a:gd name="connsiteX3" fmla="*/ 1998617 w 2638697"/>
              <a:gd name="connsiteY3" fmla="*/ 3944983 h 5251268"/>
              <a:gd name="connsiteX4" fmla="*/ 2468879 w 2638697"/>
              <a:gd name="connsiteY4" fmla="*/ 2899953 h 5251268"/>
              <a:gd name="connsiteX5" fmla="*/ 1685108 w 2638697"/>
              <a:gd name="connsiteY5" fmla="*/ 2730137 h 5251268"/>
              <a:gd name="connsiteX6" fmla="*/ 0 w 2638697"/>
              <a:gd name="connsiteY6" fmla="*/ 1933303 h 5251268"/>
              <a:gd name="connsiteX7" fmla="*/ 1240970 w 2638697"/>
              <a:gd name="connsiteY7" fmla="*/ 600891 h 5251268"/>
              <a:gd name="connsiteX8" fmla="*/ 705394 w 2638697"/>
              <a:gd name="connsiteY8" fmla="*/ 0 h 5251268"/>
              <a:gd name="connsiteX0" fmla="*/ 1593668 w 2638697"/>
              <a:gd name="connsiteY0" fmla="*/ 5251268 h 5251268"/>
              <a:gd name="connsiteX1" fmla="*/ 2142308 w 2638697"/>
              <a:gd name="connsiteY1" fmla="*/ 4637314 h 5251268"/>
              <a:gd name="connsiteX2" fmla="*/ 2638697 w 2638697"/>
              <a:gd name="connsiteY2" fmla="*/ 4180114 h 5251268"/>
              <a:gd name="connsiteX3" fmla="*/ 1998617 w 2638697"/>
              <a:gd name="connsiteY3" fmla="*/ 3944983 h 5251268"/>
              <a:gd name="connsiteX4" fmla="*/ 1881051 w 2638697"/>
              <a:gd name="connsiteY4" fmla="*/ 2978330 h 5251268"/>
              <a:gd name="connsiteX5" fmla="*/ 1685108 w 2638697"/>
              <a:gd name="connsiteY5" fmla="*/ 2730137 h 5251268"/>
              <a:gd name="connsiteX6" fmla="*/ 0 w 2638697"/>
              <a:gd name="connsiteY6" fmla="*/ 1933303 h 5251268"/>
              <a:gd name="connsiteX7" fmla="*/ 1240970 w 2638697"/>
              <a:gd name="connsiteY7" fmla="*/ 600891 h 5251268"/>
              <a:gd name="connsiteX8" fmla="*/ 705394 w 2638697"/>
              <a:gd name="connsiteY8" fmla="*/ 0 h 525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8697" h="5251268">
                <a:moveTo>
                  <a:pt x="1593668" y="5251268"/>
                </a:moveTo>
                <a:lnTo>
                  <a:pt x="2142308" y="4637314"/>
                </a:lnTo>
                <a:lnTo>
                  <a:pt x="2638697" y="4180114"/>
                </a:lnTo>
                <a:lnTo>
                  <a:pt x="1998617" y="3944983"/>
                </a:lnTo>
                <a:lnTo>
                  <a:pt x="1881051" y="2978330"/>
                </a:lnTo>
                <a:lnTo>
                  <a:pt x="1685108" y="2730137"/>
                </a:lnTo>
                <a:lnTo>
                  <a:pt x="0" y="1933303"/>
                </a:lnTo>
                <a:lnTo>
                  <a:pt x="1240970" y="600891"/>
                </a:lnTo>
                <a:lnTo>
                  <a:pt x="705394" y="0"/>
                </a:lnTo>
              </a:path>
            </a:pathLst>
          </a:custGeom>
          <a:noFill/>
          <a:ln w="38100">
            <a:solidFill>
              <a:srgbClr val="00B0F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CH">
              <a:solidFill>
                <a:srgbClr val="FFFFFF"/>
              </a:solidFill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592286" y="1031966"/>
            <a:ext cx="1306285" cy="5264331"/>
          </a:xfrm>
          <a:custGeom>
            <a:avLst/>
            <a:gdLst>
              <a:gd name="connsiteX0" fmla="*/ 888274 w 1306285"/>
              <a:gd name="connsiteY0" fmla="*/ 5251268 h 5251268"/>
              <a:gd name="connsiteX1" fmla="*/ 1045028 w 1306285"/>
              <a:gd name="connsiteY1" fmla="*/ 4637314 h 5251268"/>
              <a:gd name="connsiteX2" fmla="*/ 1175657 w 1306285"/>
              <a:gd name="connsiteY2" fmla="*/ 4362994 h 5251268"/>
              <a:gd name="connsiteX3" fmla="*/ 1293223 w 1306285"/>
              <a:gd name="connsiteY3" fmla="*/ 3944983 h 5251268"/>
              <a:gd name="connsiteX4" fmla="*/ 1306285 w 1306285"/>
              <a:gd name="connsiteY4" fmla="*/ 3422468 h 5251268"/>
              <a:gd name="connsiteX5" fmla="*/ 979714 w 1306285"/>
              <a:gd name="connsiteY5" fmla="*/ 2730137 h 5251268"/>
              <a:gd name="connsiteX6" fmla="*/ 561703 w 1306285"/>
              <a:gd name="connsiteY6" fmla="*/ 1789611 h 5251268"/>
              <a:gd name="connsiteX7" fmla="*/ 52251 w 1306285"/>
              <a:gd name="connsiteY7" fmla="*/ 770708 h 5251268"/>
              <a:gd name="connsiteX8" fmla="*/ 0 w 1306285"/>
              <a:gd name="connsiteY8" fmla="*/ 0 h 5251268"/>
              <a:gd name="connsiteX0" fmla="*/ 640080 w 1306285"/>
              <a:gd name="connsiteY0" fmla="*/ 5264331 h 5264331"/>
              <a:gd name="connsiteX1" fmla="*/ 1045028 w 1306285"/>
              <a:gd name="connsiteY1" fmla="*/ 4637314 h 5264331"/>
              <a:gd name="connsiteX2" fmla="*/ 1175657 w 1306285"/>
              <a:gd name="connsiteY2" fmla="*/ 4362994 h 5264331"/>
              <a:gd name="connsiteX3" fmla="*/ 1293223 w 1306285"/>
              <a:gd name="connsiteY3" fmla="*/ 3944983 h 5264331"/>
              <a:gd name="connsiteX4" fmla="*/ 1306285 w 1306285"/>
              <a:gd name="connsiteY4" fmla="*/ 3422468 h 5264331"/>
              <a:gd name="connsiteX5" fmla="*/ 979714 w 1306285"/>
              <a:gd name="connsiteY5" fmla="*/ 2730137 h 5264331"/>
              <a:gd name="connsiteX6" fmla="*/ 561703 w 1306285"/>
              <a:gd name="connsiteY6" fmla="*/ 1789611 h 5264331"/>
              <a:gd name="connsiteX7" fmla="*/ 52251 w 1306285"/>
              <a:gd name="connsiteY7" fmla="*/ 770708 h 5264331"/>
              <a:gd name="connsiteX8" fmla="*/ 0 w 1306285"/>
              <a:gd name="connsiteY8" fmla="*/ 0 h 5264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6285" h="5264331">
                <a:moveTo>
                  <a:pt x="640080" y="5264331"/>
                </a:moveTo>
                <a:lnTo>
                  <a:pt x="1045028" y="4637314"/>
                </a:lnTo>
                <a:lnTo>
                  <a:pt x="1175657" y="4362994"/>
                </a:lnTo>
                <a:lnTo>
                  <a:pt x="1293223" y="3944983"/>
                </a:lnTo>
                <a:lnTo>
                  <a:pt x="1306285" y="3422468"/>
                </a:lnTo>
                <a:lnTo>
                  <a:pt x="979714" y="2730137"/>
                </a:lnTo>
                <a:lnTo>
                  <a:pt x="561703" y="1789611"/>
                </a:lnTo>
                <a:lnTo>
                  <a:pt x="52251" y="77070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CH">
              <a:solidFill>
                <a:srgbClr val="FFFFFF"/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4781006" y="1031966"/>
            <a:ext cx="1306285" cy="5264331"/>
          </a:xfrm>
          <a:custGeom>
            <a:avLst/>
            <a:gdLst>
              <a:gd name="connsiteX0" fmla="*/ 888274 w 1306285"/>
              <a:gd name="connsiteY0" fmla="*/ 5251268 h 5251268"/>
              <a:gd name="connsiteX1" fmla="*/ 1045028 w 1306285"/>
              <a:gd name="connsiteY1" fmla="*/ 4637314 h 5251268"/>
              <a:gd name="connsiteX2" fmla="*/ 1175657 w 1306285"/>
              <a:gd name="connsiteY2" fmla="*/ 4362994 h 5251268"/>
              <a:gd name="connsiteX3" fmla="*/ 1293223 w 1306285"/>
              <a:gd name="connsiteY3" fmla="*/ 3944983 h 5251268"/>
              <a:gd name="connsiteX4" fmla="*/ 1306285 w 1306285"/>
              <a:gd name="connsiteY4" fmla="*/ 3422468 h 5251268"/>
              <a:gd name="connsiteX5" fmla="*/ 979714 w 1306285"/>
              <a:gd name="connsiteY5" fmla="*/ 2730137 h 5251268"/>
              <a:gd name="connsiteX6" fmla="*/ 561703 w 1306285"/>
              <a:gd name="connsiteY6" fmla="*/ 1789611 h 5251268"/>
              <a:gd name="connsiteX7" fmla="*/ 52251 w 1306285"/>
              <a:gd name="connsiteY7" fmla="*/ 770708 h 5251268"/>
              <a:gd name="connsiteX8" fmla="*/ 0 w 1306285"/>
              <a:gd name="connsiteY8" fmla="*/ 0 h 5251268"/>
              <a:gd name="connsiteX0" fmla="*/ 640080 w 1306285"/>
              <a:gd name="connsiteY0" fmla="*/ 5264331 h 5264331"/>
              <a:gd name="connsiteX1" fmla="*/ 1045028 w 1306285"/>
              <a:gd name="connsiteY1" fmla="*/ 4637314 h 5264331"/>
              <a:gd name="connsiteX2" fmla="*/ 1175657 w 1306285"/>
              <a:gd name="connsiteY2" fmla="*/ 4362994 h 5264331"/>
              <a:gd name="connsiteX3" fmla="*/ 1293223 w 1306285"/>
              <a:gd name="connsiteY3" fmla="*/ 3944983 h 5264331"/>
              <a:gd name="connsiteX4" fmla="*/ 1306285 w 1306285"/>
              <a:gd name="connsiteY4" fmla="*/ 3422468 h 5264331"/>
              <a:gd name="connsiteX5" fmla="*/ 979714 w 1306285"/>
              <a:gd name="connsiteY5" fmla="*/ 2730137 h 5264331"/>
              <a:gd name="connsiteX6" fmla="*/ 561703 w 1306285"/>
              <a:gd name="connsiteY6" fmla="*/ 1789611 h 5264331"/>
              <a:gd name="connsiteX7" fmla="*/ 52251 w 1306285"/>
              <a:gd name="connsiteY7" fmla="*/ 770708 h 5264331"/>
              <a:gd name="connsiteX8" fmla="*/ 0 w 1306285"/>
              <a:gd name="connsiteY8" fmla="*/ 0 h 5264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6285" h="5264331">
                <a:moveTo>
                  <a:pt x="640080" y="5264331"/>
                </a:moveTo>
                <a:lnTo>
                  <a:pt x="1045028" y="4637314"/>
                </a:lnTo>
                <a:lnTo>
                  <a:pt x="1175657" y="4362994"/>
                </a:lnTo>
                <a:lnTo>
                  <a:pt x="1293223" y="3944983"/>
                </a:lnTo>
                <a:lnTo>
                  <a:pt x="1306285" y="3422468"/>
                </a:lnTo>
                <a:lnTo>
                  <a:pt x="979714" y="2730137"/>
                </a:lnTo>
                <a:lnTo>
                  <a:pt x="561703" y="1789611"/>
                </a:lnTo>
                <a:lnTo>
                  <a:pt x="52251" y="770708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rgbClr val="FF0000"/>
            </a:solidFill>
            <a:prstDash val="dash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CH">
              <a:solidFill>
                <a:srgbClr val="FFFFFF"/>
              </a:solidFill>
            </a:endParaRPr>
          </a:p>
        </p:txBody>
      </p:sp>
      <p:sp>
        <p:nvSpPr>
          <p:cNvPr id="4" name="Flowchart: Connector 3"/>
          <p:cNvSpPr/>
          <p:nvPr/>
        </p:nvSpPr>
        <p:spPr bwMode="auto">
          <a:xfrm>
            <a:off x="6223518" y="2528596"/>
            <a:ext cx="559837" cy="550506"/>
          </a:xfrm>
          <a:prstGeom prst="flowChartConnector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CH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Straight Connector 9"/>
          <p:cNvCxnSpPr>
            <a:stCxn id="4" idx="3"/>
          </p:cNvCxnSpPr>
          <p:nvPr/>
        </p:nvCxnSpPr>
        <p:spPr bwMode="auto">
          <a:xfrm flipV="1">
            <a:off x="6305504" y="2726531"/>
            <a:ext cx="688227" cy="271951"/>
          </a:xfrm>
          <a:prstGeom prst="line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>
            <a:stCxn id="4" idx="2"/>
          </p:cNvCxnSpPr>
          <p:nvPr/>
        </p:nvCxnSpPr>
        <p:spPr bwMode="auto">
          <a:xfrm flipV="1">
            <a:off x="6223518" y="2786063"/>
            <a:ext cx="393976" cy="17786"/>
          </a:xfrm>
          <a:prstGeom prst="line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6060281" y="2726531"/>
            <a:ext cx="914400" cy="914400"/>
          </a:xfrm>
          <a:prstGeom prst="line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6188869" y="2464595"/>
            <a:ext cx="495300" cy="497680"/>
          </a:xfrm>
          <a:prstGeom prst="line">
            <a:avLst/>
          </a:prstGeom>
          <a:solidFill>
            <a:srgbClr val="C0C0C0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6272213" y="2607469"/>
            <a:ext cx="511142" cy="507206"/>
          </a:xfrm>
          <a:prstGeom prst="line">
            <a:avLst/>
          </a:prstGeom>
          <a:solidFill>
            <a:srgbClr val="C0C0C0"/>
          </a:solidFill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6488906" y="2803849"/>
            <a:ext cx="330994" cy="332258"/>
          </a:xfrm>
          <a:prstGeom prst="line">
            <a:avLst/>
          </a:prstGeom>
          <a:solidFill>
            <a:srgbClr val="C0C0C0"/>
          </a:solidFill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5485727" y="2539184"/>
            <a:ext cx="927104" cy="16927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lIns="36000" tIns="0" rIns="36000" bIns="0" rtlCol="0">
            <a:spAutoFit/>
          </a:bodyPr>
          <a:lstStyle/>
          <a:p>
            <a:pPr algn="l"/>
            <a:r>
              <a:rPr lang="fr-CH" sz="1100" b="1" dirty="0"/>
              <a:t>Température</a:t>
            </a:r>
          </a:p>
        </p:txBody>
      </p:sp>
      <p:sp>
        <p:nvSpPr>
          <p:cNvPr id="30" name="Flowchart: Connector 29"/>
          <p:cNvSpPr/>
          <p:nvPr/>
        </p:nvSpPr>
        <p:spPr bwMode="auto">
          <a:xfrm>
            <a:off x="8405294" y="5424256"/>
            <a:ext cx="559837" cy="550506"/>
          </a:xfrm>
          <a:prstGeom prst="flowChartConnector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CH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 flipV="1">
            <a:off x="8736330" y="5311543"/>
            <a:ext cx="0" cy="682624"/>
          </a:xfrm>
          <a:prstGeom prst="line">
            <a:avLst/>
          </a:prstGeom>
          <a:solidFill>
            <a:srgbClr val="C0C0C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8733327" y="5632507"/>
            <a:ext cx="248786" cy="230832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fr-CH" sz="900" b="1" dirty="0"/>
              <a:t>1</a:t>
            </a: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8733327" y="5526000"/>
            <a:ext cx="50363" cy="0"/>
          </a:xfrm>
          <a:prstGeom prst="line">
            <a:avLst/>
          </a:prstGeom>
          <a:solidFill>
            <a:srgbClr val="C0C0C0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8733327" y="5601600"/>
            <a:ext cx="50363" cy="0"/>
          </a:xfrm>
          <a:prstGeom prst="line">
            <a:avLst/>
          </a:prstGeom>
          <a:solidFill>
            <a:srgbClr val="C0C0C0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8738407" y="5461200"/>
            <a:ext cx="50363" cy="0"/>
          </a:xfrm>
          <a:prstGeom prst="line">
            <a:avLst/>
          </a:prstGeom>
          <a:solidFill>
            <a:srgbClr val="C0C0C0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8733327" y="5677200"/>
            <a:ext cx="50363" cy="0"/>
          </a:xfrm>
          <a:prstGeom prst="line">
            <a:avLst/>
          </a:prstGeom>
          <a:solidFill>
            <a:srgbClr val="C0C0C0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8733327" y="5811150"/>
            <a:ext cx="50363" cy="0"/>
          </a:xfrm>
          <a:prstGeom prst="line">
            <a:avLst/>
          </a:prstGeom>
          <a:solidFill>
            <a:srgbClr val="C0C0C0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7" name="Straight Connector 46"/>
          <p:cNvCxnSpPr/>
          <p:nvPr/>
        </p:nvCxnSpPr>
        <p:spPr bwMode="auto">
          <a:xfrm>
            <a:off x="8733327" y="5875200"/>
            <a:ext cx="50363" cy="0"/>
          </a:xfrm>
          <a:prstGeom prst="line">
            <a:avLst/>
          </a:prstGeom>
          <a:solidFill>
            <a:srgbClr val="C0C0C0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8731216" y="5946638"/>
            <a:ext cx="50363" cy="0"/>
          </a:xfrm>
          <a:prstGeom prst="line">
            <a:avLst/>
          </a:prstGeom>
          <a:solidFill>
            <a:srgbClr val="C0C0C0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8731216" y="5736988"/>
            <a:ext cx="86230" cy="241"/>
          </a:xfrm>
          <a:prstGeom prst="line">
            <a:avLst/>
          </a:prstGeom>
          <a:solidFill>
            <a:srgbClr val="C0C0C0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8143505" y="5443210"/>
            <a:ext cx="572840" cy="16927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lIns="36000" tIns="0" rIns="36000" bIns="0" rtlCol="0">
            <a:spAutoFit/>
          </a:bodyPr>
          <a:lstStyle/>
          <a:p>
            <a:pPr algn="l"/>
            <a:r>
              <a:rPr lang="fr-CH" sz="1100" b="1" dirty="0"/>
              <a:t>altitude</a:t>
            </a:r>
          </a:p>
        </p:txBody>
      </p:sp>
      <p:sp>
        <p:nvSpPr>
          <p:cNvPr id="53" name="Flowchart: Connector 52"/>
          <p:cNvSpPr/>
          <p:nvPr/>
        </p:nvSpPr>
        <p:spPr bwMode="auto">
          <a:xfrm>
            <a:off x="142573" y="3886752"/>
            <a:ext cx="559837" cy="550506"/>
          </a:xfrm>
          <a:prstGeom prst="flowChartConnector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CH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Flowchart: Connector 53"/>
          <p:cNvSpPr/>
          <p:nvPr/>
        </p:nvSpPr>
        <p:spPr bwMode="auto">
          <a:xfrm>
            <a:off x="2652938" y="4019638"/>
            <a:ext cx="559837" cy="550506"/>
          </a:xfrm>
          <a:prstGeom prst="flowChartConnector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CH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6400" y="4068020"/>
            <a:ext cx="439544" cy="276999"/>
          </a:xfrm>
          <a:prstGeom prst="rect">
            <a:avLst/>
          </a:prstGeom>
          <a:noFill/>
          <a:ln w="25400"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fr-CH" sz="1200" b="1" dirty="0"/>
              <a:t>700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457200" y="4201200"/>
            <a:ext cx="245210" cy="0"/>
          </a:xfrm>
          <a:prstGeom prst="line">
            <a:avLst/>
          </a:prstGeom>
          <a:solidFill>
            <a:srgbClr val="C0C0C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>
            <a:off x="482299" y="3962447"/>
            <a:ext cx="661006" cy="16927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lIns="36000" tIns="0" rIns="36000" bIns="0" rtlCol="0">
            <a:spAutoFit/>
          </a:bodyPr>
          <a:lstStyle/>
          <a:p>
            <a:pPr algn="l"/>
            <a:r>
              <a:rPr lang="fr-CH" sz="1100" b="1" dirty="0"/>
              <a:t>pression</a:t>
            </a: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2768810" y="3995738"/>
            <a:ext cx="280884" cy="574406"/>
          </a:xfrm>
          <a:prstGeom prst="line">
            <a:avLst/>
          </a:prstGeom>
          <a:solidFill>
            <a:srgbClr val="C0C0C0"/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4" name="TextBox 63"/>
          <p:cNvSpPr txBox="1"/>
          <p:nvPr/>
        </p:nvSpPr>
        <p:spPr>
          <a:xfrm>
            <a:off x="1919200" y="4098704"/>
            <a:ext cx="880617" cy="338554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lIns="36000" tIns="0" rIns="36000" bIns="0" rtlCol="0">
            <a:spAutoFit/>
          </a:bodyPr>
          <a:lstStyle/>
          <a:p>
            <a:pPr algn="l"/>
            <a:r>
              <a:rPr lang="fr-CH" sz="1100" b="1" dirty="0"/>
              <a:t>Adiabatique</a:t>
            </a:r>
          </a:p>
          <a:p>
            <a:pPr algn="r"/>
            <a:r>
              <a:rPr lang="fr-CH" sz="1100" b="1" dirty="0"/>
              <a:t>sèche</a:t>
            </a:r>
          </a:p>
        </p:txBody>
      </p:sp>
      <p:sp>
        <p:nvSpPr>
          <p:cNvPr id="65" name="Flowchart: Connector 64"/>
          <p:cNvSpPr/>
          <p:nvPr/>
        </p:nvSpPr>
        <p:spPr bwMode="auto">
          <a:xfrm>
            <a:off x="2415309" y="4649210"/>
            <a:ext cx="559837" cy="550506"/>
          </a:xfrm>
          <a:prstGeom prst="flowChartConnector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CH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2652938" y="4620138"/>
            <a:ext cx="90262" cy="631674"/>
          </a:xfrm>
          <a:prstGeom prst="line">
            <a:avLst/>
          </a:prstGeom>
          <a:solidFill>
            <a:srgbClr val="C0C0C0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69" name="TextBox 68"/>
          <p:cNvSpPr txBox="1"/>
          <p:nvPr/>
        </p:nvSpPr>
        <p:spPr>
          <a:xfrm>
            <a:off x="1733008" y="4748136"/>
            <a:ext cx="880617" cy="338554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lIns="36000" tIns="0" rIns="36000" bIns="0" rtlCol="0">
            <a:spAutoFit/>
          </a:bodyPr>
          <a:lstStyle/>
          <a:p>
            <a:pPr algn="l"/>
            <a:r>
              <a:rPr lang="fr-CH" sz="1100" b="1" dirty="0"/>
              <a:t>Adiabatique</a:t>
            </a:r>
          </a:p>
          <a:p>
            <a:pPr algn="r"/>
            <a:r>
              <a:rPr lang="fr-CH" sz="1100" b="1" dirty="0"/>
              <a:t>humide</a:t>
            </a:r>
          </a:p>
        </p:txBody>
      </p:sp>
      <p:sp>
        <p:nvSpPr>
          <p:cNvPr id="70" name="Flowchart: Connector 69"/>
          <p:cNvSpPr/>
          <p:nvPr/>
        </p:nvSpPr>
        <p:spPr bwMode="auto">
          <a:xfrm>
            <a:off x="7615744" y="4385469"/>
            <a:ext cx="559837" cy="550506"/>
          </a:xfrm>
          <a:prstGeom prst="flowChartConnector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CH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V="1">
            <a:off x="7727156" y="4437258"/>
            <a:ext cx="1905" cy="466082"/>
          </a:xfrm>
          <a:prstGeom prst="line">
            <a:avLst/>
          </a:prstGeom>
          <a:solidFill>
            <a:srgbClr val="C0C0C0"/>
          </a:solidFill>
          <a:ln w="12700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8058150" y="4437258"/>
            <a:ext cx="0" cy="466082"/>
          </a:xfrm>
          <a:prstGeom prst="line">
            <a:avLst/>
          </a:prstGeom>
          <a:solidFill>
            <a:srgbClr val="C0C0C0"/>
          </a:solidFill>
          <a:ln w="12700" cap="flat" cmpd="sng" algn="ctr">
            <a:solidFill>
              <a:srgbClr val="0000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76" name="TextBox 75"/>
          <p:cNvSpPr txBox="1"/>
          <p:nvPr/>
        </p:nvSpPr>
        <p:spPr>
          <a:xfrm>
            <a:off x="7154316" y="4578859"/>
            <a:ext cx="550398" cy="169277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lIns="36000" tIns="0" rIns="36000" bIns="0" rtlCol="0">
            <a:spAutoFit/>
          </a:bodyPr>
          <a:lstStyle/>
          <a:p>
            <a:pPr algn="l"/>
            <a:r>
              <a:rPr lang="fr-CH" sz="1100" b="1" dirty="0"/>
              <a:t>vitesse</a:t>
            </a:r>
          </a:p>
        </p:txBody>
      </p:sp>
      <p:sp>
        <p:nvSpPr>
          <p:cNvPr id="77" name="Flowchart: Connector 76"/>
          <p:cNvSpPr/>
          <p:nvPr/>
        </p:nvSpPr>
        <p:spPr bwMode="auto">
          <a:xfrm>
            <a:off x="3632681" y="2067001"/>
            <a:ext cx="559837" cy="550506"/>
          </a:xfrm>
          <a:prstGeom prst="flowChartConnector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CH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3779044" y="2067001"/>
            <a:ext cx="272535" cy="549090"/>
          </a:xfrm>
          <a:prstGeom prst="line">
            <a:avLst/>
          </a:prstGeom>
          <a:solidFill>
            <a:srgbClr val="C0C0C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3" name="TextBox 82"/>
          <p:cNvSpPr txBox="1"/>
          <p:nvPr/>
        </p:nvSpPr>
        <p:spPr>
          <a:xfrm>
            <a:off x="2888277" y="2205692"/>
            <a:ext cx="927104" cy="338554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lIns="36000" tIns="0" rIns="36000" bIns="0" rtlCol="0">
            <a:spAutoFit/>
          </a:bodyPr>
          <a:lstStyle/>
          <a:p>
            <a:pPr algn="l"/>
            <a:r>
              <a:rPr lang="fr-CH" sz="1100" b="1" dirty="0"/>
              <a:t>Température</a:t>
            </a:r>
          </a:p>
          <a:p>
            <a:pPr algn="r"/>
            <a:r>
              <a:rPr lang="fr-CH" sz="1100" b="1" dirty="0"/>
              <a:t>de l'air</a:t>
            </a:r>
          </a:p>
        </p:txBody>
      </p:sp>
      <p:sp>
        <p:nvSpPr>
          <p:cNvPr id="84" name="Flowchart: Connector 83"/>
          <p:cNvSpPr/>
          <p:nvPr/>
        </p:nvSpPr>
        <p:spPr bwMode="auto">
          <a:xfrm>
            <a:off x="2158171" y="3027281"/>
            <a:ext cx="559837" cy="550506"/>
          </a:xfrm>
          <a:prstGeom prst="flowChartConnector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CH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>
            <a:off x="2139121" y="3152707"/>
            <a:ext cx="599990" cy="285450"/>
          </a:xfrm>
          <a:prstGeom prst="line">
            <a:avLst/>
          </a:prstGeom>
          <a:solidFill>
            <a:srgbClr val="C0C0C0"/>
          </a:solidFill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88" name="TextBox 87"/>
          <p:cNvSpPr txBox="1"/>
          <p:nvPr/>
        </p:nvSpPr>
        <p:spPr>
          <a:xfrm>
            <a:off x="2529906" y="2977112"/>
            <a:ext cx="1194805" cy="338554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lIns="36000" tIns="0" rIns="36000" bIns="0" rtlCol="0">
            <a:spAutoFit/>
          </a:bodyPr>
          <a:lstStyle/>
          <a:p>
            <a:pPr algn="l"/>
            <a:r>
              <a:rPr lang="fr-CH" sz="1100" b="1" dirty="0"/>
              <a:t>Température</a:t>
            </a:r>
          </a:p>
          <a:p>
            <a:pPr algn="r"/>
            <a:r>
              <a:rPr lang="fr-CH" sz="1100" b="1" dirty="0"/>
              <a:t>de condensation</a:t>
            </a:r>
          </a:p>
        </p:txBody>
      </p:sp>
      <p:sp>
        <p:nvSpPr>
          <p:cNvPr id="89" name="Flowchart: Connector 88"/>
          <p:cNvSpPr/>
          <p:nvPr/>
        </p:nvSpPr>
        <p:spPr bwMode="auto">
          <a:xfrm>
            <a:off x="6684169" y="3598246"/>
            <a:ext cx="559837" cy="550506"/>
          </a:xfrm>
          <a:prstGeom prst="flowChartConnector">
            <a:avLst/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CH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6783355" y="3621882"/>
            <a:ext cx="341345" cy="498435"/>
          </a:xfrm>
          <a:prstGeom prst="line">
            <a:avLst/>
          </a:prstGeom>
          <a:solidFill>
            <a:srgbClr val="C0C0C0"/>
          </a:solidFill>
          <a:ln w="12700" cap="flat" cmpd="sng" algn="ctr">
            <a:solidFill>
              <a:srgbClr val="000000"/>
            </a:solidFill>
            <a:prstDash val="lgDash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3" name="TextBox 92"/>
          <p:cNvSpPr txBox="1"/>
          <p:nvPr/>
        </p:nvSpPr>
        <p:spPr>
          <a:xfrm>
            <a:off x="5945422" y="3632316"/>
            <a:ext cx="927104" cy="338554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wrap="none" lIns="36000" tIns="0" rIns="36000" bIns="0" rtlCol="0">
            <a:spAutoFit/>
          </a:bodyPr>
          <a:lstStyle/>
          <a:p>
            <a:pPr algn="l"/>
            <a:r>
              <a:rPr lang="fr-CH" sz="1100" b="1" dirty="0"/>
              <a:t>Evolution du</a:t>
            </a:r>
          </a:p>
          <a:p>
            <a:pPr algn="r"/>
            <a:r>
              <a:rPr lang="fr-CH" sz="1100" b="1" dirty="0"/>
              <a:t>mélange</a:t>
            </a:r>
          </a:p>
        </p:txBody>
      </p:sp>
    </p:spTree>
    <p:extLst>
      <p:ext uri="{BB962C8B-B14F-4D97-AF65-F5344CB8AC3E}">
        <p14:creationId xmlns:p14="http://schemas.microsoft.com/office/powerpoint/2010/main" val="43282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3" y="128588"/>
            <a:ext cx="6048673" cy="636116"/>
          </a:xfrm>
        </p:spPr>
        <p:txBody>
          <a:bodyPr/>
          <a:lstStyle/>
          <a:p>
            <a:r>
              <a:rPr lang="fr-CH" sz="3600" dirty="0"/>
              <a:t>Liens et infos utiles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8013" cy="4608512"/>
          </a:xfrm>
        </p:spPr>
        <p:txBody>
          <a:bodyPr/>
          <a:lstStyle/>
          <a:p>
            <a:r>
              <a:rPr lang="fr-CH" sz="1200" b="1" dirty="0" err="1">
                <a:solidFill>
                  <a:schemeClr val="tx1"/>
                </a:solidFill>
              </a:rPr>
              <a:t>Radiosongages</a:t>
            </a:r>
            <a:r>
              <a:rPr lang="fr-CH" sz="1200" b="1" dirty="0">
                <a:solidFill>
                  <a:schemeClr val="tx1"/>
                </a:solidFill>
              </a:rPr>
              <a:t> de Payerne:</a:t>
            </a:r>
          </a:p>
          <a:p>
            <a:r>
              <a:rPr lang="fr-CH" sz="1100" b="1" dirty="0">
                <a:solidFill>
                  <a:srgbClr val="0070C0"/>
                </a:solidFill>
              </a:rPr>
              <a:t>https://www.meteosuisse.admin.ch/home/systemes-de-mesure-et-de-prevision/atmosphere/radiosondages.html</a:t>
            </a:r>
            <a:endParaRPr lang="fr-CH" sz="1200" b="1" dirty="0">
              <a:solidFill>
                <a:srgbClr val="0070C0"/>
              </a:solidFill>
            </a:endParaRPr>
          </a:p>
          <a:p>
            <a:r>
              <a:rPr lang="fr-CH" sz="1200" b="1" dirty="0">
                <a:solidFill>
                  <a:schemeClr val="tx1"/>
                </a:solidFill>
              </a:rPr>
              <a:t>Radiosondages du monde entier:</a:t>
            </a:r>
          </a:p>
          <a:p>
            <a:r>
              <a:rPr lang="fr-CH" sz="1200" b="1" dirty="0">
                <a:solidFill>
                  <a:srgbClr val="0070C0"/>
                </a:solidFill>
              </a:rPr>
              <a:t>http://weather.uwyo.edu/upperair/sounding.html (Mettre </a:t>
            </a:r>
            <a:r>
              <a:rPr lang="fr-CH" sz="1200" b="1" dirty="0" err="1">
                <a:solidFill>
                  <a:srgbClr val="0070C0"/>
                </a:solidFill>
              </a:rPr>
              <a:t>Skew</a:t>
            </a:r>
            <a:r>
              <a:rPr lang="fr-CH" sz="1200" b="1" dirty="0">
                <a:solidFill>
                  <a:srgbClr val="0070C0"/>
                </a:solidFill>
              </a:rPr>
              <a:t>-T dans le type de plot)</a:t>
            </a:r>
          </a:p>
          <a:p>
            <a:r>
              <a:rPr lang="fr-CH" sz="1200" b="1" dirty="0">
                <a:solidFill>
                  <a:schemeClr val="tx1"/>
                </a:solidFill>
              </a:rPr>
              <a:t>Site allemand de météo générale:</a:t>
            </a:r>
          </a:p>
          <a:p>
            <a:r>
              <a:rPr lang="fr-CH" sz="1200" b="1" dirty="0">
                <a:solidFill>
                  <a:srgbClr val="0070C0"/>
                </a:solidFill>
              </a:rPr>
              <a:t>http://www.wetterzentrale.de/</a:t>
            </a:r>
          </a:p>
          <a:p>
            <a:r>
              <a:rPr lang="fr-CH" sz="1200" b="1" dirty="0">
                <a:solidFill>
                  <a:schemeClr val="tx1"/>
                </a:solidFill>
              </a:rPr>
              <a:t>Site des prévisions comparatives (spaghetti):</a:t>
            </a:r>
          </a:p>
          <a:p>
            <a:r>
              <a:rPr lang="fr-CH" sz="900" b="1" dirty="0">
                <a:solidFill>
                  <a:srgbClr val="0070C0"/>
                </a:solidFill>
              </a:rPr>
              <a:t>https://www.wetterzentrale.de/en/panels.php?map=1&amp;model=gfs&amp;var=1&amp;run=12&amp;lid=SPAG</a:t>
            </a:r>
          </a:p>
          <a:p>
            <a:r>
              <a:rPr lang="fr-CH" sz="1200" b="1" dirty="0">
                <a:solidFill>
                  <a:schemeClr val="tx1"/>
                </a:solidFill>
              </a:rPr>
              <a:t>Site français très complet:</a:t>
            </a:r>
          </a:p>
          <a:p>
            <a:r>
              <a:rPr lang="fr-FR" sz="1200" b="1" dirty="0">
                <a:solidFill>
                  <a:srgbClr val="0070C0"/>
                </a:solidFill>
              </a:rPr>
              <a:t>http://www.meteociel.fr/modeles/gefs.php</a:t>
            </a:r>
          </a:p>
          <a:p>
            <a:r>
              <a:rPr lang="fr-FR" sz="1200" b="1" dirty="0">
                <a:solidFill>
                  <a:schemeClr val="tx1"/>
                </a:solidFill>
              </a:rPr>
              <a:t>Site français utilisant le modèle WRF – RASP:</a:t>
            </a:r>
          </a:p>
          <a:p>
            <a:pPr eaLnBrk="1" hangingPunct="1"/>
            <a:r>
              <a:rPr lang="fr-FR" sz="1200" b="1" dirty="0">
                <a:solidFill>
                  <a:srgbClr val="0070C0"/>
                </a:solidFill>
              </a:rPr>
              <a:t>http://meteo-parapente.com/</a:t>
            </a:r>
          </a:p>
          <a:p>
            <a:r>
              <a:rPr lang="fr-CH" sz="1200" b="1" dirty="0">
                <a:solidFill>
                  <a:schemeClr val="tx1"/>
                </a:solidFill>
              </a:rPr>
              <a:t>Le site de Jean Oberson:</a:t>
            </a:r>
          </a:p>
          <a:p>
            <a:pPr eaLnBrk="1" hangingPunct="1"/>
            <a:r>
              <a:rPr lang="fr-FR" sz="1200" b="1" dirty="0">
                <a:solidFill>
                  <a:srgbClr val="0070C0"/>
                </a:solidFill>
              </a:rPr>
              <a:t>http://www.soaringmeteo.ch/</a:t>
            </a:r>
          </a:p>
          <a:p>
            <a:pPr eaLnBrk="1" hangingPunct="1"/>
            <a:r>
              <a:rPr lang="fr-FR" sz="1200" b="1" dirty="0">
                <a:solidFill>
                  <a:schemeClr val="tx1"/>
                </a:solidFill>
              </a:rPr>
              <a:t>L'emplacement des documents de ce cours:</a:t>
            </a:r>
          </a:p>
          <a:p>
            <a:pPr eaLnBrk="1" hangingPunct="1"/>
            <a:r>
              <a:rPr lang="fr-FR" sz="1200" b="1" dirty="0">
                <a:solidFill>
                  <a:srgbClr val="0070C0"/>
                </a:solidFill>
              </a:rPr>
              <a:t>http://www.vol-libre-geneve.ch/~webcam/data/repository/meteo_old/francis/CoursMeteo/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519523"/>
              </p:ext>
            </p:extLst>
          </p:nvPr>
        </p:nvGraphicFramePr>
        <p:xfrm>
          <a:off x="7164288" y="1520791"/>
          <a:ext cx="1679848" cy="488152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47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448">
                <a:tc>
                  <a:txBody>
                    <a:bodyPr/>
                    <a:lstStyle/>
                    <a:p>
                      <a:pPr algn="ctr"/>
                      <a:r>
                        <a:rPr lang="fr-CH" dirty="0" err="1"/>
                        <a:t>hPa</a:t>
                      </a:r>
                      <a:endParaRPr lang="fr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m~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12000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9200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7300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5700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4300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3700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3100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2500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09685"/>
              </p:ext>
            </p:extLst>
          </p:nvPr>
        </p:nvGraphicFramePr>
        <p:xfrm>
          <a:off x="539552" y="5229562"/>
          <a:ext cx="6336703" cy="115399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8033">
                <a:tc>
                  <a:txBody>
                    <a:bodyPr/>
                    <a:lstStyle/>
                    <a:p>
                      <a:r>
                        <a:rPr lang="fr-CH" sz="1400" b="0" dirty="0" err="1"/>
                        <a:t>Mph</a:t>
                      </a:r>
                      <a:endParaRPr lang="fr-CH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0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b="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73">
                <a:tc>
                  <a:txBody>
                    <a:bodyPr/>
                    <a:lstStyle/>
                    <a:p>
                      <a:r>
                        <a:rPr lang="fr-CH" sz="1400" dirty="0"/>
                        <a:t>Km/h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/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400" dirty="0"/>
                        <a:t>186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920">
                <a:tc>
                  <a:txBody>
                    <a:bodyPr/>
                    <a:lstStyle/>
                    <a:p>
                      <a:r>
                        <a:rPr lang="fr-CH" sz="1600" dirty="0" err="1"/>
                        <a:t>Sym</a:t>
                      </a:r>
                      <a:r>
                        <a:rPr lang="fr-CH" sz="1600" dirty="0"/>
                        <a:t> </a:t>
                      </a:r>
                      <a:r>
                        <a:rPr lang="fr-CH" sz="1050" dirty="0"/>
                        <a:t>(WSW)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2" name="Group 41"/>
          <p:cNvGrpSpPr/>
          <p:nvPr/>
        </p:nvGrpSpPr>
        <p:grpSpPr>
          <a:xfrm>
            <a:off x="1763688" y="5959269"/>
            <a:ext cx="5010492" cy="360040"/>
            <a:chOff x="1763688" y="5805264"/>
            <a:chExt cx="5010492" cy="360040"/>
          </a:xfrm>
        </p:grpSpPr>
        <p:cxnSp>
          <p:nvCxnSpPr>
            <p:cNvPr id="7" name="Straight Connector 6"/>
            <p:cNvCxnSpPr/>
            <p:nvPr/>
          </p:nvCxnSpPr>
          <p:spPr bwMode="auto">
            <a:xfrm flipV="1">
              <a:off x="1763688" y="5805264"/>
              <a:ext cx="360040" cy="216024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8" name="Oval 7"/>
            <p:cNvSpPr/>
            <p:nvPr/>
          </p:nvSpPr>
          <p:spPr bwMode="auto">
            <a:xfrm>
              <a:off x="2051720" y="6021288"/>
              <a:ext cx="144016" cy="144016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fr-CH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2483768" y="5877272"/>
              <a:ext cx="360040" cy="216024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3131840" y="5877272"/>
              <a:ext cx="360040" cy="216024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 flipV="1">
              <a:off x="3779912" y="5877272"/>
              <a:ext cx="360040" cy="216024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4427984" y="5877272"/>
              <a:ext cx="360040" cy="216024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5076056" y="5877272"/>
              <a:ext cx="360040" cy="216024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5724128" y="5877272"/>
              <a:ext cx="360040" cy="216024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372200" y="5877272"/>
              <a:ext cx="360040" cy="216024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2802280" y="5900132"/>
              <a:ext cx="60300" cy="3838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3488080" y="5879812"/>
              <a:ext cx="106020" cy="7140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4133240" y="5882352"/>
              <a:ext cx="106020" cy="7140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4087520" y="5912832"/>
              <a:ext cx="60300" cy="3838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83480" y="5879812"/>
              <a:ext cx="106020" cy="7140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4747920" y="5900132"/>
              <a:ext cx="106020" cy="7140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4709820" y="5922992"/>
              <a:ext cx="106020" cy="7140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4674260" y="5945852"/>
              <a:ext cx="106020" cy="7140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5987440" y="5938232"/>
              <a:ext cx="106020" cy="7140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grpSp>
          <p:nvGrpSpPr>
            <p:cNvPr id="31" name="Group 30"/>
            <p:cNvGrpSpPr/>
            <p:nvPr/>
          </p:nvGrpSpPr>
          <p:grpSpPr>
            <a:xfrm>
              <a:off x="5367680" y="5882352"/>
              <a:ext cx="106020" cy="101888"/>
              <a:chOff x="5367680" y="5882352"/>
              <a:chExt cx="106020" cy="101888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>
                <a:off x="5367680" y="5912832"/>
                <a:ext cx="106020" cy="71408"/>
              </a:xfrm>
              <a:prstGeom prst="line">
                <a:avLst/>
              </a:prstGeom>
              <a:solidFill>
                <a:srgbClr val="C0C0C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5431180" y="5882352"/>
                <a:ext cx="39980" cy="96808"/>
              </a:xfrm>
              <a:prstGeom prst="line">
                <a:avLst/>
              </a:prstGeom>
              <a:solidFill>
                <a:srgbClr val="C0C0C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2" name="Group 31"/>
            <p:cNvGrpSpPr/>
            <p:nvPr/>
          </p:nvGrpSpPr>
          <p:grpSpPr>
            <a:xfrm>
              <a:off x="6017920" y="5882352"/>
              <a:ext cx="106020" cy="101888"/>
              <a:chOff x="5367680" y="5882352"/>
              <a:chExt cx="106020" cy="101888"/>
            </a:xfrm>
          </p:grpSpPr>
          <p:cxnSp>
            <p:nvCxnSpPr>
              <p:cNvPr id="33" name="Straight Connector 32"/>
              <p:cNvCxnSpPr/>
              <p:nvPr/>
            </p:nvCxnSpPr>
            <p:spPr bwMode="auto">
              <a:xfrm>
                <a:off x="5367680" y="5912832"/>
                <a:ext cx="106020" cy="71408"/>
              </a:xfrm>
              <a:prstGeom prst="line">
                <a:avLst/>
              </a:prstGeom>
              <a:solidFill>
                <a:srgbClr val="C0C0C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>
                <a:off x="5431180" y="5882352"/>
                <a:ext cx="39980" cy="96808"/>
              </a:xfrm>
              <a:prstGeom prst="line">
                <a:avLst/>
              </a:prstGeom>
              <a:solidFill>
                <a:srgbClr val="C0C0C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5" name="Group 34"/>
            <p:cNvGrpSpPr/>
            <p:nvPr/>
          </p:nvGrpSpPr>
          <p:grpSpPr>
            <a:xfrm>
              <a:off x="6668160" y="5879812"/>
              <a:ext cx="106020" cy="101888"/>
              <a:chOff x="5367680" y="5882352"/>
              <a:chExt cx="106020" cy="101888"/>
            </a:xfrm>
          </p:grpSpPr>
          <p:cxnSp>
            <p:nvCxnSpPr>
              <p:cNvPr id="36" name="Straight Connector 35"/>
              <p:cNvCxnSpPr/>
              <p:nvPr/>
            </p:nvCxnSpPr>
            <p:spPr bwMode="auto">
              <a:xfrm>
                <a:off x="5367680" y="5912832"/>
                <a:ext cx="106020" cy="71408"/>
              </a:xfrm>
              <a:prstGeom prst="line">
                <a:avLst/>
              </a:prstGeom>
              <a:solidFill>
                <a:srgbClr val="C0C0C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Straight Connector 36"/>
              <p:cNvCxnSpPr/>
              <p:nvPr/>
            </p:nvCxnSpPr>
            <p:spPr bwMode="auto">
              <a:xfrm>
                <a:off x="5431180" y="5882352"/>
                <a:ext cx="39980" cy="96808"/>
              </a:xfrm>
              <a:prstGeom prst="line">
                <a:avLst/>
              </a:prstGeom>
              <a:solidFill>
                <a:srgbClr val="C0C0C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8" name="Group 37"/>
            <p:cNvGrpSpPr/>
            <p:nvPr/>
          </p:nvGrpSpPr>
          <p:grpSpPr>
            <a:xfrm>
              <a:off x="6612280" y="5920452"/>
              <a:ext cx="106020" cy="101888"/>
              <a:chOff x="5367680" y="5882352"/>
              <a:chExt cx="106020" cy="101888"/>
            </a:xfrm>
          </p:grpSpPr>
          <p:cxnSp>
            <p:nvCxnSpPr>
              <p:cNvPr id="39" name="Straight Connector 38"/>
              <p:cNvCxnSpPr/>
              <p:nvPr/>
            </p:nvCxnSpPr>
            <p:spPr bwMode="auto">
              <a:xfrm>
                <a:off x="5367680" y="5912832"/>
                <a:ext cx="106020" cy="71408"/>
              </a:xfrm>
              <a:prstGeom prst="line">
                <a:avLst/>
              </a:prstGeom>
              <a:solidFill>
                <a:srgbClr val="C0C0C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0" name="Straight Connector 39"/>
              <p:cNvCxnSpPr/>
              <p:nvPr/>
            </p:nvCxnSpPr>
            <p:spPr bwMode="auto">
              <a:xfrm>
                <a:off x="5431180" y="5882352"/>
                <a:ext cx="39980" cy="96808"/>
              </a:xfrm>
              <a:prstGeom prst="line">
                <a:avLst/>
              </a:prstGeom>
              <a:solidFill>
                <a:srgbClr val="C0C0C0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41" name="Straight Connector 40"/>
            <p:cNvCxnSpPr/>
            <p:nvPr/>
          </p:nvCxnSpPr>
          <p:spPr bwMode="auto">
            <a:xfrm>
              <a:off x="5951880" y="5958552"/>
              <a:ext cx="106020" cy="71408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518" y="1958340"/>
            <a:ext cx="2590800" cy="22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42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000000"/>
          </a:solidFill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  <a:txDef>
      <a:spPr>
        <a:solidFill>
          <a:schemeClr val="accent2">
            <a:lumMod val="40000"/>
            <a:lumOff val="60000"/>
          </a:schemeClr>
        </a:solidFill>
        <a:ln w="25400">
          <a:solidFill>
            <a:schemeClr val="accent2">
              <a:lumMod val="75000"/>
            </a:schemeClr>
          </a:solidFill>
        </a:ln>
      </a:spPr>
      <a:bodyPr wrap="none" rtlCol="0">
        <a:spAutoFit/>
      </a:bodyPr>
      <a:lstStyle>
        <a:defPPr algn="l">
          <a:defRPr sz="3200" dirty="0" smtClean="0">
            <a:solidFill>
              <a:schemeClr val="accent6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350</Words>
  <Application>Microsoft Office PowerPoint</Application>
  <PresentationFormat>Affichage à l'écran (4:3)</PresentationFormat>
  <Paragraphs>119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Default Design</vt:lpstr>
      <vt:lpstr>Soirée Météo</vt:lpstr>
      <vt:lpstr>Présentation PowerPoint</vt:lpstr>
      <vt:lpstr>Emagramme et relief.</vt:lpstr>
      <vt:lpstr>Liens et infos utiles</vt:lpstr>
    </vt:vector>
  </TitlesOfParts>
  <Company>SKYGUIDE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Pauchard Francis</dc:creator>
  <cp:lastModifiedBy>francis</cp:lastModifiedBy>
  <cp:revision>31</cp:revision>
  <cp:lastPrinted>2019-06-07T12:09:42Z</cp:lastPrinted>
  <dcterms:created xsi:type="dcterms:W3CDTF">2013-06-11T12:11:20Z</dcterms:created>
  <dcterms:modified xsi:type="dcterms:W3CDTF">2020-07-10T14:58:32Z</dcterms:modified>
</cp:coreProperties>
</file>