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392" r:id="rId4"/>
    <p:sldId id="258" r:id="rId5"/>
    <p:sldId id="259" r:id="rId6"/>
    <p:sldId id="260" r:id="rId7"/>
    <p:sldId id="261" r:id="rId8"/>
    <p:sldId id="262" r:id="rId9"/>
    <p:sldId id="263" r:id="rId10"/>
    <p:sldId id="378" r:id="rId11"/>
    <p:sldId id="379" r:id="rId12"/>
    <p:sldId id="380" r:id="rId13"/>
    <p:sldId id="307" r:id="rId14"/>
    <p:sldId id="377" r:id="rId15"/>
    <p:sldId id="376" r:id="rId16"/>
    <p:sldId id="264" r:id="rId17"/>
    <p:sldId id="265" r:id="rId18"/>
    <p:sldId id="266" r:id="rId19"/>
    <p:sldId id="335" r:id="rId20"/>
    <p:sldId id="402" r:id="rId21"/>
    <p:sldId id="391" r:id="rId22"/>
    <p:sldId id="267" r:id="rId23"/>
    <p:sldId id="268" r:id="rId24"/>
    <p:sldId id="382" r:id="rId25"/>
    <p:sldId id="304" r:id="rId26"/>
    <p:sldId id="315" r:id="rId27"/>
    <p:sldId id="316" r:id="rId28"/>
    <p:sldId id="317" r:id="rId29"/>
    <p:sldId id="381" r:id="rId30"/>
    <p:sldId id="318" r:id="rId31"/>
    <p:sldId id="319" r:id="rId32"/>
    <p:sldId id="269" r:id="rId33"/>
    <p:sldId id="270" r:id="rId34"/>
    <p:sldId id="336" r:id="rId35"/>
    <p:sldId id="374" r:id="rId36"/>
    <p:sldId id="337" r:id="rId37"/>
    <p:sldId id="278" r:id="rId38"/>
    <p:sldId id="280" r:id="rId39"/>
    <p:sldId id="281" r:id="rId40"/>
    <p:sldId id="338" r:id="rId41"/>
    <p:sldId id="279" r:id="rId42"/>
    <p:sldId id="282" r:id="rId43"/>
    <p:sldId id="283" r:id="rId44"/>
    <p:sldId id="339" r:id="rId45"/>
    <p:sldId id="287" r:id="rId46"/>
    <p:sldId id="341" r:id="rId47"/>
    <p:sldId id="288" r:id="rId48"/>
    <p:sldId id="340" r:id="rId49"/>
    <p:sldId id="289" r:id="rId50"/>
    <p:sldId id="342" r:id="rId51"/>
    <p:sldId id="401" r:id="rId52"/>
    <p:sldId id="383" r:id="rId53"/>
    <p:sldId id="404" r:id="rId54"/>
    <p:sldId id="320" r:id="rId55"/>
    <p:sldId id="343" r:id="rId56"/>
    <p:sldId id="321" r:id="rId57"/>
    <p:sldId id="344" r:id="rId58"/>
    <p:sldId id="322" r:id="rId59"/>
    <p:sldId id="345" r:id="rId60"/>
    <p:sldId id="293" r:id="rId61"/>
    <p:sldId id="334" r:id="rId62"/>
    <p:sldId id="405" r:id="rId63"/>
    <p:sldId id="284" r:id="rId64"/>
    <p:sldId id="285" r:id="rId65"/>
    <p:sldId id="286" r:id="rId66"/>
    <p:sldId id="290" r:id="rId67"/>
    <p:sldId id="291" r:id="rId68"/>
    <p:sldId id="395" r:id="rId69"/>
    <p:sldId id="396" r:id="rId70"/>
    <p:sldId id="397" r:id="rId71"/>
    <p:sldId id="398" r:id="rId72"/>
    <p:sldId id="399" r:id="rId73"/>
    <p:sldId id="400" r:id="rId74"/>
    <p:sldId id="292" r:id="rId75"/>
    <p:sldId id="294" r:id="rId76"/>
    <p:sldId id="302" r:id="rId77"/>
    <p:sldId id="295" r:id="rId78"/>
    <p:sldId id="384" r:id="rId79"/>
    <p:sldId id="394" r:id="rId80"/>
    <p:sldId id="346" r:id="rId81"/>
    <p:sldId id="296" r:id="rId82"/>
    <p:sldId id="297" r:id="rId83"/>
    <p:sldId id="298" r:id="rId84"/>
    <p:sldId id="353" r:id="rId85"/>
    <p:sldId id="354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85" r:id="rId94"/>
    <p:sldId id="299" r:id="rId95"/>
    <p:sldId id="362" r:id="rId96"/>
    <p:sldId id="387" r:id="rId97"/>
    <p:sldId id="386" r:id="rId98"/>
    <p:sldId id="389" r:id="rId99"/>
    <p:sldId id="403" r:id="rId100"/>
    <p:sldId id="388" r:id="rId101"/>
    <p:sldId id="369" r:id="rId102"/>
    <p:sldId id="370" r:id="rId103"/>
    <p:sldId id="373" r:id="rId104"/>
    <p:sldId id="371" r:id="rId105"/>
    <p:sldId id="372" r:id="rId106"/>
    <p:sldId id="301" r:id="rId107"/>
  </p:sldIdLst>
  <p:sldSz cx="9144000" cy="6858000" type="screen4x3"/>
  <p:notesSz cx="6797675" cy="9928225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E6F0"/>
    <a:srgbClr val="77A22A"/>
    <a:srgbClr val="FE00FA"/>
    <a:srgbClr val="FEFE00"/>
    <a:srgbClr val="C80064"/>
    <a:srgbClr val="FE9600"/>
    <a:srgbClr val="0096FE"/>
    <a:srgbClr val="00E678"/>
    <a:srgbClr val="00FF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9" autoAdjust="0"/>
    <p:restoredTop sz="97759" autoAdjust="0"/>
  </p:normalViewPr>
  <p:slideViewPr>
    <p:cSldViewPr>
      <p:cViewPr>
        <p:scale>
          <a:sx n="75" d="100"/>
          <a:sy n="75" d="100"/>
        </p:scale>
        <p:origin x="1218" y="9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890750" y="-12807950"/>
            <a:ext cx="18084800" cy="135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71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6684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57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42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5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366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0341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82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3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56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7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62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70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27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27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FF1-385B-4C7C-A999-848CE7B9CF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89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A5F45-5686-410E-AE63-933B0A6B3F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8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725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725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E5D71-B37F-4305-88A5-59555D8651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58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F8668-7A6A-49A7-9495-01EF8E3BDD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04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57785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BC30-3D4A-4D9E-982B-EB2B9B72BD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67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AE047-DB23-47EE-94D1-443723D077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98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4CB60-E0E9-4C1B-B0CD-390CA3EE81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97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D51C-8B00-4672-95AE-3CF625DF32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79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EABBA-5A3D-40B2-BF2B-2C5B146969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45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0882-FDFB-4566-8F73-266CD02C53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4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8DC7-605B-4753-A726-494D1C7238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81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3ED2-3281-4C5B-8CA2-977536F29C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69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A69DA-FFE6-4A11-8468-028794D213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00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55A420-C9CC-4B28-9F7E-9B68463CBD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7" Type="http://schemas.openxmlformats.org/officeDocument/2006/relationships/image" Target="../media/image2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52.png"/><Relationship Id="rId4" Type="http://schemas.openxmlformats.org/officeDocument/2006/relationships/image" Target="../media/image24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4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4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4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png"/><Relationship Id="rId4" Type="http://schemas.openxmlformats.org/officeDocument/2006/relationships/image" Target="../media/image24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63" Type="http://schemas.openxmlformats.org/officeDocument/2006/relationships/image" Target="../media/image83.png"/><Relationship Id="rId68" Type="http://schemas.openxmlformats.org/officeDocument/2006/relationships/image" Target="../media/image88.png"/><Relationship Id="rId76" Type="http://schemas.openxmlformats.org/officeDocument/2006/relationships/image" Target="../media/image96.png"/><Relationship Id="rId7" Type="http://schemas.openxmlformats.org/officeDocument/2006/relationships/image" Target="../media/image27.png"/><Relationship Id="rId71" Type="http://schemas.openxmlformats.org/officeDocument/2006/relationships/image" Target="../media/image91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3" Type="http://schemas.openxmlformats.org/officeDocument/2006/relationships/image" Target="../media/image73.png"/><Relationship Id="rId58" Type="http://schemas.openxmlformats.org/officeDocument/2006/relationships/image" Target="../media/image78.png"/><Relationship Id="rId66" Type="http://schemas.openxmlformats.org/officeDocument/2006/relationships/image" Target="../media/image86.png"/><Relationship Id="rId74" Type="http://schemas.openxmlformats.org/officeDocument/2006/relationships/image" Target="../media/image94.png"/><Relationship Id="rId79" Type="http://schemas.openxmlformats.org/officeDocument/2006/relationships/image" Target="../media/image99.png"/><Relationship Id="rId5" Type="http://schemas.openxmlformats.org/officeDocument/2006/relationships/image" Target="../media/image25.png"/><Relationship Id="rId61" Type="http://schemas.openxmlformats.org/officeDocument/2006/relationships/image" Target="../media/image81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65" Type="http://schemas.openxmlformats.org/officeDocument/2006/relationships/image" Target="../media/image85.png"/><Relationship Id="rId73" Type="http://schemas.openxmlformats.org/officeDocument/2006/relationships/image" Target="../media/image93.png"/><Relationship Id="rId78" Type="http://schemas.openxmlformats.org/officeDocument/2006/relationships/image" Target="../media/image98.png"/><Relationship Id="rId81" Type="http://schemas.openxmlformats.org/officeDocument/2006/relationships/image" Target="../media/image10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43" Type="http://schemas.openxmlformats.org/officeDocument/2006/relationships/image" Target="../media/image63.png"/><Relationship Id="rId48" Type="http://schemas.openxmlformats.org/officeDocument/2006/relationships/image" Target="../media/image68.png"/><Relationship Id="rId56" Type="http://schemas.openxmlformats.org/officeDocument/2006/relationships/image" Target="../media/image76.png"/><Relationship Id="rId64" Type="http://schemas.openxmlformats.org/officeDocument/2006/relationships/image" Target="../media/image84.png"/><Relationship Id="rId69" Type="http://schemas.openxmlformats.org/officeDocument/2006/relationships/image" Target="../media/image89.png"/><Relationship Id="rId77" Type="http://schemas.openxmlformats.org/officeDocument/2006/relationships/image" Target="../media/image97.pn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72" Type="http://schemas.openxmlformats.org/officeDocument/2006/relationships/image" Target="../media/image92.png"/><Relationship Id="rId80" Type="http://schemas.openxmlformats.org/officeDocument/2006/relationships/image" Target="../media/image100.png"/><Relationship Id="rId3" Type="http://schemas.openxmlformats.org/officeDocument/2006/relationships/image" Target="../media/image23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59" Type="http://schemas.openxmlformats.org/officeDocument/2006/relationships/image" Target="../media/image79.png"/><Relationship Id="rId67" Type="http://schemas.openxmlformats.org/officeDocument/2006/relationships/image" Target="../media/image87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54" Type="http://schemas.openxmlformats.org/officeDocument/2006/relationships/image" Target="../media/image74.png"/><Relationship Id="rId62" Type="http://schemas.openxmlformats.org/officeDocument/2006/relationships/image" Target="../media/image82.png"/><Relationship Id="rId70" Type="http://schemas.openxmlformats.org/officeDocument/2006/relationships/image" Target="../media/image90.png"/><Relationship Id="rId7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png"/><Relationship Id="rId57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Source/20090910_convective.mp4" TargetMode="External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g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tterzentrale.de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26" Type="http://schemas.openxmlformats.org/officeDocument/2006/relationships/image" Target="../media/image175.png"/><Relationship Id="rId39" Type="http://schemas.openxmlformats.org/officeDocument/2006/relationships/image" Target="../media/image188.png"/><Relationship Id="rId21" Type="http://schemas.openxmlformats.org/officeDocument/2006/relationships/image" Target="../media/image170.png"/><Relationship Id="rId34" Type="http://schemas.openxmlformats.org/officeDocument/2006/relationships/image" Target="../media/image183.png"/><Relationship Id="rId42" Type="http://schemas.openxmlformats.org/officeDocument/2006/relationships/image" Target="../media/image191.png"/><Relationship Id="rId47" Type="http://schemas.openxmlformats.org/officeDocument/2006/relationships/image" Target="../media/image196.png"/><Relationship Id="rId50" Type="http://schemas.openxmlformats.org/officeDocument/2006/relationships/image" Target="../media/image199.png"/><Relationship Id="rId55" Type="http://schemas.openxmlformats.org/officeDocument/2006/relationships/image" Target="../media/image204.png"/><Relationship Id="rId63" Type="http://schemas.openxmlformats.org/officeDocument/2006/relationships/image" Target="../media/image212.png"/><Relationship Id="rId7" Type="http://schemas.openxmlformats.org/officeDocument/2006/relationships/image" Target="../media/image156.png"/><Relationship Id="rId2" Type="http://schemas.openxmlformats.org/officeDocument/2006/relationships/image" Target="../media/image11.png"/><Relationship Id="rId16" Type="http://schemas.openxmlformats.org/officeDocument/2006/relationships/image" Target="../media/image165.png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24" Type="http://schemas.openxmlformats.org/officeDocument/2006/relationships/image" Target="../media/image173.png"/><Relationship Id="rId32" Type="http://schemas.openxmlformats.org/officeDocument/2006/relationships/image" Target="../media/image181.png"/><Relationship Id="rId37" Type="http://schemas.openxmlformats.org/officeDocument/2006/relationships/image" Target="../media/image186.png"/><Relationship Id="rId40" Type="http://schemas.openxmlformats.org/officeDocument/2006/relationships/image" Target="../media/image189.png"/><Relationship Id="rId45" Type="http://schemas.openxmlformats.org/officeDocument/2006/relationships/image" Target="../media/image194.png"/><Relationship Id="rId53" Type="http://schemas.openxmlformats.org/officeDocument/2006/relationships/image" Target="../media/image202.png"/><Relationship Id="rId58" Type="http://schemas.openxmlformats.org/officeDocument/2006/relationships/image" Target="../media/image207.png"/><Relationship Id="rId66" Type="http://schemas.openxmlformats.org/officeDocument/2006/relationships/image" Target="../media/image215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36" Type="http://schemas.openxmlformats.org/officeDocument/2006/relationships/image" Target="../media/image185.png"/><Relationship Id="rId49" Type="http://schemas.openxmlformats.org/officeDocument/2006/relationships/image" Target="../media/image198.png"/><Relationship Id="rId57" Type="http://schemas.openxmlformats.org/officeDocument/2006/relationships/image" Target="../media/image206.png"/><Relationship Id="rId61" Type="http://schemas.openxmlformats.org/officeDocument/2006/relationships/image" Target="../media/image210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31" Type="http://schemas.openxmlformats.org/officeDocument/2006/relationships/image" Target="../media/image180.png"/><Relationship Id="rId44" Type="http://schemas.openxmlformats.org/officeDocument/2006/relationships/image" Target="../media/image193.png"/><Relationship Id="rId52" Type="http://schemas.openxmlformats.org/officeDocument/2006/relationships/image" Target="../media/image201.png"/><Relationship Id="rId60" Type="http://schemas.openxmlformats.org/officeDocument/2006/relationships/image" Target="../media/image209.png"/><Relationship Id="rId65" Type="http://schemas.openxmlformats.org/officeDocument/2006/relationships/image" Target="../media/image21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Relationship Id="rId35" Type="http://schemas.openxmlformats.org/officeDocument/2006/relationships/image" Target="../media/image184.png"/><Relationship Id="rId43" Type="http://schemas.openxmlformats.org/officeDocument/2006/relationships/image" Target="../media/image192.png"/><Relationship Id="rId48" Type="http://schemas.openxmlformats.org/officeDocument/2006/relationships/image" Target="../media/image197.png"/><Relationship Id="rId56" Type="http://schemas.openxmlformats.org/officeDocument/2006/relationships/image" Target="../media/image205.png"/><Relationship Id="rId64" Type="http://schemas.openxmlformats.org/officeDocument/2006/relationships/image" Target="../media/image213.png"/><Relationship Id="rId8" Type="http://schemas.openxmlformats.org/officeDocument/2006/relationships/image" Target="../media/image157.png"/><Relationship Id="rId51" Type="http://schemas.openxmlformats.org/officeDocument/2006/relationships/image" Target="../media/image200.png"/><Relationship Id="rId3" Type="http://schemas.openxmlformats.org/officeDocument/2006/relationships/image" Target="../media/image152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33" Type="http://schemas.openxmlformats.org/officeDocument/2006/relationships/image" Target="../media/image182.png"/><Relationship Id="rId38" Type="http://schemas.openxmlformats.org/officeDocument/2006/relationships/image" Target="../media/image187.png"/><Relationship Id="rId46" Type="http://schemas.openxmlformats.org/officeDocument/2006/relationships/image" Target="../media/image195.png"/><Relationship Id="rId59" Type="http://schemas.openxmlformats.org/officeDocument/2006/relationships/image" Target="../media/image208.png"/><Relationship Id="rId67" Type="http://schemas.openxmlformats.org/officeDocument/2006/relationships/image" Target="../media/image216.png"/><Relationship Id="rId20" Type="http://schemas.openxmlformats.org/officeDocument/2006/relationships/image" Target="../media/image169.png"/><Relationship Id="rId41" Type="http://schemas.openxmlformats.org/officeDocument/2006/relationships/image" Target="../media/image190.png"/><Relationship Id="rId54" Type="http://schemas.openxmlformats.org/officeDocument/2006/relationships/image" Target="../media/image203.png"/><Relationship Id="rId62" Type="http://schemas.openxmlformats.org/officeDocument/2006/relationships/image" Target="../media/image21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3" Type="http://schemas.openxmlformats.org/officeDocument/2006/relationships/image" Target="../media/image11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eo-parapente.com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png"/><Relationship Id="rId4" Type="http://schemas.openxmlformats.org/officeDocument/2006/relationships/image" Target="../media/image24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hyperlink" Target="http://www.soaringmeteo.ch/index.html" TargetMode="External"/><Relationship Id="rId7" Type="http://schemas.openxmlformats.org/officeDocument/2006/relationships/image" Target="../media/image256.png"/><Relationship Id="rId12" Type="http://schemas.openxmlformats.org/officeDocument/2006/relationships/image" Target="../media/image2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60.png"/><Relationship Id="rId5" Type="http://schemas.openxmlformats.org/officeDocument/2006/relationships/image" Target="../media/image252.png"/><Relationship Id="rId10" Type="http://schemas.openxmlformats.org/officeDocument/2006/relationships/image" Target="../media/image259.png"/><Relationship Id="rId4" Type="http://schemas.openxmlformats.org/officeDocument/2006/relationships/image" Target="../media/image249.png"/><Relationship Id="rId9" Type="http://schemas.openxmlformats.org/officeDocument/2006/relationships/image" Target="../media/image25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3.PNG"/><Relationship Id="rId7" Type="http://schemas.openxmlformats.org/officeDocument/2006/relationships/image" Target="../media/image265.PNG"/><Relationship Id="rId12" Type="http://schemas.openxmlformats.org/officeDocument/2006/relationships/image" Target="../media/image2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49.png"/><Relationship Id="rId10" Type="http://schemas.openxmlformats.org/officeDocument/2006/relationships/image" Target="../media/image268.PNG"/><Relationship Id="rId4" Type="http://schemas.openxmlformats.org/officeDocument/2006/relationships/hyperlink" Target="http://www.soaringmeteo.ch/index.html" TargetMode="External"/><Relationship Id="rId9" Type="http://schemas.openxmlformats.org/officeDocument/2006/relationships/image" Target="../media/image2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4700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sz="7200" b="1">
                <a:solidFill>
                  <a:srgbClr val="333399"/>
                </a:solidFill>
              </a:rPr>
              <a:t>Cours Météo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235700"/>
            <a:ext cx="6400800" cy="622300"/>
          </a:xfrm>
        </p:spPr>
        <p:txBody>
          <a:bodyPr/>
          <a:lstStyle/>
          <a:p>
            <a:pPr marL="0" indent="0"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>
                <a:solidFill>
                  <a:srgbClr val="BBE0E3"/>
                </a:solidFill>
              </a:rPr>
              <a:t>Club de Vol Libre de Genève.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74661"/>
          </a:xfrm>
        </p:spPr>
        <p:txBody>
          <a:bodyPr/>
          <a:lstStyle/>
          <a:p>
            <a:r>
              <a:rPr lang="fr-CH" sz="3200" b="1" dirty="0">
                <a:solidFill>
                  <a:srgbClr val="0070C0"/>
                </a:solidFill>
              </a:rPr>
              <a:t>Circulation générale de l'air.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98" y="1179084"/>
            <a:ext cx="5387807" cy="5037257"/>
          </a:xfrm>
        </p:spPr>
      </p:pic>
      <p:sp>
        <p:nvSpPr>
          <p:cNvPr id="7" name="TextBox 6"/>
          <p:cNvSpPr txBox="1"/>
          <p:nvPr/>
        </p:nvSpPr>
        <p:spPr>
          <a:xfrm>
            <a:off x="5378606" y="6226098"/>
            <a:ext cx="2286203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Cellule polaire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4898" y="3780264"/>
            <a:ext cx="3267307" cy="1282390"/>
            <a:chOff x="434898" y="3780264"/>
            <a:chExt cx="3267307" cy="1282390"/>
          </a:xfrm>
        </p:grpSpPr>
        <p:sp>
          <p:nvSpPr>
            <p:cNvPr id="5" name="TextBox 4"/>
            <p:cNvSpPr txBox="1"/>
            <p:nvPr/>
          </p:nvSpPr>
          <p:spPr>
            <a:xfrm>
              <a:off x="434898" y="4192858"/>
              <a:ext cx="2731838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2400" b="1" dirty="0">
                  <a:solidFill>
                    <a:srgbClr val="2D2DB9"/>
                  </a:solidFill>
                </a:rPr>
                <a:t>Cellule</a:t>
              </a:r>
              <a:r>
                <a:rPr lang="fr-CH" sz="2400" b="1" dirty="0">
                  <a:solidFill>
                    <a:schemeClr val="accent6"/>
                  </a:solidFill>
                </a:rPr>
                <a:t> de Hadley</a:t>
              </a:r>
            </a:p>
          </p:txBody>
        </p:sp>
        <p:sp>
          <p:nvSpPr>
            <p:cNvPr id="10" name="Left Brace 9"/>
            <p:cNvSpPr/>
            <p:nvPr/>
          </p:nvSpPr>
          <p:spPr bwMode="auto">
            <a:xfrm>
              <a:off x="3211551" y="3780264"/>
              <a:ext cx="490654" cy="1282390"/>
            </a:xfrm>
            <a:prstGeom prst="leftBrace">
              <a:avLst>
                <a:gd name="adj1" fmla="val 46969"/>
                <a:gd name="adj2" fmla="val 50000"/>
              </a:avLst>
            </a:prstGeom>
            <a:noFill/>
            <a:ln w="28575">
              <a:solidFill>
                <a:srgbClr val="2D2DB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33709" y="5092391"/>
            <a:ext cx="3081452" cy="828907"/>
            <a:chOff x="1133709" y="5092391"/>
            <a:chExt cx="3081452" cy="828907"/>
          </a:xfrm>
        </p:grpSpPr>
        <p:sp>
          <p:nvSpPr>
            <p:cNvPr id="6" name="TextBox 5"/>
            <p:cNvSpPr txBox="1"/>
            <p:nvPr/>
          </p:nvSpPr>
          <p:spPr>
            <a:xfrm>
              <a:off x="1133709" y="5259658"/>
              <a:ext cx="2577950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2400" b="1" dirty="0">
                  <a:solidFill>
                    <a:schemeClr val="accent6"/>
                  </a:solidFill>
                </a:rPr>
                <a:t>Cellule de </a:t>
              </a:r>
              <a:r>
                <a:rPr lang="fr-CH" sz="2400" b="1" dirty="0" err="1">
                  <a:solidFill>
                    <a:schemeClr val="accent6"/>
                  </a:solidFill>
                </a:rPr>
                <a:t>Ferrel</a:t>
              </a:r>
              <a:endParaRPr lang="fr-CH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 bwMode="auto">
            <a:xfrm>
              <a:off x="3899209" y="5092391"/>
              <a:ext cx="315952" cy="828907"/>
            </a:xfrm>
            <a:prstGeom prst="leftBrace">
              <a:avLst>
                <a:gd name="adj1" fmla="val 46969"/>
                <a:gd name="adj2" fmla="val 50000"/>
              </a:avLst>
            </a:prstGeom>
            <a:noFill/>
            <a:ln w="28575">
              <a:solidFill>
                <a:srgbClr val="2D2DB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5689" y="2575932"/>
            <a:ext cx="4404731" cy="830997"/>
            <a:chOff x="345689" y="2575932"/>
            <a:chExt cx="4404731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345689" y="2575932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Vents réguliers du nord-est (Alizés).</a:t>
              </a: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3033132" y="2877015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8449" y="1490546"/>
            <a:ext cx="4460488" cy="830997"/>
            <a:chOff x="598449" y="1490546"/>
            <a:chExt cx="4460488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598449" y="1490546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Vents majoritairement du sud-ouest.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3341649" y="1825084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9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12520" y="5257800"/>
            <a:ext cx="1733550" cy="224790"/>
          </a:xfrm>
          <a:custGeom>
            <a:avLst/>
            <a:gdLst>
              <a:gd name="connsiteX0" fmla="*/ 0 w 1733550"/>
              <a:gd name="connsiteY0" fmla="*/ 220980 h 224790"/>
              <a:gd name="connsiteX1" fmla="*/ 68580 w 1733550"/>
              <a:gd name="connsiteY1" fmla="*/ 0 h 224790"/>
              <a:gd name="connsiteX2" fmla="*/ 1664970 w 1733550"/>
              <a:gd name="connsiteY2" fmla="*/ 0 h 224790"/>
              <a:gd name="connsiteX3" fmla="*/ 1733550 w 1733550"/>
              <a:gd name="connsiteY3" fmla="*/ 224790 h 22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" h="224790">
                <a:moveTo>
                  <a:pt x="0" y="220980"/>
                </a:moveTo>
                <a:lnTo>
                  <a:pt x="68580" y="0"/>
                </a:lnTo>
                <a:lnTo>
                  <a:pt x="1664970" y="0"/>
                </a:lnTo>
                <a:lnTo>
                  <a:pt x="1733550" y="22479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152650" y="3512820"/>
            <a:ext cx="1036320" cy="1009650"/>
          </a:xfrm>
          <a:custGeom>
            <a:avLst/>
            <a:gdLst>
              <a:gd name="connsiteX0" fmla="*/ 0 w 1036320"/>
              <a:gd name="connsiteY0" fmla="*/ 0 h 1009650"/>
              <a:gd name="connsiteX1" fmla="*/ 521970 w 1036320"/>
              <a:gd name="connsiteY1" fmla="*/ 304800 h 1009650"/>
              <a:gd name="connsiteX2" fmla="*/ 521970 w 1036320"/>
              <a:gd name="connsiteY2" fmla="*/ 758190 h 1009650"/>
              <a:gd name="connsiteX3" fmla="*/ 704850 w 1036320"/>
              <a:gd name="connsiteY3" fmla="*/ 1009650 h 1009650"/>
              <a:gd name="connsiteX4" fmla="*/ 1036320 w 1036320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320" h="1009650">
                <a:moveTo>
                  <a:pt x="0" y="0"/>
                </a:moveTo>
                <a:lnTo>
                  <a:pt x="521970" y="304800"/>
                </a:lnTo>
                <a:lnTo>
                  <a:pt x="521970" y="758190"/>
                </a:lnTo>
                <a:lnTo>
                  <a:pt x="704850" y="1009650"/>
                </a:lnTo>
                <a:lnTo>
                  <a:pt x="1036320" y="10096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3539490" y="2476500"/>
            <a:ext cx="342900" cy="2038350"/>
          </a:xfrm>
          <a:custGeom>
            <a:avLst/>
            <a:gdLst>
              <a:gd name="connsiteX0" fmla="*/ 0 w 342900"/>
              <a:gd name="connsiteY0" fmla="*/ 0 h 2038350"/>
              <a:gd name="connsiteX1" fmla="*/ 175260 w 342900"/>
              <a:gd name="connsiteY1" fmla="*/ 137160 h 2038350"/>
              <a:gd name="connsiteX2" fmla="*/ 175260 w 342900"/>
              <a:gd name="connsiteY2" fmla="*/ 1943100 h 2038350"/>
              <a:gd name="connsiteX3" fmla="*/ 342900 w 3429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2038350">
                <a:moveTo>
                  <a:pt x="0" y="0"/>
                </a:moveTo>
                <a:lnTo>
                  <a:pt x="175260" y="137160"/>
                </a:lnTo>
                <a:lnTo>
                  <a:pt x="175260" y="1943100"/>
                </a:lnTo>
                <a:lnTo>
                  <a:pt x="34290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608320" y="1969770"/>
            <a:ext cx="201930" cy="2529840"/>
          </a:xfrm>
          <a:custGeom>
            <a:avLst/>
            <a:gdLst>
              <a:gd name="connsiteX0" fmla="*/ 0 w 201930"/>
              <a:gd name="connsiteY0" fmla="*/ 0 h 2529840"/>
              <a:gd name="connsiteX1" fmla="*/ 201930 w 201930"/>
              <a:gd name="connsiteY1" fmla="*/ 121920 h 2529840"/>
              <a:gd name="connsiteX2" fmla="*/ 190500 w 201930"/>
              <a:gd name="connsiteY2" fmla="*/ 2449830 h 2529840"/>
              <a:gd name="connsiteX3" fmla="*/ 38100 w 201930"/>
              <a:gd name="connsiteY3" fmla="*/ 2529840 h 25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" h="2529840">
                <a:moveTo>
                  <a:pt x="0" y="0"/>
                </a:moveTo>
                <a:lnTo>
                  <a:pt x="201930" y="121920"/>
                </a:lnTo>
                <a:lnTo>
                  <a:pt x="190500" y="2449830"/>
                </a:lnTo>
                <a:lnTo>
                  <a:pt x="38100" y="252984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678930" y="1973580"/>
            <a:ext cx="1032510" cy="2038350"/>
          </a:xfrm>
          <a:custGeom>
            <a:avLst/>
            <a:gdLst>
              <a:gd name="connsiteX0" fmla="*/ 1032510 w 1032510"/>
              <a:gd name="connsiteY0" fmla="*/ 0 h 2038350"/>
              <a:gd name="connsiteX1" fmla="*/ 510540 w 1032510"/>
              <a:gd name="connsiteY1" fmla="*/ 270510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510" h="2038350">
                <a:moveTo>
                  <a:pt x="1032510" y="0"/>
                </a:moveTo>
                <a:lnTo>
                  <a:pt x="510540" y="270510"/>
                </a:lnTo>
                <a:lnTo>
                  <a:pt x="502920" y="1794510"/>
                </a:lnTo>
                <a:lnTo>
                  <a:pt x="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932040" y="5499229"/>
            <a:ext cx="315035" cy="913225"/>
          </a:xfrm>
          <a:custGeom>
            <a:avLst/>
            <a:gdLst>
              <a:gd name="connsiteX0" fmla="*/ 1032510 w 1032510"/>
              <a:gd name="connsiteY0" fmla="*/ 0 h 2038350"/>
              <a:gd name="connsiteX1" fmla="*/ 510540 w 1032510"/>
              <a:gd name="connsiteY1" fmla="*/ 270510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  <a:gd name="connsiteX0" fmla="*/ 1032510 w 1032510"/>
              <a:gd name="connsiteY0" fmla="*/ 0 h 2038350"/>
              <a:gd name="connsiteX1" fmla="*/ 530520 w 1032510"/>
              <a:gd name="connsiteY1" fmla="*/ 542639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  <a:gd name="connsiteX0" fmla="*/ 1032510 w 1032510"/>
              <a:gd name="connsiteY0" fmla="*/ 0 h 2038350"/>
              <a:gd name="connsiteX1" fmla="*/ 530520 w 1032510"/>
              <a:gd name="connsiteY1" fmla="*/ 542639 h 2038350"/>
              <a:gd name="connsiteX2" fmla="*/ 502921 w 1032510"/>
              <a:gd name="connsiteY2" fmla="*/ 1726477 h 2038350"/>
              <a:gd name="connsiteX3" fmla="*/ 0 w 103251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510" h="2038350">
                <a:moveTo>
                  <a:pt x="1032510" y="0"/>
                </a:moveTo>
                <a:lnTo>
                  <a:pt x="530520" y="542639"/>
                </a:lnTo>
                <a:lnTo>
                  <a:pt x="502921" y="1726477"/>
                </a:lnTo>
                <a:lnTo>
                  <a:pt x="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 rot="10800000">
            <a:off x="791580" y="5274205"/>
            <a:ext cx="2340260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 rot="13291930">
            <a:off x="1641615" y="3721696"/>
            <a:ext cx="1874315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 rot="15474662">
            <a:off x="2791548" y="3282353"/>
            <a:ext cx="2017604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 rot="16200000">
            <a:off x="4370976" y="3044958"/>
            <a:ext cx="2475275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 rot="17710429">
            <a:off x="6041979" y="2809062"/>
            <a:ext cx="2191010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 rot="17655437">
            <a:off x="4613582" y="5733693"/>
            <a:ext cx="1096736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6615" y="33801"/>
            <a:ext cx="7524750" cy="178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3805"/>
            <a:ext cx="34210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1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2411"/>
          <a:stretch/>
        </p:blipFill>
        <p:spPr bwMode="auto">
          <a:xfrm>
            <a:off x="0" y="0"/>
            <a:ext cx="9186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0781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515" y="863715"/>
            <a:ext cx="8505945" cy="25545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C'est un modèle à maille de 2km.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Valable pour le jour même.</a:t>
            </a:r>
          </a:p>
          <a:p>
            <a:pPr algn="l"/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Le nombre de pastilles dépend de l'échelle de la carte.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39825" cy="41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863715"/>
            <a:ext cx="3025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2933945"/>
            <a:ext cx="5445605" cy="36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45955 0.4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953725"/>
            <a:ext cx="608171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988840"/>
            <a:ext cx="4168257" cy="441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8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-3175"/>
            <a:ext cx="888261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159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4198938"/>
            <a:ext cx="8228012" cy="1433512"/>
          </a:xfrm>
        </p:spPr>
        <p:txBody>
          <a:bodyPr/>
          <a:lstStyle/>
          <a:p>
            <a:pPr eaLnBrk="1" hangingPunct="1"/>
            <a:r>
              <a:rPr lang="fr-CH" b="1">
                <a:solidFill>
                  <a:schemeClr val="bg1"/>
                </a:solidFill>
              </a:rPr>
              <a:t>Merci pour votre attention.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5810250"/>
            <a:ext cx="8228013" cy="1047750"/>
          </a:xfrm>
        </p:spPr>
        <p:txBody>
          <a:bodyPr/>
          <a:lstStyle/>
          <a:p>
            <a:pPr eaLnBrk="1" hangingPunct="1"/>
            <a:r>
              <a:rPr lang="fr-CH">
                <a:solidFill>
                  <a:schemeClr val="bg1"/>
                </a:solidFill>
              </a:rPr>
              <a:t>Et bons vols à tous.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56" y="515628"/>
            <a:ext cx="6753225" cy="5648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74661"/>
          </a:xfrm>
        </p:spPr>
        <p:txBody>
          <a:bodyPr/>
          <a:lstStyle/>
          <a:p>
            <a:r>
              <a:rPr lang="fr-CH" sz="3200" b="1" dirty="0">
                <a:solidFill>
                  <a:srgbClr val="0070C0"/>
                </a:solidFill>
              </a:rPr>
              <a:t>Circulation générale de l'air.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9933" y="2943923"/>
            <a:ext cx="5887842" cy="830997"/>
            <a:chOff x="289933" y="2943923"/>
            <a:chExt cx="588784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89933" y="2943923"/>
              <a:ext cx="2219092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Anticyclones</a:t>
              </a:r>
            </a:p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permanents</a:t>
              </a: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2230244" y="3233854"/>
              <a:ext cx="3947531" cy="245328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8449" y="1490546"/>
            <a:ext cx="4003288" cy="830997"/>
            <a:chOff x="598449" y="1490546"/>
            <a:chExt cx="4003288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598449" y="1490546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Ondulations du</a:t>
              </a:r>
            </a:p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Front polaire.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884449" y="1936596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5064" y="3910362"/>
            <a:ext cx="5954750" cy="1200329"/>
            <a:chOff x="223025" y="2776655"/>
            <a:chExt cx="5954750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223025" y="2776655"/>
              <a:ext cx="2445833" cy="120032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Ceinture Équatoriale humide</a:t>
              </a: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2044390" y="3226420"/>
              <a:ext cx="4133385" cy="252761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9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6127" cy="830417"/>
          </a:xfrm>
        </p:spPr>
        <p:txBody>
          <a:bodyPr/>
          <a:lstStyle/>
          <a:p>
            <a:r>
              <a:rPr lang="fr-CH" dirty="0" err="1">
                <a:solidFill>
                  <a:srgbClr val="FFFF00"/>
                </a:solidFill>
              </a:rPr>
              <a:t>Eumetsat</a:t>
            </a:r>
            <a:r>
              <a:rPr lang="fr-CH" dirty="0">
                <a:solidFill>
                  <a:srgbClr val="FFFF00"/>
                </a:solidFill>
              </a:rPr>
              <a:t> 1</a:t>
            </a:r>
            <a:r>
              <a:rPr lang="fr-CH" baseline="30000" dirty="0">
                <a:solidFill>
                  <a:srgbClr val="FFFF00"/>
                </a:solidFill>
              </a:rPr>
              <a:t>er</a:t>
            </a:r>
            <a:r>
              <a:rPr lang="fr-CH" dirty="0">
                <a:solidFill>
                  <a:srgbClr val="FFFF00"/>
                </a:solidFill>
              </a:rPr>
              <a:t> juin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42" y="897673"/>
            <a:ext cx="5778500" cy="5778500"/>
          </a:xfrm>
        </p:spPr>
      </p:pic>
    </p:spTree>
    <p:extLst>
      <p:ext uri="{BB962C8B-B14F-4D97-AF65-F5344CB8AC3E}">
        <p14:creationId xmlns:p14="http://schemas.microsoft.com/office/powerpoint/2010/main" val="250137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1252000"/>
            <a:ext cx="4288819" cy="4269325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Equinoxes.</a:t>
            </a:r>
          </a:p>
        </p:txBody>
      </p:sp>
      <p:cxnSp>
        <p:nvCxnSpPr>
          <p:cNvPr id="11268" name="Straight Connector 8"/>
          <p:cNvCxnSpPr>
            <a:cxnSpLocks noChangeShapeType="1"/>
          </p:cNvCxnSpPr>
          <p:nvPr/>
        </p:nvCxnSpPr>
        <p:spPr bwMode="auto">
          <a:xfrm>
            <a:off x="3749675" y="3386138"/>
            <a:ext cx="4321175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69" name="Straight Connector 17"/>
          <p:cNvCxnSpPr>
            <a:cxnSpLocks noChangeShapeType="1"/>
          </p:cNvCxnSpPr>
          <p:nvPr/>
        </p:nvCxnSpPr>
        <p:spPr bwMode="auto">
          <a:xfrm flipV="1">
            <a:off x="3921125" y="2538413"/>
            <a:ext cx="3976688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0" name="Straight Connector 20"/>
          <p:cNvCxnSpPr>
            <a:cxnSpLocks noChangeShapeType="1"/>
          </p:cNvCxnSpPr>
          <p:nvPr/>
        </p:nvCxnSpPr>
        <p:spPr bwMode="auto">
          <a:xfrm flipV="1">
            <a:off x="3921125" y="4230688"/>
            <a:ext cx="3976688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1" name="Straight Connector 21"/>
          <p:cNvCxnSpPr>
            <a:cxnSpLocks noChangeShapeType="1"/>
          </p:cNvCxnSpPr>
          <p:nvPr/>
        </p:nvCxnSpPr>
        <p:spPr bwMode="auto">
          <a:xfrm>
            <a:off x="5910263" y="909638"/>
            <a:ext cx="0" cy="5084762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lgDash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2" name="Straight Connector 29"/>
          <p:cNvCxnSpPr>
            <a:cxnSpLocks noChangeShapeType="1"/>
          </p:cNvCxnSpPr>
          <p:nvPr/>
        </p:nvCxnSpPr>
        <p:spPr bwMode="auto">
          <a:xfrm>
            <a:off x="5212080" y="1367790"/>
            <a:ext cx="137541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3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274" name="Right Arrow 24"/>
          <p:cNvSpPr>
            <a:spLocks noChangeArrowheads="1"/>
          </p:cNvSpPr>
          <p:nvPr/>
        </p:nvSpPr>
        <p:spPr bwMode="auto">
          <a:xfrm>
            <a:off x="479425" y="2120900"/>
            <a:ext cx="2941638" cy="846138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5" name="Right Arrow 33"/>
          <p:cNvSpPr>
            <a:spLocks noChangeArrowheads="1"/>
          </p:cNvSpPr>
          <p:nvPr/>
        </p:nvSpPr>
        <p:spPr bwMode="auto">
          <a:xfrm>
            <a:off x="479425" y="2967038"/>
            <a:ext cx="2941638" cy="84613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6" name="Right Arrow 34"/>
          <p:cNvSpPr>
            <a:spLocks noChangeArrowheads="1"/>
          </p:cNvSpPr>
          <p:nvPr/>
        </p:nvSpPr>
        <p:spPr bwMode="auto">
          <a:xfrm>
            <a:off x="479425" y="3829050"/>
            <a:ext cx="2941638" cy="846138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7" name="Right Arrow 35"/>
          <p:cNvSpPr>
            <a:spLocks noChangeArrowheads="1"/>
          </p:cNvSpPr>
          <p:nvPr/>
        </p:nvSpPr>
        <p:spPr bwMode="auto">
          <a:xfrm>
            <a:off x="479425" y="4675188"/>
            <a:ext cx="2941638" cy="84613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8" name="Right Arrow 36"/>
          <p:cNvSpPr>
            <a:spLocks noChangeArrowheads="1"/>
          </p:cNvSpPr>
          <p:nvPr/>
        </p:nvSpPr>
        <p:spPr bwMode="auto">
          <a:xfrm>
            <a:off x="479425" y="1276350"/>
            <a:ext cx="2941638" cy="844550"/>
          </a:xfrm>
          <a:prstGeom prst="rightArrow">
            <a:avLst>
              <a:gd name="adj1" fmla="val 50000"/>
              <a:gd name="adj2" fmla="val 50085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3" name="TextBox 2"/>
          <p:cNvSpPr txBox="1"/>
          <p:nvPr/>
        </p:nvSpPr>
        <p:spPr>
          <a:xfrm>
            <a:off x="4859338" y="2360613"/>
            <a:ext cx="2101850" cy="368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Tropique du Cancer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5663" y="4046538"/>
            <a:ext cx="2489200" cy="368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Tropique du Capricorne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5438" y="3205163"/>
            <a:ext cx="1009650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Equateur</a:t>
            </a:r>
          </a:p>
        </p:txBody>
      </p:sp>
      <p:sp>
        <p:nvSpPr>
          <p:cNvPr id="11282" name="Rounded Rectangle 4"/>
          <p:cNvSpPr>
            <a:spLocks noChangeArrowheads="1"/>
          </p:cNvSpPr>
          <p:nvPr/>
        </p:nvSpPr>
        <p:spPr bwMode="auto">
          <a:xfrm>
            <a:off x="3670300" y="3097102"/>
            <a:ext cx="4462780" cy="579120"/>
          </a:xfrm>
          <a:prstGeom prst="roundRect">
            <a:avLst>
              <a:gd name="adj" fmla="val 27435"/>
            </a:avLst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5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fr-CH"/>
          </a:p>
        </p:txBody>
      </p:sp>
      <p:sp>
        <p:nvSpPr>
          <p:cNvPr id="11" name="Freeform 10"/>
          <p:cNvSpPr/>
          <p:nvPr/>
        </p:nvSpPr>
        <p:spPr bwMode="auto">
          <a:xfrm>
            <a:off x="3698392" y="2120900"/>
            <a:ext cx="4395217" cy="952500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59815 w 4392069"/>
              <a:gd name="connsiteY0" fmla="*/ 1009650 h 1009650"/>
              <a:gd name="connsiteX1" fmla="*/ 4357495 w 4392069"/>
              <a:gd name="connsiteY1" fmla="*/ 1009650 h 1009650"/>
              <a:gd name="connsiteX2" fmla="*/ 3942205 w 4392069"/>
              <a:gd name="connsiteY2" fmla="*/ 3810 h 1009650"/>
              <a:gd name="connsiteX3" fmla="*/ 417955 w 4392069"/>
              <a:gd name="connsiteY3" fmla="*/ 0 h 1009650"/>
              <a:gd name="connsiteX4" fmla="*/ 59815 w 4392069"/>
              <a:gd name="connsiteY4" fmla="*/ 1009650 h 1009650"/>
              <a:gd name="connsiteX0" fmla="*/ 59815 w 4395217"/>
              <a:gd name="connsiteY0" fmla="*/ 1009650 h 1009650"/>
              <a:gd name="connsiteX1" fmla="*/ 4357495 w 4395217"/>
              <a:gd name="connsiteY1" fmla="*/ 1009650 h 1009650"/>
              <a:gd name="connsiteX2" fmla="*/ 3984877 w 4395217"/>
              <a:gd name="connsiteY2" fmla="*/ 3810 h 1009650"/>
              <a:gd name="connsiteX3" fmla="*/ 417955 w 4395217"/>
              <a:gd name="connsiteY3" fmla="*/ 0 h 1009650"/>
              <a:gd name="connsiteX4" fmla="*/ 59815 w 4395217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5217" h="1009650">
                <a:moveTo>
                  <a:pt x="59815" y="1009650"/>
                </a:moveTo>
                <a:lnTo>
                  <a:pt x="4357495" y="1009650"/>
                </a:lnTo>
                <a:cubicBezTo>
                  <a:pt x="4508625" y="1005840"/>
                  <a:pt x="4169027" y="3810"/>
                  <a:pt x="3984877" y="3810"/>
                </a:cubicBezTo>
                <a:lnTo>
                  <a:pt x="417955" y="0"/>
                </a:lnTo>
                <a:cubicBezTo>
                  <a:pt x="205865" y="1270"/>
                  <a:pt x="-139575" y="1008380"/>
                  <a:pt x="59815" y="1009650"/>
                </a:cubicBezTo>
                <a:close/>
              </a:path>
            </a:pathLst>
          </a:custGeom>
          <a:gradFill>
            <a:gsLst>
              <a:gs pos="0">
                <a:srgbClr val="FFC000">
                  <a:alpha val="30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126972" y="1413510"/>
            <a:ext cx="3557631" cy="68071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24028 w 4374309"/>
              <a:gd name="connsiteY0" fmla="*/ 1009650 h 1009650"/>
              <a:gd name="connsiteX1" fmla="*/ 4359762 w 4374309"/>
              <a:gd name="connsiteY1" fmla="*/ 1009650 h 1009650"/>
              <a:gd name="connsiteX2" fmla="*/ 3254733 w 4374309"/>
              <a:gd name="connsiteY2" fmla="*/ 3810 h 1009650"/>
              <a:gd name="connsiteX3" fmla="*/ 1137624 w 4374309"/>
              <a:gd name="connsiteY3" fmla="*/ 0 h 1009650"/>
              <a:gd name="connsiteX4" fmla="*/ 24028 w 4374309"/>
              <a:gd name="connsiteY4" fmla="*/ 1009650 h 1009650"/>
              <a:gd name="connsiteX0" fmla="*/ 24028 w 4434485"/>
              <a:gd name="connsiteY0" fmla="*/ 1009650 h 1009650"/>
              <a:gd name="connsiteX1" fmla="*/ 4420650 w 4434485"/>
              <a:gd name="connsiteY1" fmla="*/ 1009650 h 1009650"/>
              <a:gd name="connsiteX2" fmla="*/ 3254733 w 4434485"/>
              <a:gd name="connsiteY2" fmla="*/ 3810 h 1009650"/>
              <a:gd name="connsiteX3" fmla="*/ 1137624 w 4434485"/>
              <a:gd name="connsiteY3" fmla="*/ 0 h 1009650"/>
              <a:gd name="connsiteX4" fmla="*/ 24028 w 4434485"/>
              <a:gd name="connsiteY4" fmla="*/ 1009650 h 1009650"/>
              <a:gd name="connsiteX0" fmla="*/ 24028 w 4435386"/>
              <a:gd name="connsiteY0" fmla="*/ 1009650 h 1009650"/>
              <a:gd name="connsiteX1" fmla="*/ 4420650 w 4435386"/>
              <a:gd name="connsiteY1" fmla="*/ 1009650 h 1009650"/>
              <a:gd name="connsiteX2" fmla="*/ 3330843 w 4435386"/>
              <a:gd name="connsiteY2" fmla="*/ 3810 h 1009650"/>
              <a:gd name="connsiteX3" fmla="*/ 1137624 w 4435386"/>
              <a:gd name="connsiteY3" fmla="*/ 0 h 1009650"/>
              <a:gd name="connsiteX4" fmla="*/ 24028 w 4435386"/>
              <a:gd name="connsiteY4" fmla="*/ 1009650 h 1009650"/>
              <a:gd name="connsiteX0" fmla="*/ 24028 w 4436938"/>
              <a:gd name="connsiteY0" fmla="*/ 1009650 h 1009650"/>
              <a:gd name="connsiteX1" fmla="*/ 4420650 w 4436938"/>
              <a:gd name="connsiteY1" fmla="*/ 1009650 h 1009650"/>
              <a:gd name="connsiteX2" fmla="*/ 3330843 w 4436938"/>
              <a:gd name="connsiteY2" fmla="*/ 3810 h 1009650"/>
              <a:gd name="connsiteX3" fmla="*/ 1137624 w 4436938"/>
              <a:gd name="connsiteY3" fmla="*/ 0 h 1009650"/>
              <a:gd name="connsiteX4" fmla="*/ 24028 w 4436938"/>
              <a:gd name="connsiteY4" fmla="*/ 1009650 h 1009650"/>
              <a:gd name="connsiteX0" fmla="*/ 25587 w 4438497"/>
              <a:gd name="connsiteY0" fmla="*/ 1009650 h 1009650"/>
              <a:gd name="connsiteX1" fmla="*/ 4422209 w 4438497"/>
              <a:gd name="connsiteY1" fmla="*/ 1009650 h 1009650"/>
              <a:gd name="connsiteX2" fmla="*/ 3332402 w 4438497"/>
              <a:gd name="connsiteY2" fmla="*/ 3810 h 1009650"/>
              <a:gd name="connsiteX3" fmla="*/ 1063074 w 4438497"/>
              <a:gd name="connsiteY3" fmla="*/ 0 h 1009650"/>
              <a:gd name="connsiteX4" fmla="*/ 25587 w 4438497"/>
              <a:gd name="connsiteY4" fmla="*/ 1009650 h 1009650"/>
              <a:gd name="connsiteX0" fmla="*/ 28829 w 4441739"/>
              <a:gd name="connsiteY0" fmla="*/ 1009650 h 1009650"/>
              <a:gd name="connsiteX1" fmla="*/ 4425451 w 4441739"/>
              <a:gd name="connsiteY1" fmla="*/ 1009650 h 1009650"/>
              <a:gd name="connsiteX2" fmla="*/ 3335644 w 4441739"/>
              <a:gd name="connsiteY2" fmla="*/ 3810 h 1009650"/>
              <a:gd name="connsiteX3" fmla="*/ 1066316 w 4441739"/>
              <a:gd name="connsiteY3" fmla="*/ 0 h 1009650"/>
              <a:gd name="connsiteX4" fmla="*/ 28829 w 4441739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739" h="1009650">
                <a:moveTo>
                  <a:pt x="28829" y="1009650"/>
                </a:moveTo>
                <a:lnTo>
                  <a:pt x="4425451" y="1009650"/>
                </a:lnTo>
                <a:cubicBezTo>
                  <a:pt x="4576581" y="1005840"/>
                  <a:pt x="3633958" y="3810"/>
                  <a:pt x="3335644" y="3810"/>
                </a:cubicBezTo>
                <a:lnTo>
                  <a:pt x="1066316" y="0"/>
                </a:lnTo>
                <a:cubicBezTo>
                  <a:pt x="717229" y="1270"/>
                  <a:pt x="-170561" y="1008380"/>
                  <a:pt x="28829" y="1009650"/>
                </a:cubicBezTo>
                <a:close/>
              </a:path>
            </a:pathLst>
          </a:cu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5023668" y="1214204"/>
            <a:ext cx="1773189" cy="18515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15169 w 4327395"/>
              <a:gd name="connsiteY0" fmla="*/ 1005839 h 1005839"/>
              <a:gd name="connsiteX1" fmla="*/ 4312849 w 4327395"/>
              <a:gd name="connsiteY1" fmla="*/ 1005839 h 1005839"/>
              <a:gd name="connsiteX2" fmla="*/ 3207820 w 4327395"/>
              <a:gd name="connsiteY2" fmla="*/ -1 h 1005839"/>
              <a:gd name="connsiteX3" fmla="*/ 1856266 w 4327395"/>
              <a:gd name="connsiteY3" fmla="*/ 12540 h 1005839"/>
              <a:gd name="connsiteX4" fmla="*/ 15169 w 4327395"/>
              <a:gd name="connsiteY4" fmla="*/ 1005839 h 1005839"/>
              <a:gd name="connsiteX0" fmla="*/ 15169 w 4322131"/>
              <a:gd name="connsiteY0" fmla="*/ 1022190 h 1022190"/>
              <a:gd name="connsiteX1" fmla="*/ 4312849 w 4322131"/>
              <a:gd name="connsiteY1" fmla="*/ 1022190 h 1022190"/>
              <a:gd name="connsiteX2" fmla="*/ 2537959 w 4322131"/>
              <a:gd name="connsiteY2" fmla="*/ 0 h 1022190"/>
              <a:gd name="connsiteX3" fmla="*/ 1856266 w 4322131"/>
              <a:gd name="connsiteY3" fmla="*/ 28891 h 1022190"/>
              <a:gd name="connsiteX4" fmla="*/ 15169 w 4322131"/>
              <a:gd name="connsiteY4" fmla="*/ 1022190 h 1022190"/>
              <a:gd name="connsiteX0" fmla="*/ 15169 w 4324935"/>
              <a:gd name="connsiteY0" fmla="*/ 1022190 h 1022190"/>
              <a:gd name="connsiteX1" fmla="*/ 4312849 w 4324935"/>
              <a:gd name="connsiteY1" fmla="*/ 1022190 h 1022190"/>
              <a:gd name="connsiteX2" fmla="*/ 2537959 w 4324935"/>
              <a:gd name="connsiteY2" fmla="*/ 0 h 1022190"/>
              <a:gd name="connsiteX3" fmla="*/ 1856266 w 4324935"/>
              <a:gd name="connsiteY3" fmla="*/ 28891 h 1022190"/>
              <a:gd name="connsiteX4" fmla="*/ 15169 w 4324935"/>
              <a:gd name="connsiteY4" fmla="*/ 1022190 h 1022190"/>
              <a:gd name="connsiteX0" fmla="*/ 18961 w 4328727"/>
              <a:gd name="connsiteY0" fmla="*/ 1022190 h 1022190"/>
              <a:gd name="connsiteX1" fmla="*/ 4316641 w 4328727"/>
              <a:gd name="connsiteY1" fmla="*/ 1022190 h 1022190"/>
              <a:gd name="connsiteX2" fmla="*/ 2541751 w 4328727"/>
              <a:gd name="connsiteY2" fmla="*/ 0 h 1022190"/>
              <a:gd name="connsiteX3" fmla="*/ 1860058 w 4328727"/>
              <a:gd name="connsiteY3" fmla="*/ 28891 h 1022190"/>
              <a:gd name="connsiteX4" fmla="*/ 18961 w 4328727"/>
              <a:gd name="connsiteY4" fmla="*/ 1022190 h 1022190"/>
              <a:gd name="connsiteX0" fmla="*/ 48450 w 4358216"/>
              <a:gd name="connsiteY0" fmla="*/ 1022190 h 1022190"/>
              <a:gd name="connsiteX1" fmla="*/ 4346130 w 4358216"/>
              <a:gd name="connsiteY1" fmla="*/ 1022190 h 1022190"/>
              <a:gd name="connsiteX2" fmla="*/ 2571240 w 4358216"/>
              <a:gd name="connsiteY2" fmla="*/ 0 h 1022190"/>
              <a:gd name="connsiteX3" fmla="*/ 1889547 w 4358216"/>
              <a:gd name="connsiteY3" fmla="*/ 28891 h 1022190"/>
              <a:gd name="connsiteX4" fmla="*/ 48450 w 4358216"/>
              <a:gd name="connsiteY4" fmla="*/ 1022190 h 1022190"/>
              <a:gd name="connsiteX0" fmla="*/ 48450 w 4410339"/>
              <a:gd name="connsiteY0" fmla="*/ 1022190 h 1022306"/>
              <a:gd name="connsiteX1" fmla="*/ 4346130 w 4410339"/>
              <a:gd name="connsiteY1" fmla="*/ 1022190 h 1022306"/>
              <a:gd name="connsiteX2" fmla="*/ 2571240 w 4410339"/>
              <a:gd name="connsiteY2" fmla="*/ 0 h 1022306"/>
              <a:gd name="connsiteX3" fmla="*/ 1889547 w 4410339"/>
              <a:gd name="connsiteY3" fmla="*/ 28891 h 1022306"/>
              <a:gd name="connsiteX4" fmla="*/ 48450 w 4410339"/>
              <a:gd name="connsiteY4" fmla="*/ 1022190 h 1022306"/>
              <a:gd name="connsiteX0" fmla="*/ 45191 w 4540068"/>
              <a:gd name="connsiteY0" fmla="*/ 1022190 h 1022306"/>
              <a:gd name="connsiteX1" fmla="*/ 4475859 w 4540068"/>
              <a:gd name="connsiteY1" fmla="*/ 1022190 h 1022306"/>
              <a:gd name="connsiteX2" fmla="*/ 2700969 w 4540068"/>
              <a:gd name="connsiteY2" fmla="*/ 0 h 1022306"/>
              <a:gd name="connsiteX3" fmla="*/ 2019276 w 4540068"/>
              <a:gd name="connsiteY3" fmla="*/ 28891 h 1022306"/>
              <a:gd name="connsiteX4" fmla="*/ 45191 w 4540068"/>
              <a:gd name="connsiteY4" fmla="*/ 1022190 h 1022306"/>
              <a:gd name="connsiteX0" fmla="*/ 130553 w 4625430"/>
              <a:gd name="connsiteY0" fmla="*/ 1022190 h 1022306"/>
              <a:gd name="connsiteX1" fmla="*/ 4561221 w 4625430"/>
              <a:gd name="connsiteY1" fmla="*/ 1022190 h 1022306"/>
              <a:gd name="connsiteX2" fmla="*/ 2786331 w 4625430"/>
              <a:gd name="connsiteY2" fmla="*/ 0 h 1022306"/>
              <a:gd name="connsiteX3" fmla="*/ 2104638 w 4625430"/>
              <a:gd name="connsiteY3" fmla="*/ 28891 h 1022306"/>
              <a:gd name="connsiteX4" fmla="*/ 130553 w 4625430"/>
              <a:gd name="connsiteY4" fmla="*/ 1022190 h 1022306"/>
              <a:gd name="connsiteX0" fmla="*/ 130553 w 4770288"/>
              <a:gd name="connsiteY0" fmla="*/ 1022190 h 1022306"/>
              <a:gd name="connsiteX1" fmla="*/ 4710833 w 4770288"/>
              <a:gd name="connsiteY1" fmla="*/ 1022190 h 1022306"/>
              <a:gd name="connsiteX2" fmla="*/ 2786331 w 4770288"/>
              <a:gd name="connsiteY2" fmla="*/ 0 h 1022306"/>
              <a:gd name="connsiteX3" fmla="*/ 2104638 w 4770288"/>
              <a:gd name="connsiteY3" fmla="*/ 28891 h 1022306"/>
              <a:gd name="connsiteX4" fmla="*/ 130553 w 4770288"/>
              <a:gd name="connsiteY4" fmla="*/ 1022190 h 1022306"/>
              <a:gd name="connsiteX0" fmla="*/ 130553 w 4835394"/>
              <a:gd name="connsiteY0" fmla="*/ 1022190 h 1022190"/>
              <a:gd name="connsiteX1" fmla="*/ 4710833 w 4835394"/>
              <a:gd name="connsiteY1" fmla="*/ 1022190 h 1022190"/>
              <a:gd name="connsiteX2" fmla="*/ 2786331 w 4835394"/>
              <a:gd name="connsiteY2" fmla="*/ 0 h 1022190"/>
              <a:gd name="connsiteX3" fmla="*/ 2104638 w 4835394"/>
              <a:gd name="connsiteY3" fmla="*/ 28891 h 1022190"/>
              <a:gd name="connsiteX4" fmla="*/ 130553 w 4835394"/>
              <a:gd name="connsiteY4" fmla="*/ 1022190 h 1022190"/>
              <a:gd name="connsiteX0" fmla="*/ 130553 w 4835394"/>
              <a:gd name="connsiteY0" fmla="*/ 1035931 h 1035931"/>
              <a:gd name="connsiteX1" fmla="*/ 4710833 w 4835394"/>
              <a:gd name="connsiteY1" fmla="*/ 1035931 h 1035931"/>
              <a:gd name="connsiteX2" fmla="*/ 2786331 w 4835394"/>
              <a:gd name="connsiteY2" fmla="*/ 13741 h 1035931"/>
              <a:gd name="connsiteX3" fmla="*/ 2104639 w 4835394"/>
              <a:gd name="connsiteY3" fmla="*/ 0 h 1035931"/>
              <a:gd name="connsiteX4" fmla="*/ 130553 w 4835394"/>
              <a:gd name="connsiteY4" fmla="*/ 1035931 h 10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4" h="1035931">
                <a:moveTo>
                  <a:pt x="130553" y="1035931"/>
                </a:moveTo>
                <a:lnTo>
                  <a:pt x="4710833" y="1035931"/>
                </a:lnTo>
                <a:cubicBezTo>
                  <a:pt x="5340763" y="969988"/>
                  <a:pt x="3407942" y="30092"/>
                  <a:pt x="2786331" y="13741"/>
                </a:cubicBezTo>
                <a:lnTo>
                  <a:pt x="2104639" y="0"/>
                </a:lnTo>
                <a:cubicBezTo>
                  <a:pt x="1489266" y="1268"/>
                  <a:pt x="-528223" y="799214"/>
                  <a:pt x="130553" y="1035931"/>
                </a:cubicBezTo>
                <a:close/>
              </a:path>
            </a:pathLst>
          </a:cu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 rot="10800000">
            <a:off x="3712654" y="3700335"/>
            <a:ext cx="4395217" cy="952500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59815 w 4392069"/>
              <a:gd name="connsiteY0" fmla="*/ 1009650 h 1009650"/>
              <a:gd name="connsiteX1" fmla="*/ 4357495 w 4392069"/>
              <a:gd name="connsiteY1" fmla="*/ 1009650 h 1009650"/>
              <a:gd name="connsiteX2" fmla="*/ 3942205 w 4392069"/>
              <a:gd name="connsiteY2" fmla="*/ 3810 h 1009650"/>
              <a:gd name="connsiteX3" fmla="*/ 417955 w 4392069"/>
              <a:gd name="connsiteY3" fmla="*/ 0 h 1009650"/>
              <a:gd name="connsiteX4" fmla="*/ 59815 w 4392069"/>
              <a:gd name="connsiteY4" fmla="*/ 1009650 h 1009650"/>
              <a:gd name="connsiteX0" fmla="*/ 59815 w 4395217"/>
              <a:gd name="connsiteY0" fmla="*/ 1009650 h 1009650"/>
              <a:gd name="connsiteX1" fmla="*/ 4357495 w 4395217"/>
              <a:gd name="connsiteY1" fmla="*/ 1009650 h 1009650"/>
              <a:gd name="connsiteX2" fmla="*/ 3984877 w 4395217"/>
              <a:gd name="connsiteY2" fmla="*/ 3810 h 1009650"/>
              <a:gd name="connsiteX3" fmla="*/ 417955 w 4395217"/>
              <a:gd name="connsiteY3" fmla="*/ 0 h 1009650"/>
              <a:gd name="connsiteX4" fmla="*/ 59815 w 4395217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5217" h="1009650">
                <a:moveTo>
                  <a:pt x="59815" y="1009650"/>
                </a:moveTo>
                <a:lnTo>
                  <a:pt x="4357495" y="1009650"/>
                </a:lnTo>
                <a:cubicBezTo>
                  <a:pt x="4508625" y="1005840"/>
                  <a:pt x="4169027" y="3810"/>
                  <a:pt x="3984877" y="3810"/>
                </a:cubicBezTo>
                <a:lnTo>
                  <a:pt x="417955" y="0"/>
                </a:lnTo>
                <a:cubicBezTo>
                  <a:pt x="205865" y="1270"/>
                  <a:pt x="-139575" y="1008380"/>
                  <a:pt x="59815" y="1009650"/>
                </a:cubicBezTo>
                <a:close/>
              </a:path>
            </a:pathLst>
          </a:custGeom>
          <a:gradFill>
            <a:gsLst>
              <a:gs pos="0">
                <a:srgbClr val="FFC000">
                  <a:alpha val="30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 rot="10800000">
            <a:off x="4126971" y="4675188"/>
            <a:ext cx="3557631" cy="68071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24028 w 4374309"/>
              <a:gd name="connsiteY0" fmla="*/ 1009650 h 1009650"/>
              <a:gd name="connsiteX1" fmla="*/ 4359762 w 4374309"/>
              <a:gd name="connsiteY1" fmla="*/ 1009650 h 1009650"/>
              <a:gd name="connsiteX2" fmla="*/ 3254733 w 4374309"/>
              <a:gd name="connsiteY2" fmla="*/ 3810 h 1009650"/>
              <a:gd name="connsiteX3" fmla="*/ 1137624 w 4374309"/>
              <a:gd name="connsiteY3" fmla="*/ 0 h 1009650"/>
              <a:gd name="connsiteX4" fmla="*/ 24028 w 4374309"/>
              <a:gd name="connsiteY4" fmla="*/ 1009650 h 1009650"/>
              <a:gd name="connsiteX0" fmla="*/ 24028 w 4434485"/>
              <a:gd name="connsiteY0" fmla="*/ 1009650 h 1009650"/>
              <a:gd name="connsiteX1" fmla="*/ 4420650 w 4434485"/>
              <a:gd name="connsiteY1" fmla="*/ 1009650 h 1009650"/>
              <a:gd name="connsiteX2" fmla="*/ 3254733 w 4434485"/>
              <a:gd name="connsiteY2" fmla="*/ 3810 h 1009650"/>
              <a:gd name="connsiteX3" fmla="*/ 1137624 w 4434485"/>
              <a:gd name="connsiteY3" fmla="*/ 0 h 1009650"/>
              <a:gd name="connsiteX4" fmla="*/ 24028 w 4434485"/>
              <a:gd name="connsiteY4" fmla="*/ 1009650 h 1009650"/>
              <a:gd name="connsiteX0" fmla="*/ 24028 w 4435386"/>
              <a:gd name="connsiteY0" fmla="*/ 1009650 h 1009650"/>
              <a:gd name="connsiteX1" fmla="*/ 4420650 w 4435386"/>
              <a:gd name="connsiteY1" fmla="*/ 1009650 h 1009650"/>
              <a:gd name="connsiteX2" fmla="*/ 3330843 w 4435386"/>
              <a:gd name="connsiteY2" fmla="*/ 3810 h 1009650"/>
              <a:gd name="connsiteX3" fmla="*/ 1137624 w 4435386"/>
              <a:gd name="connsiteY3" fmla="*/ 0 h 1009650"/>
              <a:gd name="connsiteX4" fmla="*/ 24028 w 4435386"/>
              <a:gd name="connsiteY4" fmla="*/ 1009650 h 1009650"/>
              <a:gd name="connsiteX0" fmla="*/ 24028 w 4436938"/>
              <a:gd name="connsiteY0" fmla="*/ 1009650 h 1009650"/>
              <a:gd name="connsiteX1" fmla="*/ 4420650 w 4436938"/>
              <a:gd name="connsiteY1" fmla="*/ 1009650 h 1009650"/>
              <a:gd name="connsiteX2" fmla="*/ 3330843 w 4436938"/>
              <a:gd name="connsiteY2" fmla="*/ 3810 h 1009650"/>
              <a:gd name="connsiteX3" fmla="*/ 1137624 w 4436938"/>
              <a:gd name="connsiteY3" fmla="*/ 0 h 1009650"/>
              <a:gd name="connsiteX4" fmla="*/ 24028 w 4436938"/>
              <a:gd name="connsiteY4" fmla="*/ 1009650 h 1009650"/>
              <a:gd name="connsiteX0" fmla="*/ 25587 w 4438497"/>
              <a:gd name="connsiteY0" fmla="*/ 1009650 h 1009650"/>
              <a:gd name="connsiteX1" fmla="*/ 4422209 w 4438497"/>
              <a:gd name="connsiteY1" fmla="*/ 1009650 h 1009650"/>
              <a:gd name="connsiteX2" fmla="*/ 3332402 w 4438497"/>
              <a:gd name="connsiteY2" fmla="*/ 3810 h 1009650"/>
              <a:gd name="connsiteX3" fmla="*/ 1063074 w 4438497"/>
              <a:gd name="connsiteY3" fmla="*/ 0 h 1009650"/>
              <a:gd name="connsiteX4" fmla="*/ 25587 w 4438497"/>
              <a:gd name="connsiteY4" fmla="*/ 1009650 h 1009650"/>
              <a:gd name="connsiteX0" fmla="*/ 28829 w 4441739"/>
              <a:gd name="connsiteY0" fmla="*/ 1009650 h 1009650"/>
              <a:gd name="connsiteX1" fmla="*/ 4425451 w 4441739"/>
              <a:gd name="connsiteY1" fmla="*/ 1009650 h 1009650"/>
              <a:gd name="connsiteX2" fmla="*/ 3335644 w 4441739"/>
              <a:gd name="connsiteY2" fmla="*/ 3810 h 1009650"/>
              <a:gd name="connsiteX3" fmla="*/ 1066316 w 4441739"/>
              <a:gd name="connsiteY3" fmla="*/ 0 h 1009650"/>
              <a:gd name="connsiteX4" fmla="*/ 28829 w 4441739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739" h="1009650">
                <a:moveTo>
                  <a:pt x="28829" y="1009650"/>
                </a:moveTo>
                <a:lnTo>
                  <a:pt x="4425451" y="1009650"/>
                </a:lnTo>
                <a:cubicBezTo>
                  <a:pt x="4576581" y="1005840"/>
                  <a:pt x="3633958" y="3810"/>
                  <a:pt x="3335644" y="3810"/>
                </a:cubicBezTo>
                <a:lnTo>
                  <a:pt x="1066316" y="0"/>
                </a:lnTo>
                <a:cubicBezTo>
                  <a:pt x="717229" y="1270"/>
                  <a:pt x="-170561" y="1008380"/>
                  <a:pt x="28829" y="1009650"/>
                </a:cubicBezTo>
                <a:close/>
              </a:path>
            </a:pathLst>
          </a:cu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 rot="10800000">
            <a:off x="5028430" y="5374724"/>
            <a:ext cx="1773189" cy="18515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15169 w 4327395"/>
              <a:gd name="connsiteY0" fmla="*/ 1005839 h 1005839"/>
              <a:gd name="connsiteX1" fmla="*/ 4312849 w 4327395"/>
              <a:gd name="connsiteY1" fmla="*/ 1005839 h 1005839"/>
              <a:gd name="connsiteX2" fmla="*/ 3207820 w 4327395"/>
              <a:gd name="connsiteY2" fmla="*/ -1 h 1005839"/>
              <a:gd name="connsiteX3" fmla="*/ 1856266 w 4327395"/>
              <a:gd name="connsiteY3" fmla="*/ 12540 h 1005839"/>
              <a:gd name="connsiteX4" fmla="*/ 15169 w 4327395"/>
              <a:gd name="connsiteY4" fmla="*/ 1005839 h 1005839"/>
              <a:gd name="connsiteX0" fmla="*/ 15169 w 4322131"/>
              <a:gd name="connsiteY0" fmla="*/ 1022190 h 1022190"/>
              <a:gd name="connsiteX1" fmla="*/ 4312849 w 4322131"/>
              <a:gd name="connsiteY1" fmla="*/ 1022190 h 1022190"/>
              <a:gd name="connsiteX2" fmla="*/ 2537959 w 4322131"/>
              <a:gd name="connsiteY2" fmla="*/ 0 h 1022190"/>
              <a:gd name="connsiteX3" fmla="*/ 1856266 w 4322131"/>
              <a:gd name="connsiteY3" fmla="*/ 28891 h 1022190"/>
              <a:gd name="connsiteX4" fmla="*/ 15169 w 4322131"/>
              <a:gd name="connsiteY4" fmla="*/ 1022190 h 1022190"/>
              <a:gd name="connsiteX0" fmla="*/ 15169 w 4324935"/>
              <a:gd name="connsiteY0" fmla="*/ 1022190 h 1022190"/>
              <a:gd name="connsiteX1" fmla="*/ 4312849 w 4324935"/>
              <a:gd name="connsiteY1" fmla="*/ 1022190 h 1022190"/>
              <a:gd name="connsiteX2" fmla="*/ 2537959 w 4324935"/>
              <a:gd name="connsiteY2" fmla="*/ 0 h 1022190"/>
              <a:gd name="connsiteX3" fmla="*/ 1856266 w 4324935"/>
              <a:gd name="connsiteY3" fmla="*/ 28891 h 1022190"/>
              <a:gd name="connsiteX4" fmla="*/ 15169 w 4324935"/>
              <a:gd name="connsiteY4" fmla="*/ 1022190 h 1022190"/>
              <a:gd name="connsiteX0" fmla="*/ 18961 w 4328727"/>
              <a:gd name="connsiteY0" fmla="*/ 1022190 h 1022190"/>
              <a:gd name="connsiteX1" fmla="*/ 4316641 w 4328727"/>
              <a:gd name="connsiteY1" fmla="*/ 1022190 h 1022190"/>
              <a:gd name="connsiteX2" fmla="*/ 2541751 w 4328727"/>
              <a:gd name="connsiteY2" fmla="*/ 0 h 1022190"/>
              <a:gd name="connsiteX3" fmla="*/ 1860058 w 4328727"/>
              <a:gd name="connsiteY3" fmla="*/ 28891 h 1022190"/>
              <a:gd name="connsiteX4" fmla="*/ 18961 w 4328727"/>
              <a:gd name="connsiteY4" fmla="*/ 1022190 h 1022190"/>
              <a:gd name="connsiteX0" fmla="*/ 48450 w 4358216"/>
              <a:gd name="connsiteY0" fmla="*/ 1022190 h 1022190"/>
              <a:gd name="connsiteX1" fmla="*/ 4346130 w 4358216"/>
              <a:gd name="connsiteY1" fmla="*/ 1022190 h 1022190"/>
              <a:gd name="connsiteX2" fmla="*/ 2571240 w 4358216"/>
              <a:gd name="connsiteY2" fmla="*/ 0 h 1022190"/>
              <a:gd name="connsiteX3" fmla="*/ 1889547 w 4358216"/>
              <a:gd name="connsiteY3" fmla="*/ 28891 h 1022190"/>
              <a:gd name="connsiteX4" fmla="*/ 48450 w 4358216"/>
              <a:gd name="connsiteY4" fmla="*/ 1022190 h 1022190"/>
              <a:gd name="connsiteX0" fmla="*/ 48450 w 4410339"/>
              <a:gd name="connsiteY0" fmla="*/ 1022190 h 1022306"/>
              <a:gd name="connsiteX1" fmla="*/ 4346130 w 4410339"/>
              <a:gd name="connsiteY1" fmla="*/ 1022190 h 1022306"/>
              <a:gd name="connsiteX2" fmla="*/ 2571240 w 4410339"/>
              <a:gd name="connsiteY2" fmla="*/ 0 h 1022306"/>
              <a:gd name="connsiteX3" fmla="*/ 1889547 w 4410339"/>
              <a:gd name="connsiteY3" fmla="*/ 28891 h 1022306"/>
              <a:gd name="connsiteX4" fmla="*/ 48450 w 4410339"/>
              <a:gd name="connsiteY4" fmla="*/ 1022190 h 1022306"/>
              <a:gd name="connsiteX0" fmla="*/ 45191 w 4540068"/>
              <a:gd name="connsiteY0" fmla="*/ 1022190 h 1022306"/>
              <a:gd name="connsiteX1" fmla="*/ 4475859 w 4540068"/>
              <a:gd name="connsiteY1" fmla="*/ 1022190 h 1022306"/>
              <a:gd name="connsiteX2" fmla="*/ 2700969 w 4540068"/>
              <a:gd name="connsiteY2" fmla="*/ 0 h 1022306"/>
              <a:gd name="connsiteX3" fmla="*/ 2019276 w 4540068"/>
              <a:gd name="connsiteY3" fmla="*/ 28891 h 1022306"/>
              <a:gd name="connsiteX4" fmla="*/ 45191 w 4540068"/>
              <a:gd name="connsiteY4" fmla="*/ 1022190 h 1022306"/>
              <a:gd name="connsiteX0" fmla="*/ 130553 w 4625430"/>
              <a:gd name="connsiteY0" fmla="*/ 1022190 h 1022306"/>
              <a:gd name="connsiteX1" fmla="*/ 4561221 w 4625430"/>
              <a:gd name="connsiteY1" fmla="*/ 1022190 h 1022306"/>
              <a:gd name="connsiteX2" fmla="*/ 2786331 w 4625430"/>
              <a:gd name="connsiteY2" fmla="*/ 0 h 1022306"/>
              <a:gd name="connsiteX3" fmla="*/ 2104638 w 4625430"/>
              <a:gd name="connsiteY3" fmla="*/ 28891 h 1022306"/>
              <a:gd name="connsiteX4" fmla="*/ 130553 w 4625430"/>
              <a:gd name="connsiteY4" fmla="*/ 1022190 h 1022306"/>
              <a:gd name="connsiteX0" fmla="*/ 130553 w 4770288"/>
              <a:gd name="connsiteY0" fmla="*/ 1022190 h 1022306"/>
              <a:gd name="connsiteX1" fmla="*/ 4710833 w 4770288"/>
              <a:gd name="connsiteY1" fmla="*/ 1022190 h 1022306"/>
              <a:gd name="connsiteX2" fmla="*/ 2786331 w 4770288"/>
              <a:gd name="connsiteY2" fmla="*/ 0 h 1022306"/>
              <a:gd name="connsiteX3" fmla="*/ 2104638 w 4770288"/>
              <a:gd name="connsiteY3" fmla="*/ 28891 h 1022306"/>
              <a:gd name="connsiteX4" fmla="*/ 130553 w 4770288"/>
              <a:gd name="connsiteY4" fmla="*/ 1022190 h 1022306"/>
              <a:gd name="connsiteX0" fmla="*/ 130553 w 4835394"/>
              <a:gd name="connsiteY0" fmla="*/ 1022190 h 1022190"/>
              <a:gd name="connsiteX1" fmla="*/ 4710833 w 4835394"/>
              <a:gd name="connsiteY1" fmla="*/ 1022190 h 1022190"/>
              <a:gd name="connsiteX2" fmla="*/ 2786331 w 4835394"/>
              <a:gd name="connsiteY2" fmla="*/ 0 h 1022190"/>
              <a:gd name="connsiteX3" fmla="*/ 2104638 w 4835394"/>
              <a:gd name="connsiteY3" fmla="*/ 28891 h 1022190"/>
              <a:gd name="connsiteX4" fmla="*/ 130553 w 4835394"/>
              <a:gd name="connsiteY4" fmla="*/ 1022190 h 1022190"/>
              <a:gd name="connsiteX0" fmla="*/ 130553 w 4835394"/>
              <a:gd name="connsiteY0" fmla="*/ 1035931 h 1035931"/>
              <a:gd name="connsiteX1" fmla="*/ 4710833 w 4835394"/>
              <a:gd name="connsiteY1" fmla="*/ 1035931 h 1035931"/>
              <a:gd name="connsiteX2" fmla="*/ 2786331 w 4835394"/>
              <a:gd name="connsiteY2" fmla="*/ 13741 h 1035931"/>
              <a:gd name="connsiteX3" fmla="*/ 2104639 w 4835394"/>
              <a:gd name="connsiteY3" fmla="*/ 0 h 1035931"/>
              <a:gd name="connsiteX4" fmla="*/ 130553 w 4835394"/>
              <a:gd name="connsiteY4" fmla="*/ 1035931 h 10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4" h="1035931">
                <a:moveTo>
                  <a:pt x="130553" y="1035931"/>
                </a:moveTo>
                <a:lnTo>
                  <a:pt x="4710833" y="1035931"/>
                </a:lnTo>
                <a:cubicBezTo>
                  <a:pt x="5340763" y="969988"/>
                  <a:pt x="3407942" y="30092"/>
                  <a:pt x="2786331" y="13741"/>
                </a:cubicBezTo>
                <a:lnTo>
                  <a:pt x="2104639" y="0"/>
                </a:lnTo>
                <a:cubicBezTo>
                  <a:pt x="1489266" y="1268"/>
                  <a:pt x="-528223" y="799214"/>
                  <a:pt x="130553" y="1035931"/>
                </a:cubicBezTo>
                <a:close/>
              </a:path>
            </a:pathLst>
          </a:cu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" grpId="0" animBg="1"/>
      <p:bldP spid="28" grpId="0" animBg="1"/>
      <p:bldP spid="29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749675" y="909638"/>
            <a:ext cx="4321175" cy="4973002"/>
            <a:chOff x="3749675" y="909638"/>
            <a:chExt cx="4321175" cy="4973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675" y="1252000"/>
              <a:ext cx="4288819" cy="4269325"/>
            </a:xfrm>
            <a:prstGeom prst="rect">
              <a:avLst/>
            </a:prstGeom>
          </p:spPr>
        </p:pic>
        <p:cxnSp>
          <p:nvCxnSpPr>
            <p:cNvPr id="11268" name="Straight Connector 8"/>
            <p:cNvCxnSpPr>
              <a:cxnSpLocks noChangeShapeType="1"/>
            </p:cNvCxnSpPr>
            <p:nvPr/>
          </p:nvCxnSpPr>
          <p:spPr bwMode="auto">
            <a:xfrm>
              <a:off x="3749675" y="3386138"/>
              <a:ext cx="4321175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69" name="Straight Connector 17"/>
            <p:cNvCxnSpPr>
              <a:cxnSpLocks noChangeShapeType="1"/>
            </p:cNvCxnSpPr>
            <p:nvPr/>
          </p:nvCxnSpPr>
          <p:spPr bwMode="auto">
            <a:xfrm flipV="1">
              <a:off x="3921125" y="2538413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0" name="Straight Connector 20"/>
            <p:cNvCxnSpPr>
              <a:cxnSpLocks noChangeShapeType="1"/>
            </p:cNvCxnSpPr>
            <p:nvPr/>
          </p:nvCxnSpPr>
          <p:spPr bwMode="auto">
            <a:xfrm flipV="1">
              <a:off x="3921125" y="4230688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1" name="Straight Connector 21"/>
            <p:cNvCxnSpPr>
              <a:cxnSpLocks noChangeShapeType="1"/>
            </p:cNvCxnSpPr>
            <p:nvPr/>
          </p:nvCxnSpPr>
          <p:spPr bwMode="auto">
            <a:xfrm>
              <a:off x="5910263" y="909638"/>
              <a:ext cx="2857" cy="497300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lg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2" name="Straight Connector 29"/>
            <p:cNvCxnSpPr>
              <a:cxnSpLocks noChangeShapeType="1"/>
            </p:cNvCxnSpPr>
            <p:nvPr/>
          </p:nvCxnSpPr>
          <p:spPr bwMode="auto">
            <a:xfrm>
              <a:off x="5212080" y="1367790"/>
              <a:ext cx="137541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4859338" y="2360613"/>
              <a:ext cx="210185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Cancer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65663" y="4046538"/>
              <a:ext cx="248920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Capricorne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5438" y="3205163"/>
              <a:ext cx="1009650" cy="369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Equateur</a:t>
              </a: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3608070" y="1420368"/>
            <a:ext cx="4522470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08071" y="1078992"/>
            <a:ext cx="4520564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11880" y="3093720"/>
            <a:ext cx="4514850" cy="586740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29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77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09975" y="2110740"/>
            <a:ext cx="4520564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611880" y="3695700"/>
            <a:ext cx="4514850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608831" y="4675632"/>
            <a:ext cx="4515993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606164" y="5358384"/>
            <a:ext cx="4518661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81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Solstice d'hiver.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9425" y="1276350"/>
            <a:ext cx="2941638" cy="4244975"/>
            <a:chOff x="479425" y="1276350"/>
            <a:chExt cx="2941638" cy="4244975"/>
          </a:xfrm>
        </p:grpSpPr>
        <p:sp>
          <p:nvSpPr>
            <p:cNvPr id="11274" name="Right Arrow 24"/>
            <p:cNvSpPr>
              <a:spLocks noChangeArrowheads="1"/>
            </p:cNvSpPr>
            <p:nvPr/>
          </p:nvSpPr>
          <p:spPr bwMode="auto">
            <a:xfrm>
              <a:off x="479425" y="212090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5" name="Right Arrow 33"/>
            <p:cNvSpPr>
              <a:spLocks noChangeArrowheads="1"/>
            </p:cNvSpPr>
            <p:nvPr/>
          </p:nvSpPr>
          <p:spPr bwMode="auto">
            <a:xfrm>
              <a:off x="479425" y="296703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6" name="Right Arrow 34"/>
            <p:cNvSpPr>
              <a:spLocks noChangeArrowheads="1"/>
            </p:cNvSpPr>
            <p:nvPr/>
          </p:nvSpPr>
          <p:spPr bwMode="auto">
            <a:xfrm>
              <a:off x="479425" y="382905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7" name="Right Arrow 35"/>
            <p:cNvSpPr>
              <a:spLocks noChangeArrowheads="1"/>
            </p:cNvSpPr>
            <p:nvPr/>
          </p:nvSpPr>
          <p:spPr bwMode="auto">
            <a:xfrm>
              <a:off x="479425" y="467518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8" name="Right Arrow 36"/>
            <p:cNvSpPr>
              <a:spLocks noChangeArrowheads="1"/>
            </p:cNvSpPr>
            <p:nvPr/>
          </p:nvSpPr>
          <p:spPr bwMode="auto">
            <a:xfrm>
              <a:off x="479425" y="1276350"/>
              <a:ext cx="2941638" cy="844550"/>
            </a:xfrm>
            <a:prstGeom prst="rightArrow">
              <a:avLst>
                <a:gd name="adj1" fmla="val 50000"/>
                <a:gd name="adj2" fmla="val 50085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cxnSp>
        <p:nvCxnSpPr>
          <p:cNvPr id="11273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940312" y="3412273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67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8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-0.00035 0.08588 0.0151 0.18032 0.03333 0.22523 " pathEditMode="relative" rAng="0" ptsTypes="tt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3.88889E-6 0.0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00052 0.02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00052 0.0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00069 0.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0035 0.040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2.77778E-7 0.02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00052 0.01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7" grpId="0" animBg="1"/>
      <p:bldP spid="14" grpId="0" animBg="1"/>
      <p:bldP spid="14" grpId="1" animBg="1"/>
      <p:bldP spid="36" grpId="0" animBg="1"/>
      <p:bldP spid="36" grpId="1" animBg="1"/>
      <p:bldP spid="39" grpId="0" animBg="1"/>
      <p:bldP spid="39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749675" y="909638"/>
            <a:ext cx="4321175" cy="4973002"/>
            <a:chOff x="3749675" y="909638"/>
            <a:chExt cx="4321175" cy="4973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675" y="1252000"/>
              <a:ext cx="4288819" cy="4269325"/>
            </a:xfrm>
            <a:prstGeom prst="rect">
              <a:avLst/>
            </a:prstGeom>
          </p:spPr>
        </p:pic>
        <p:cxnSp>
          <p:nvCxnSpPr>
            <p:cNvPr id="32" name="Straight Connector 8"/>
            <p:cNvCxnSpPr>
              <a:cxnSpLocks noChangeShapeType="1"/>
            </p:cNvCxnSpPr>
            <p:nvPr/>
          </p:nvCxnSpPr>
          <p:spPr bwMode="auto">
            <a:xfrm>
              <a:off x="3749675" y="3386138"/>
              <a:ext cx="4321175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17"/>
            <p:cNvCxnSpPr>
              <a:cxnSpLocks noChangeShapeType="1"/>
            </p:cNvCxnSpPr>
            <p:nvPr/>
          </p:nvCxnSpPr>
          <p:spPr bwMode="auto">
            <a:xfrm flipV="1">
              <a:off x="3921125" y="2538413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20"/>
            <p:cNvCxnSpPr>
              <a:cxnSpLocks noChangeShapeType="1"/>
            </p:cNvCxnSpPr>
            <p:nvPr/>
          </p:nvCxnSpPr>
          <p:spPr bwMode="auto">
            <a:xfrm flipV="1">
              <a:off x="3921125" y="4230688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21"/>
            <p:cNvCxnSpPr>
              <a:cxnSpLocks noChangeShapeType="1"/>
            </p:cNvCxnSpPr>
            <p:nvPr/>
          </p:nvCxnSpPr>
          <p:spPr bwMode="auto">
            <a:xfrm>
              <a:off x="5910263" y="909638"/>
              <a:ext cx="2857" cy="497300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lg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29"/>
            <p:cNvCxnSpPr>
              <a:cxnSpLocks noChangeShapeType="1"/>
            </p:cNvCxnSpPr>
            <p:nvPr/>
          </p:nvCxnSpPr>
          <p:spPr bwMode="auto">
            <a:xfrm>
              <a:off x="5212080" y="1367790"/>
              <a:ext cx="137541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4859338" y="2360613"/>
              <a:ext cx="210185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Cancer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65663" y="4046538"/>
              <a:ext cx="248920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Capricorne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05438" y="3205163"/>
              <a:ext cx="1009650" cy="369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Equateur</a:t>
              </a:r>
            </a:p>
          </p:txBody>
        </p:sp>
      </p:grpSp>
      <p:sp>
        <p:nvSpPr>
          <p:cNvPr id="43" name="Rectangle 42"/>
          <p:cNvSpPr/>
          <p:nvPr/>
        </p:nvSpPr>
        <p:spPr bwMode="auto">
          <a:xfrm>
            <a:off x="3608070" y="4682363"/>
            <a:ext cx="4522470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608071" y="5371592"/>
            <a:ext cx="4520564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11880" y="3093720"/>
            <a:ext cx="4514850" cy="586740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29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77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620135" y="3695700"/>
            <a:ext cx="4520564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611880" y="2110740"/>
            <a:ext cx="4514850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610736" y="1426972"/>
            <a:ext cx="4515993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597909" y="1082294"/>
            <a:ext cx="4518661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81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Solstice d'hiver.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9425" y="1276350"/>
            <a:ext cx="2941638" cy="4244975"/>
            <a:chOff x="479425" y="1276350"/>
            <a:chExt cx="2941638" cy="4244975"/>
          </a:xfrm>
        </p:grpSpPr>
        <p:sp>
          <p:nvSpPr>
            <p:cNvPr id="11274" name="Right Arrow 24"/>
            <p:cNvSpPr>
              <a:spLocks noChangeArrowheads="1"/>
            </p:cNvSpPr>
            <p:nvPr/>
          </p:nvSpPr>
          <p:spPr bwMode="auto">
            <a:xfrm>
              <a:off x="479425" y="212090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5" name="Right Arrow 33"/>
            <p:cNvSpPr>
              <a:spLocks noChangeArrowheads="1"/>
            </p:cNvSpPr>
            <p:nvPr/>
          </p:nvSpPr>
          <p:spPr bwMode="auto">
            <a:xfrm>
              <a:off x="479425" y="296703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6" name="Right Arrow 34"/>
            <p:cNvSpPr>
              <a:spLocks noChangeArrowheads="1"/>
            </p:cNvSpPr>
            <p:nvPr/>
          </p:nvSpPr>
          <p:spPr bwMode="auto">
            <a:xfrm>
              <a:off x="479425" y="382905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7" name="Right Arrow 35"/>
            <p:cNvSpPr>
              <a:spLocks noChangeArrowheads="1"/>
            </p:cNvSpPr>
            <p:nvPr/>
          </p:nvSpPr>
          <p:spPr bwMode="auto">
            <a:xfrm>
              <a:off x="479425" y="467518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8" name="Right Arrow 36"/>
            <p:cNvSpPr>
              <a:spLocks noChangeArrowheads="1"/>
            </p:cNvSpPr>
            <p:nvPr/>
          </p:nvSpPr>
          <p:spPr bwMode="auto">
            <a:xfrm>
              <a:off x="479425" y="1276350"/>
              <a:ext cx="2941638" cy="844550"/>
            </a:xfrm>
            <a:prstGeom prst="rightArrow">
              <a:avLst>
                <a:gd name="adj1" fmla="val 50000"/>
                <a:gd name="adj2" fmla="val 50085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940312" y="3412273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07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8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139 C -0.00069 -0.08588 0.01476 -0.18194 0.03299 -0.22731 " pathEditMode="relative" rAng="0" ptsTypes="tt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1296 L -4.16667E-6 -4.07407E-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407 L 4.16667E-6 -1.85185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412 L -2.77778E-7 -3.7037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5 L -2.77778E-7 4.07407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005 L 4.44444E-6 1.85185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662 L 3.33333E-6 3.7037E-6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736 L 3.33333E-6 -7.40741E-7 " pathEditMode="relative" rAng="0" ptsTypes="AA">
                                      <p:cBhvr>
                                        <p:cTn id="32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Hiver.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0"/>
            <a:ext cx="9144000" cy="1916113"/>
          </a:xfrm>
          <a:prstGeom prst="rect">
            <a:avLst/>
          </a:prstGeom>
          <a:gradFill rotWithShape="1">
            <a:gsLst>
              <a:gs pos="0">
                <a:srgbClr val="005576"/>
              </a:gs>
              <a:gs pos="100000">
                <a:srgbClr val="00B8FF">
                  <a:alpha val="2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polaire</a:t>
            </a:r>
            <a:endParaRPr lang="fr-FR" sz="4800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1916113"/>
            <a:ext cx="9144000" cy="4941887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179388" y="3933825"/>
            <a:ext cx="3960812" cy="2087563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  <p:bldP spid="194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Printemps.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5576"/>
              </a:gs>
              <a:gs pos="100000">
                <a:srgbClr val="00B8FF">
                  <a:alpha val="2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polaire</a:t>
            </a:r>
            <a:endParaRPr lang="fr-FR" sz="48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836613"/>
            <a:ext cx="9144000" cy="4941887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179388" y="2420938"/>
            <a:ext cx="3960812" cy="2087562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5805488"/>
            <a:ext cx="9144000" cy="1052512"/>
          </a:xfrm>
          <a:prstGeom prst="rect">
            <a:avLst/>
          </a:prstGeom>
          <a:gradFill rotWithShape="1">
            <a:gsLst>
              <a:gs pos="0">
                <a:srgbClr val="FFCC00">
                  <a:alpha val="28000"/>
                </a:srgbClr>
              </a:gs>
              <a:gs pos="100000">
                <a:srgbClr val="A18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tropicale</a:t>
            </a:r>
            <a:endParaRPr lang="fr-FR" sz="4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9" grpId="0" animBg="1"/>
      <p:bldP spid="21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Été.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4941888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179388" y="476250"/>
            <a:ext cx="3960812" cy="2087563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4941888"/>
            <a:ext cx="9144000" cy="1916112"/>
          </a:xfrm>
          <a:prstGeom prst="rect">
            <a:avLst/>
          </a:prstGeom>
          <a:gradFill rotWithShape="1">
            <a:gsLst>
              <a:gs pos="0">
                <a:srgbClr val="FFCC00">
                  <a:alpha val="28000"/>
                </a:srgbClr>
              </a:gs>
              <a:gs pos="100000">
                <a:srgbClr val="A18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tropicale</a:t>
            </a:r>
            <a:endParaRPr lang="fr-FR" sz="4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D666ADD-24AA-495C-86A8-A31C6DC4C154}"/>
              </a:ext>
            </a:extLst>
          </p:cNvPr>
          <p:cNvSpPr txBox="1"/>
          <p:nvPr/>
        </p:nvSpPr>
        <p:spPr>
          <a:xfrm>
            <a:off x="385277" y="3429000"/>
            <a:ext cx="837344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https://www.metoffice.gov.uk/weather/maps-and-charts/surface-pressure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8CF569-6056-4C4E-A5B3-2DFB994CC009}"/>
              </a:ext>
            </a:extLst>
          </p:cNvPr>
          <p:cNvSpPr txBox="1"/>
          <p:nvPr/>
        </p:nvSpPr>
        <p:spPr>
          <a:xfrm>
            <a:off x="642880" y="1403775"/>
            <a:ext cx="785824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6"/>
                </a:solidFill>
              </a:rPr>
              <a:t>Cartes des pressions au niveau de la mer </a:t>
            </a:r>
          </a:p>
          <a:p>
            <a:r>
              <a:rPr lang="fr-FR" sz="3200" dirty="0">
                <a:solidFill>
                  <a:schemeClr val="accent6"/>
                </a:solidFill>
              </a:rPr>
              <a:t>et position des fronts.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7D439CD-FA9A-4B66-A810-D3BD445A9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B02FA60-ADB6-4F71-909F-9E52D3390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E7F487-1D8E-4CBD-BE16-1241A149E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41405" cy="61704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7B692EF-3637-4E62-AD4C-E5CCD8E62D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41405" cy="61704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28DEF78-E536-45C8-9651-4E63D7912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2" cy="616444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EA112FC-15DF-4FF6-96B9-4A76FF1B1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2" cy="61644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30CB3E-7BDC-43E0-A689-C0A11C1AA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2" cy="61644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22ED35-8724-4CFD-BC30-BAA0441539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1" cy="61644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E0068CF-B97B-48D5-A123-9A15D5BA43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1" cy="61644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6B8FE2-405D-41D5-A881-64CC97CC6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"/>
            <a:ext cx="9132511" cy="616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41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1775" y="758679"/>
            <a:ext cx="7380288" cy="5329237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Situations météo habituelles.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Atmosphère standard.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L'air et l'eau.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Gradients adiabatiques.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 err="1">
                <a:solidFill>
                  <a:srgbClr val="333399"/>
                </a:solidFill>
              </a:rPr>
              <a:t>Emagrammes</a:t>
            </a:r>
            <a:r>
              <a:rPr lang="fr-CH" sz="2400" dirty="0">
                <a:solidFill>
                  <a:srgbClr val="333399"/>
                </a:solidFill>
              </a:rPr>
              <a:t>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Couche convective.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Constitution du sol.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Prévisions numériques.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RASP.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Hauteur de la couche convective (cc).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Epaisseur de la couche convective.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Ensoleillement.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Vent dans la CC.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Couverture nuageuse.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Qualité du thermique </a:t>
            </a:r>
            <a:r>
              <a:rPr lang="fr-CH" sz="2400" dirty="0" err="1">
                <a:solidFill>
                  <a:srgbClr val="333399"/>
                </a:solidFill>
              </a:rPr>
              <a:t>Thq</a:t>
            </a:r>
            <a:r>
              <a:rPr lang="fr-CH" sz="2400" dirty="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16000" y="738000"/>
            <a:ext cx="7380288" cy="551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Situations météo habituelles.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Atmosphère standard.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L'air et l'eau.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Gradients adiabatiques.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 err="1">
                <a:solidFill>
                  <a:srgbClr val="FFFFFF"/>
                </a:solidFill>
              </a:rPr>
              <a:t>Emagrammes</a:t>
            </a:r>
            <a:r>
              <a:rPr lang="fr-CH" sz="2400" dirty="0">
                <a:solidFill>
                  <a:srgbClr val="FFFFFF"/>
                </a:solidFill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Couche convective.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Constitution du sol.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Prévisions numériques.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RASP.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Hauteur de la couche convective (cc).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Epaisseur de la couche convective.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Ensoleillement.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Vent dans la CC.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Couverture nuageuse.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Qualité du thermique </a:t>
            </a:r>
            <a:r>
              <a:rPr lang="fr-CH" sz="2400" dirty="0" err="1">
                <a:solidFill>
                  <a:srgbClr val="FFFFFF"/>
                </a:solidFill>
              </a:rPr>
              <a:t>Thq</a:t>
            </a:r>
            <a:r>
              <a:rPr lang="fr-CH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476545" y="7157"/>
            <a:ext cx="8229600" cy="75152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dirty="0">
                <a:solidFill>
                  <a:srgbClr val="333399"/>
                </a:solidFill>
              </a:rPr>
              <a:t>Programme.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DD8831F5-FB44-44EC-B98A-C51BB0959B9D}"/>
              </a:ext>
            </a:extLst>
          </p:cNvPr>
          <p:cNvSpPr txBox="1"/>
          <p:nvPr/>
        </p:nvSpPr>
        <p:spPr>
          <a:xfrm>
            <a:off x="836585" y="2844225"/>
            <a:ext cx="754071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FR" sz="1600" dirty="0">
                <a:solidFill>
                  <a:schemeClr val="accent6"/>
                </a:solidFill>
              </a:rPr>
              <a:t>https://www.wetterzentrale.de/topkarten.php?map=1&amp;model=gfs&amp;var=53&amp;lid=OP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B535BE-C88B-4A9D-974B-4ECCA9F223CF}"/>
              </a:ext>
            </a:extLst>
          </p:cNvPr>
          <p:cNvSpPr txBox="1"/>
          <p:nvPr/>
        </p:nvSpPr>
        <p:spPr>
          <a:xfrm>
            <a:off x="1587849" y="863715"/>
            <a:ext cx="5968301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FR" sz="3200" dirty="0">
                <a:solidFill>
                  <a:schemeClr val="accent6"/>
                </a:solidFill>
              </a:rPr>
              <a:t>Zones et types de précipitations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1DEE8D-98BE-4E74-B11E-22C98EA7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84906DE-8B7D-4698-B5DC-324B71FD5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B82B671-6A4B-470C-822E-9958DCAA2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05CDC2B-31CE-4391-A10F-D1F34883B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32B31F2-4962-4EC1-A9DD-2AD40AF46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CF934E-0B42-45CD-A289-3FEF4D80D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12ACBBF-39B5-4003-9B7D-8C98B357B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91A6FC8-69A1-4EE1-BB51-E3F5666C1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5C2305D-F6F1-4DF2-BCB9-B440E0D1A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761988E-82E9-446B-9749-57EA5F208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0563D58-E970-4D10-A0DE-40E14910F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8787B21-12C3-4A52-BD12-0A2080F4A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4FD68C1-EC2E-43CE-8B98-98E9991748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BD3B013C-8A9A-487F-81E6-F18BCE463A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BBF07CC-BAE7-4928-801D-BD8BA02EC9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C03F2D0-E1D0-4F65-B72F-5336712F95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B94497A-A6C9-436F-AED1-398450CF6E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7C58004-2A41-4554-BEDC-FAE46CC3D5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6B2CD925-F3F7-4C7D-A355-00C848FA5B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93B5172-2AAA-4E22-9F3A-BA3826B5C86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F32DC9E-1454-4033-BFF0-C966F5C8A34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75451D41-6CCC-4DAF-9A44-15A2611A84A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6D13FF8E-C555-4885-BD40-B25BDDDDB9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FC1E2169-2ACC-432C-8000-E8E89E1C554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2105CF06-34FB-4DEB-A1B4-F9706FB92D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683F0A28-0BEA-4273-8AC6-7B096639D5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45FB5CE2-FEAD-483B-917B-4D638848F08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8B58D3CF-AB90-4BCA-8499-A1DC7D926BE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6711C7F-4214-4C9A-8F55-E560AC500B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3958A281-93B8-4ADC-A12A-835617989A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3E259C0F-F8D5-47B0-972F-83D721F602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B271C9D3-168D-4A87-A1F7-A20D07EA3B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90D2003B-99E6-4D56-BBC9-83A9A64394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7C816850-4AF6-4224-96ED-D992B9157E0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FFFE8BB6-6D9B-4BDC-ABBD-3B6B252A476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29DAC7BF-A389-4E55-A5BA-499E75A3C1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36BEBC19-4561-48E0-BD6E-404E961D67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2B5784D1-367D-42E8-BF69-0A0525B4CC1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FCDDCDE6-BBF7-484D-B958-93D4C5A5F6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EFC4E84D-818B-431C-969E-1A1B831698E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D21215B1-D91F-4276-ADD9-570B4E8AC73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FD1D00E2-90EA-4AA7-A300-270F6EF2ED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53C4B104-C2F4-4242-A0C0-0189526911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64F10FD2-39D7-4884-B901-9F096AB905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79D28ADB-E661-4782-949F-C9A3FBCFAE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6399EBD6-DBFE-4AD7-9837-1363B8BFD1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28DD7F41-47A1-4D6D-AB2D-ADF835D4B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CE728FC6-D46E-44AD-8CB7-FDE7137AA2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B6FFC1A9-9E0C-4B9F-9FC8-A15518451CE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140829F9-4117-4747-8D76-56D5DBEDA1F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9FCD994E-5EB2-4DDC-9599-E8C98A3BEE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EE00FABE-5242-4824-AC60-E9E37C000F0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42B7C39D-211E-4F55-98D2-89FBBD303A3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5CB35EBD-EDE5-480E-933E-4B621D6BBDB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B2F282B1-0AA7-4F0D-B6AF-E36E04EC40C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F47EC022-12AF-4D83-B3A1-FF0E60AD68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71EB2776-3949-4585-8028-F82BB4F0BB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52FA98CC-5358-436A-B931-90178441D54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A1B22875-63EB-49F1-9E16-D3771C07843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16D56C43-1F0D-4FBF-92D2-08785363EF7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A907C116-AFB3-4BA1-BF2D-558F6C6C037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42999A1A-5B7D-4901-BD31-0F0DCF0186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0C47ED50-9568-4922-85A5-A208426B349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5AD7BAAD-43EE-46D9-A2B6-96FD5B258DC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B22AA88C-406E-4673-A7EA-A08D953A3CA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ADDD18C7-F79E-4497-9461-03F0DBD7937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02AF7EA8-0DE0-4554-BB7B-9E9B117EA51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DAC43595-28C9-470B-8C13-9A35DAA0A12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DA7EE26E-E913-437F-9B22-EF8F26011E0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0" name="Image 119">
            <a:extLst>
              <a:ext uri="{FF2B5EF4-FFF2-40B4-BE49-F238E27FC236}">
                <a16:creationId xmlns:a16="http://schemas.microsoft.com/office/drawing/2014/main" id="{1B30DA3E-D45A-4FBD-AAAB-ECA72D4448A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8D86556-65C2-4CC0-A8B1-EEBA74A2F28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E202A593-3085-456C-BC69-D159A30B1D8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B593491-1AEB-4384-9214-86EDE465422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FE2812E1-E2BF-4E8D-BF8F-BA8B541CEC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2F85618F-03D6-49E0-B0D1-BB05AD06901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CAF136DC-C0EF-4857-B75F-29D2B10325A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0FAF7E4B-80BC-450C-B4F0-43DC849B9B0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54B736D7-9B2D-40EF-9EAE-50DAA68E121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86241376-D099-413A-BFD8-AEB22A963C14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E9F3C613-FEBA-4E9A-839B-264CF4E4E06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B45AD9F1-4AD0-446B-8235-86B5B6EE0D85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AA5456C9-9A42-47EA-8136-BE51A66AFE4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1D607087-E4C1-4F80-8FE7-C83F7E4C232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C6531A70-73F2-47F1-A41E-3A1A3114ED94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4147C453-6622-4BDF-9B3E-051E5753CCC4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5E768AE7-2550-4F24-BE5B-3D22740EC10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59CF9028-0560-406D-8ED2-52ABA3FB4DFB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3C3A28F6-4126-4A90-B22A-BC1EC592FBD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AE328787-6A22-4854-8D44-65A81F6CF0DA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52CA4BC7-8FA5-4E7F-9BDF-EDB3660A7F39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A12455D2-164F-4354-AE22-191643BAC23E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B8ACC49E-D2D7-4170-9CFD-AE592F1BB502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145BBD2E-CBFF-4575-9398-193F419B3627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40D6180C-8C09-43C0-A85F-777B315CE78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E4411CB0-E216-43E3-B01E-D5CCFDD1868D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6" name="Image 145">
            <a:extLst>
              <a:ext uri="{FF2B5EF4-FFF2-40B4-BE49-F238E27FC236}">
                <a16:creationId xmlns:a16="http://schemas.microsoft.com/office/drawing/2014/main" id="{90B85CC7-3312-4F26-BFF6-46534388985B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B619305B-ACBA-40F5-8B76-E8C45A253E83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63CA607A-D127-4DDE-A8E2-EF1D7F6B6A2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CC3A60F9-7DF5-4431-B8B7-E7847E6EC02E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0BA06C57-D0C7-4AC9-924F-EF5DED0D640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FF22DC39-DF9D-43FF-8D50-264A5299432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52" name="Image 151">
            <a:extLst>
              <a:ext uri="{FF2B5EF4-FFF2-40B4-BE49-F238E27FC236}">
                <a16:creationId xmlns:a16="http://schemas.microsoft.com/office/drawing/2014/main" id="{8E5A8365-D63E-40C9-B5C2-484AA0421B1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  <p:pic>
        <p:nvPicPr>
          <p:cNvPr id="153" name="Image 152">
            <a:extLst>
              <a:ext uri="{FF2B5EF4-FFF2-40B4-BE49-F238E27FC236}">
                <a16:creationId xmlns:a16="http://schemas.microsoft.com/office/drawing/2014/main" id="{2B598716-78A7-4094-87FB-9BFF02E0AAFF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4475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0"/>
            <a:ext cx="7002270" cy="68738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" y="188640"/>
            <a:ext cx="9144000" cy="2534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955"/>
            <a:ext cx="9144000" cy="25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0204E-6 L 0.00122 0.1757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0"/>
          <p:cNvSpPr>
            <a:spLocks noChangeArrowheads="1"/>
          </p:cNvSpPr>
          <p:nvPr/>
        </p:nvSpPr>
        <p:spPr bwMode="auto">
          <a:xfrm>
            <a:off x="5291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5363" name="Rectangle 191"/>
          <p:cNvSpPr>
            <a:spLocks noChangeArrowheads="1"/>
          </p:cNvSpPr>
          <p:nvPr/>
        </p:nvSpPr>
        <p:spPr bwMode="auto">
          <a:xfrm>
            <a:off x="673100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O</a:t>
            </a:r>
            <a:endParaRPr lang="fr-FR"/>
          </a:p>
        </p:txBody>
      </p:sp>
      <p:sp>
        <p:nvSpPr>
          <p:cNvPr id="15364" name="Rectangle 192"/>
          <p:cNvSpPr>
            <a:spLocks noChangeArrowheads="1"/>
          </p:cNvSpPr>
          <p:nvPr/>
        </p:nvSpPr>
        <p:spPr bwMode="auto">
          <a:xfrm>
            <a:off x="6011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S</a:t>
            </a:r>
            <a:endParaRPr lang="fr-FR"/>
          </a:p>
        </p:txBody>
      </p:sp>
      <p:sp>
        <p:nvSpPr>
          <p:cNvPr id="15365" name="Rectangle 193"/>
          <p:cNvSpPr>
            <a:spLocks noChangeArrowheads="1"/>
          </p:cNvSpPr>
          <p:nvPr/>
        </p:nvSpPr>
        <p:spPr bwMode="auto">
          <a:xfrm>
            <a:off x="74517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N</a:t>
            </a:r>
            <a:endParaRPr lang="fr-FR"/>
          </a:p>
        </p:txBody>
      </p:sp>
      <p:sp>
        <p:nvSpPr>
          <p:cNvPr id="15366" name="Rectangle 194"/>
          <p:cNvSpPr>
            <a:spLocks noChangeArrowheads="1"/>
          </p:cNvSpPr>
          <p:nvPr/>
        </p:nvSpPr>
        <p:spPr bwMode="auto">
          <a:xfrm>
            <a:off x="8170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D</a:t>
            </a:r>
            <a:endParaRPr lang="fr-FR"/>
          </a:p>
        </p:txBody>
      </p:sp>
      <p:sp>
        <p:nvSpPr>
          <p:cNvPr id="1536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79462"/>
          </a:xfrm>
        </p:spPr>
        <p:txBody>
          <a:bodyPr/>
          <a:lstStyle/>
          <a:p>
            <a:pPr eaLnBrk="1" hangingPunct="1"/>
            <a:r>
              <a:rPr lang="fr-CH"/>
              <a:t>Cycle solaire / température</a:t>
            </a:r>
            <a:endParaRPr lang="fr-FR"/>
          </a:p>
        </p:txBody>
      </p:sp>
      <p:sp>
        <p:nvSpPr>
          <p:cNvPr id="15368" name="Rectangle 94"/>
          <p:cNvSpPr>
            <a:spLocks noChangeArrowheads="1"/>
          </p:cNvSpPr>
          <p:nvPr/>
        </p:nvSpPr>
        <p:spPr bwMode="auto">
          <a:xfrm>
            <a:off x="2508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5369" name="Rectangle 184"/>
          <p:cNvSpPr>
            <a:spLocks noChangeArrowheads="1"/>
          </p:cNvSpPr>
          <p:nvPr/>
        </p:nvSpPr>
        <p:spPr bwMode="auto">
          <a:xfrm>
            <a:off x="97155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F</a:t>
            </a:r>
            <a:endParaRPr lang="fr-FR"/>
          </a:p>
        </p:txBody>
      </p:sp>
      <p:sp>
        <p:nvSpPr>
          <p:cNvPr id="15370" name="Rectangle 185"/>
          <p:cNvSpPr>
            <a:spLocks noChangeArrowheads="1"/>
          </p:cNvSpPr>
          <p:nvPr/>
        </p:nvSpPr>
        <p:spPr bwMode="auto">
          <a:xfrm>
            <a:off x="2411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5371" name="Rectangle 186"/>
          <p:cNvSpPr>
            <a:spLocks noChangeArrowheads="1"/>
          </p:cNvSpPr>
          <p:nvPr/>
        </p:nvSpPr>
        <p:spPr bwMode="auto">
          <a:xfrm>
            <a:off x="1692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5372" name="Rectangle 187"/>
          <p:cNvSpPr>
            <a:spLocks noChangeArrowheads="1"/>
          </p:cNvSpPr>
          <p:nvPr/>
        </p:nvSpPr>
        <p:spPr bwMode="auto">
          <a:xfrm>
            <a:off x="3132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5373" name="Rectangle 188"/>
          <p:cNvSpPr>
            <a:spLocks noChangeArrowheads="1"/>
          </p:cNvSpPr>
          <p:nvPr/>
        </p:nvSpPr>
        <p:spPr bwMode="auto">
          <a:xfrm>
            <a:off x="3851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5374" name="Rectangle 189"/>
          <p:cNvSpPr>
            <a:spLocks noChangeArrowheads="1"/>
          </p:cNvSpPr>
          <p:nvPr/>
        </p:nvSpPr>
        <p:spPr bwMode="auto">
          <a:xfrm>
            <a:off x="4570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grpSp>
        <p:nvGrpSpPr>
          <p:cNvPr id="25821" name="Group 221"/>
          <p:cNvGrpSpPr>
            <a:grpSpLocks/>
          </p:cNvGrpSpPr>
          <p:nvPr/>
        </p:nvGrpSpPr>
        <p:grpSpPr bwMode="auto">
          <a:xfrm>
            <a:off x="249238" y="2530475"/>
            <a:ext cx="8645525" cy="3417888"/>
            <a:chOff x="157" y="1594"/>
            <a:chExt cx="5446" cy="2153"/>
          </a:xfrm>
        </p:grpSpPr>
        <p:sp>
          <p:nvSpPr>
            <p:cNvPr id="15401" name="Freeform 202"/>
            <p:cNvSpPr>
              <a:spLocks/>
            </p:cNvSpPr>
            <p:nvPr/>
          </p:nvSpPr>
          <p:spPr bwMode="auto">
            <a:xfrm>
              <a:off x="3606" y="1594"/>
              <a:ext cx="1997" cy="2153"/>
            </a:xfrm>
            <a:custGeom>
              <a:avLst/>
              <a:gdLst>
                <a:gd name="T0" fmla="*/ 1997 w 1997"/>
                <a:gd name="T1" fmla="*/ 1500 h 2153"/>
                <a:gd name="T2" fmla="*/ 1834 w 1997"/>
                <a:gd name="T3" fmla="*/ 1430 h 2153"/>
                <a:gd name="T4" fmla="*/ 1690 w 1997"/>
                <a:gd name="T5" fmla="*/ 1337 h 2153"/>
                <a:gd name="T6" fmla="*/ 1543 w 1997"/>
                <a:gd name="T7" fmla="*/ 1200 h 2153"/>
                <a:gd name="T8" fmla="*/ 1402 w 1997"/>
                <a:gd name="T9" fmla="*/ 1049 h 2153"/>
                <a:gd name="T10" fmla="*/ 1252 w 1997"/>
                <a:gd name="T11" fmla="*/ 896 h 2153"/>
                <a:gd name="T12" fmla="*/ 1085 w 1997"/>
                <a:gd name="T13" fmla="*/ 723 h 2153"/>
                <a:gd name="T14" fmla="*/ 877 w 1997"/>
                <a:gd name="T15" fmla="*/ 496 h 2153"/>
                <a:gd name="T16" fmla="*/ 714 w 1997"/>
                <a:gd name="T17" fmla="*/ 342 h 2153"/>
                <a:gd name="T18" fmla="*/ 637 w 1997"/>
                <a:gd name="T19" fmla="*/ 265 h 2153"/>
                <a:gd name="T20" fmla="*/ 484 w 1997"/>
                <a:gd name="T21" fmla="*/ 176 h 2153"/>
                <a:gd name="T22" fmla="*/ 327 w 1997"/>
                <a:gd name="T23" fmla="*/ 99 h 2153"/>
                <a:gd name="T24" fmla="*/ 138 w 1997"/>
                <a:gd name="T25" fmla="*/ 25 h 2153"/>
                <a:gd name="T26" fmla="*/ 0 w 1997"/>
                <a:gd name="T27" fmla="*/ 0 h 2153"/>
                <a:gd name="T28" fmla="*/ 154 w 1997"/>
                <a:gd name="T29" fmla="*/ 230 h 2153"/>
                <a:gd name="T30" fmla="*/ 327 w 1997"/>
                <a:gd name="T31" fmla="*/ 505 h 2153"/>
                <a:gd name="T32" fmla="*/ 468 w 1997"/>
                <a:gd name="T33" fmla="*/ 780 h 2153"/>
                <a:gd name="T34" fmla="*/ 525 w 1997"/>
                <a:gd name="T35" fmla="*/ 870 h 2153"/>
                <a:gd name="T36" fmla="*/ 698 w 1997"/>
                <a:gd name="T37" fmla="*/ 1187 h 2153"/>
                <a:gd name="T38" fmla="*/ 797 w 1997"/>
                <a:gd name="T39" fmla="*/ 1363 h 2153"/>
                <a:gd name="T40" fmla="*/ 954 w 1997"/>
                <a:gd name="T41" fmla="*/ 1596 h 2153"/>
                <a:gd name="T42" fmla="*/ 1092 w 1997"/>
                <a:gd name="T43" fmla="*/ 1769 h 2153"/>
                <a:gd name="T44" fmla="*/ 1242 w 1997"/>
                <a:gd name="T45" fmla="*/ 1920 h 2153"/>
                <a:gd name="T46" fmla="*/ 1540 w 1997"/>
                <a:gd name="T47" fmla="*/ 2102 h 2153"/>
                <a:gd name="T48" fmla="*/ 1696 w 1997"/>
                <a:gd name="T49" fmla="*/ 2140 h 2153"/>
                <a:gd name="T50" fmla="*/ 1847 w 1997"/>
                <a:gd name="T51" fmla="*/ 2153 h 2153"/>
                <a:gd name="T52" fmla="*/ 1994 w 1997"/>
                <a:gd name="T53" fmla="*/ 2137 h 2153"/>
                <a:gd name="T54" fmla="*/ 1997 w 1997"/>
                <a:gd name="T55" fmla="*/ 1500 h 21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97" h="2153">
                  <a:moveTo>
                    <a:pt x="1997" y="1500"/>
                  </a:moveTo>
                  <a:lnTo>
                    <a:pt x="1834" y="1430"/>
                  </a:lnTo>
                  <a:lnTo>
                    <a:pt x="1690" y="1337"/>
                  </a:lnTo>
                  <a:lnTo>
                    <a:pt x="1543" y="1200"/>
                  </a:lnTo>
                  <a:lnTo>
                    <a:pt x="1402" y="1049"/>
                  </a:lnTo>
                  <a:lnTo>
                    <a:pt x="1252" y="896"/>
                  </a:lnTo>
                  <a:lnTo>
                    <a:pt x="1085" y="723"/>
                  </a:lnTo>
                  <a:lnTo>
                    <a:pt x="877" y="496"/>
                  </a:lnTo>
                  <a:lnTo>
                    <a:pt x="714" y="342"/>
                  </a:lnTo>
                  <a:lnTo>
                    <a:pt x="637" y="265"/>
                  </a:lnTo>
                  <a:lnTo>
                    <a:pt x="484" y="176"/>
                  </a:lnTo>
                  <a:lnTo>
                    <a:pt x="327" y="99"/>
                  </a:lnTo>
                  <a:lnTo>
                    <a:pt x="138" y="25"/>
                  </a:lnTo>
                  <a:lnTo>
                    <a:pt x="0" y="0"/>
                  </a:lnTo>
                  <a:lnTo>
                    <a:pt x="154" y="230"/>
                  </a:lnTo>
                  <a:lnTo>
                    <a:pt x="327" y="505"/>
                  </a:lnTo>
                  <a:lnTo>
                    <a:pt x="468" y="780"/>
                  </a:lnTo>
                  <a:lnTo>
                    <a:pt x="525" y="870"/>
                  </a:lnTo>
                  <a:lnTo>
                    <a:pt x="698" y="1187"/>
                  </a:lnTo>
                  <a:lnTo>
                    <a:pt x="797" y="1363"/>
                  </a:lnTo>
                  <a:lnTo>
                    <a:pt x="954" y="1596"/>
                  </a:lnTo>
                  <a:lnTo>
                    <a:pt x="1092" y="1769"/>
                  </a:lnTo>
                  <a:lnTo>
                    <a:pt x="1242" y="1920"/>
                  </a:lnTo>
                  <a:lnTo>
                    <a:pt x="1540" y="2102"/>
                  </a:lnTo>
                  <a:lnTo>
                    <a:pt x="1696" y="2140"/>
                  </a:lnTo>
                  <a:lnTo>
                    <a:pt x="1847" y="2153"/>
                  </a:lnTo>
                  <a:lnTo>
                    <a:pt x="1994" y="2137"/>
                  </a:lnTo>
                  <a:lnTo>
                    <a:pt x="1997" y="150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402" name="Freeform 201"/>
            <p:cNvSpPr>
              <a:spLocks/>
            </p:cNvSpPr>
            <p:nvPr/>
          </p:nvSpPr>
          <p:spPr bwMode="auto">
            <a:xfrm>
              <a:off x="157" y="3094"/>
              <a:ext cx="726" cy="637"/>
            </a:xfrm>
            <a:custGeom>
              <a:avLst/>
              <a:gdLst>
                <a:gd name="T0" fmla="*/ 0 w 726"/>
                <a:gd name="T1" fmla="*/ 637 h 637"/>
                <a:gd name="T2" fmla="*/ 150 w 726"/>
                <a:gd name="T3" fmla="*/ 602 h 637"/>
                <a:gd name="T4" fmla="*/ 339 w 726"/>
                <a:gd name="T5" fmla="*/ 496 h 637"/>
                <a:gd name="T6" fmla="*/ 457 w 726"/>
                <a:gd name="T7" fmla="*/ 404 h 637"/>
                <a:gd name="T8" fmla="*/ 614 w 726"/>
                <a:gd name="T9" fmla="*/ 247 h 637"/>
                <a:gd name="T10" fmla="*/ 726 w 726"/>
                <a:gd name="T11" fmla="*/ 96 h 637"/>
                <a:gd name="T12" fmla="*/ 601 w 726"/>
                <a:gd name="T13" fmla="*/ 119 h 637"/>
                <a:gd name="T14" fmla="*/ 425 w 726"/>
                <a:gd name="T15" fmla="*/ 119 h 637"/>
                <a:gd name="T16" fmla="*/ 269 w 726"/>
                <a:gd name="T17" fmla="*/ 96 h 637"/>
                <a:gd name="T18" fmla="*/ 153 w 726"/>
                <a:gd name="T19" fmla="*/ 71 h 637"/>
                <a:gd name="T20" fmla="*/ 0 w 726"/>
                <a:gd name="T21" fmla="*/ 0 h 637"/>
                <a:gd name="T22" fmla="*/ 0 w 726"/>
                <a:gd name="T23" fmla="*/ 637 h 6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6" h="637">
                  <a:moveTo>
                    <a:pt x="0" y="637"/>
                  </a:moveTo>
                  <a:lnTo>
                    <a:pt x="150" y="602"/>
                  </a:lnTo>
                  <a:lnTo>
                    <a:pt x="339" y="496"/>
                  </a:lnTo>
                  <a:lnTo>
                    <a:pt x="457" y="404"/>
                  </a:lnTo>
                  <a:lnTo>
                    <a:pt x="614" y="247"/>
                  </a:lnTo>
                  <a:lnTo>
                    <a:pt x="726" y="96"/>
                  </a:lnTo>
                  <a:lnTo>
                    <a:pt x="601" y="119"/>
                  </a:lnTo>
                  <a:lnTo>
                    <a:pt x="425" y="119"/>
                  </a:lnTo>
                  <a:lnTo>
                    <a:pt x="269" y="96"/>
                  </a:lnTo>
                  <a:lnTo>
                    <a:pt x="153" y="71"/>
                  </a:lnTo>
                  <a:lnTo>
                    <a:pt x="0" y="0"/>
                  </a:lnTo>
                  <a:lnTo>
                    <a:pt x="0" y="637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5808" name="Group 208"/>
          <p:cNvGrpSpPr>
            <a:grpSpLocks/>
          </p:cNvGrpSpPr>
          <p:nvPr/>
        </p:nvGrpSpPr>
        <p:grpSpPr bwMode="auto">
          <a:xfrm>
            <a:off x="344488" y="2500313"/>
            <a:ext cx="6111875" cy="2589212"/>
            <a:chOff x="217" y="1575"/>
            <a:chExt cx="3850" cy="1631"/>
          </a:xfrm>
        </p:grpSpPr>
        <p:sp>
          <p:nvSpPr>
            <p:cNvPr id="15397" name="Text Box 203"/>
            <p:cNvSpPr txBox="1">
              <a:spLocks noChangeArrowheads="1"/>
            </p:cNvSpPr>
            <p:nvPr/>
          </p:nvSpPr>
          <p:spPr bwMode="auto">
            <a:xfrm>
              <a:off x="217" y="1700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Minimum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5398" name="Line 204"/>
            <p:cNvSpPr>
              <a:spLocks noChangeShapeType="1"/>
            </p:cNvSpPr>
            <p:nvPr/>
          </p:nvSpPr>
          <p:spPr bwMode="auto">
            <a:xfrm flipH="1">
              <a:off x="729" y="2082"/>
              <a:ext cx="0" cy="1124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9" name="Text Box 205"/>
            <p:cNvSpPr txBox="1">
              <a:spLocks noChangeArrowheads="1"/>
            </p:cNvSpPr>
            <p:nvPr/>
          </p:nvSpPr>
          <p:spPr bwMode="auto">
            <a:xfrm>
              <a:off x="3157" y="2508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Maximum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5400" name="Line 206"/>
            <p:cNvSpPr>
              <a:spLocks noChangeShapeType="1"/>
            </p:cNvSpPr>
            <p:nvPr/>
          </p:nvSpPr>
          <p:spPr bwMode="auto">
            <a:xfrm flipV="1">
              <a:off x="3451" y="1575"/>
              <a:ext cx="0" cy="951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5820" name="Group 220"/>
          <p:cNvGrpSpPr>
            <a:grpSpLocks/>
          </p:cNvGrpSpPr>
          <p:nvPr/>
        </p:nvGrpSpPr>
        <p:grpSpPr bwMode="auto">
          <a:xfrm>
            <a:off x="1392238" y="1666875"/>
            <a:ext cx="4343400" cy="3413125"/>
            <a:chOff x="877" y="1050"/>
            <a:chExt cx="2736" cy="2150"/>
          </a:xfrm>
        </p:grpSpPr>
        <p:sp>
          <p:nvSpPr>
            <p:cNvPr id="15385" name="Freeform 200"/>
            <p:cNvSpPr>
              <a:spLocks/>
            </p:cNvSpPr>
            <p:nvPr/>
          </p:nvSpPr>
          <p:spPr bwMode="auto">
            <a:xfrm>
              <a:off x="877" y="1050"/>
              <a:ext cx="2736" cy="2150"/>
            </a:xfrm>
            <a:custGeom>
              <a:avLst/>
              <a:gdLst>
                <a:gd name="T0" fmla="*/ 0 w 2736"/>
                <a:gd name="T1" fmla="*/ 2150 h 2150"/>
                <a:gd name="T2" fmla="*/ 185 w 2736"/>
                <a:gd name="T3" fmla="*/ 2118 h 2150"/>
                <a:gd name="T4" fmla="*/ 470 w 2736"/>
                <a:gd name="T5" fmla="*/ 1993 h 2150"/>
                <a:gd name="T6" fmla="*/ 653 w 2736"/>
                <a:gd name="T7" fmla="*/ 1865 h 2150"/>
                <a:gd name="T8" fmla="*/ 806 w 2736"/>
                <a:gd name="T9" fmla="*/ 1731 h 2150"/>
                <a:gd name="T10" fmla="*/ 1001 w 2736"/>
                <a:gd name="T11" fmla="*/ 1520 h 2150"/>
                <a:gd name="T12" fmla="*/ 1165 w 2736"/>
                <a:gd name="T13" fmla="*/ 1360 h 2150"/>
                <a:gd name="T14" fmla="*/ 1277 w 2736"/>
                <a:gd name="T15" fmla="*/ 1238 h 2150"/>
                <a:gd name="T16" fmla="*/ 1401 w 2736"/>
                <a:gd name="T17" fmla="*/ 1091 h 2150"/>
                <a:gd name="T18" fmla="*/ 1533 w 2736"/>
                <a:gd name="T19" fmla="*/ 963 h 2150"/>
                <a:gd name="T20" fmla="*/ 1693 w 2736"/>
                <a:gd name="T21" fmla="*/ 822 h 2150"/>
                <a:gd name="T22" fmla="*/ 1833 w 2736"/>
                <a:gd name="T23" fmla="*/ 732 h 2150"/>
                <a:gd name="T24" fmla="*/ 1955 w 2736"/>
                <a:gd name="T25" fmla="*/ 668 h 2150"/>
                <a:gd name="T26" fmla="*/ 2137 w 2736"/>
                <a:gd name="T27" fmla="*/ 588 h 2150"/>
                <a:gd name="T28" fmla="*/ 2278 w 2736"/>
                <a:gd name="T29" fmla="*/ 560 h 2150"/>
                <a:gd name="T30" fmla="*/ 2422 w 2736"/>
                <a:gd name="T31" fmla="*/ 534 h 2150"/>
                <a:gd name="T32" fmla="*/ 2563 w 2736"/>
                <a:gd name="T33" fmla="*/ 528 h 2150"/>
                <a:gd name="T34" fmla="*/ 2736 w 2736"/>
                <a:gd name="T35" fmla="*/ 547 h 2150"/>
                <a:gd name="T36" fmla="*/ 2640 w 2736"/>
                <a:gd name="T37" fmla="*/ 406 h 2150"/>
                <a:gd name="T38" fmla="*/ 2496 w 2736"/>
                <a:gd name="T39" fmla="*/ 272 h 2150"/>
                <a:gd name="T40" fmla="*/ 2342 w 2736"/>
                <a:gd name="T41" fmla="*/ 153 h 2150"/>
                <a:gd name="T42" fmla="*/ 2147 w 2736"/>
                <a:gd name="T43" fmla="*/ 48 h 2150"/>
                <a:gd name="T44" fmla="*/ 1936 w 2736"/>
                <a:gd name="T45" fmla="*/ 3 h 2150"/>
                <a:gd name="T46" fmla="*/ 1811 w 2736"/>
                <a:gd name="T47" fmla="*/ 0 h 2150"/>
                <a:gd name="T48" fmla="*/ 1661 w 2736"/>
                <a:gd name="T49" fmla="*/ 19 h 2150"/>
                <a:gd name="T50" fmla="*/ 1545 w 2736"/>
                <a:gd name="T51" fmla="*/ 48 h 2150"/>
                <a:gd name="T52" fmla="*/ 1401 w 2736"/>
                <a:gd name="T53" fmla="*/ 121 h 2150"/>
                <a:gd name="T54" fmla="*/ 1245 w 2736"/>
                <a:gd name="T55" fmla="*/ 227 h 2150"/>
                <a:gd name="T56" fmla="*/ 1094 w 2736"/>
                <a:gd name="T57" fmla="*/ 380 h 2150"/>
                <a:gd name="T58" fmla="*/ 944 w 2736"/>
                <a:gd name="T59" fmla="*/ 579 h 2150"/>
                <a:gd name="T60" fmla="*/ 825 w 2736"/>
                <a:gd name="T61" fmla="*/ 752 h 2150"/>
                <a:gd name="T62" fmla="*/ 742 w 2736"/>
                <a:gd name="T63" fmla="*/ 889 h 2150"/>
                <a:gd name="T64" fmla="*/ 633 w 2736"/>
                <a:gd name="T65" fmla="*/ 1062 h 2150"/>
                <a:gd name="T66" fmla="*/ 521 w 2736"/>
                <a:gd name="T67" fmla="*/ 1280 h 2150"/>
                <a:gd name="T68" fmla="*/ 413 w 2736"/>
                <a:gd name="T69" fmla="*/ 1494 h 2150"/>
                <a:gd name="T70" fmla="*/ 317 w 2736"/>
                <a:gd name="T71" fmla="*/ 1667 h 2150"/>
                <a:gd name="T72" fmla="*/ 195 w 2736"/>
                <a:gd name="T73" fmla="*/ 1865 h 2150"/>
                <a:gd name="T74" fmla="*/ 99 w 2736"/>
                <a:gd name="T75" fmla="*/ 2012 h 2150"/>
                <a:gd name="T76" fmla="*/ 0 w 2736"/>
                <a:gd name="T77" fmla="*/ 2150 h 21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736" h="2150">
                  <a:moveTo>
                    <a:pt x="0" y="2150"/>
                  </a:moveTo>
                  <a:lnTo>
                    <a:pt x="185" y="2118"/>
                  </a:lnTo>
                  <a:lnTo>
                    <a:pt x="470" y="1993"/>
                  </a:lnTo>
                  <a:lnTo>
                    <a:pt x="653" y="1865"/>
                  </a:lnTo>
                  <a:lnTo>
                    <a:pt x="806" y="1731"/>
                  </a:lnTo>
                  <a:lnTo>
                    <a:pt x="1001" y="1520"/>
                  </a:lnTo>
                  <a:lnTo>
                    <a:pt x="1165" y="1360"/>
                  </a:lnTo>
                  <a:lnTo>
                    <a:pt x="1277" y="1238"/>
                  </a:lnTo>
                  <a:lnTo>
                    <a:pt x="1401" y="1091"/>
                  </a:lnTo>
                  <a:lnTo>
                    <a:pt x="1533" y="963"/>
                  </a:lnTo>
                  <a:lnTo>
                    <a:pt x="1693" y="822"/>
                  </a:lnTo>
                  <a:lnTo>
                    <a:pt x="1833" y="732"/>
                  </a:lnTo>
                  <a:lnTo>
                    <a:pt x="1955" y="668"/>
                  </a:lnTo>
                  <a:lnTo>
                    <a:pt x="2137" y="588"/>
                  </a:lnTo>
                  <a:lnTo>
                    <a:pt x="2278" y="560"/>
                  </a:lnTo>
                  <a:lnTo>
                    <a:pt x="2422" y="534"/>
                  </a:lnTo>
                  <a:lnTo>
                    <a:pt x="2563" y="528"/>
                  </a:lnTo>
                  <a:lnTo>
                    <a:pt x="2736" y="547"/>
                  </a:lnTo>
                  <a:lnTo>
                    <a:pt x="2640" y="406"/>
                  </a:lnTo>
                  <a:lnTo>
                    <a:pt x="2496" y="272"/>
                  </a:lnTo>
                  <a:lnTo>
                    <a:pt x="2342" y="153"/>
                  </a:lnTo>
                  <a:lnTo>
                    <a:pt x="2147" y="48"/>
                  </a:lnTo>
                  <a:lnTo>
                    <a:pt x="1936" y="3"/>
                  </a:lnTo>
                  <a:lnTo>
                    <a:pt x="1811" y="0"/>
                  </a:lnTo>
                  <a:lnTo>
                    <a:pt x="1661" y="19"/>
                  </a:lnTo>
                  <a:lnTo>
                    <a:pt x="1545" y="48"/>
                  </a:lnTo>
                  <a:lnTo>
                    <a:pt x="1401" y="121"/>
                  </a:lnTo>
                  <a:lnTo>
                    <a:pt x="1245" y="227"/>
                  </a:lnTo>
                  <a:lnTo>
                    <a:pt x="1094" y="380"/>
                  </a:lnTo>
                  <a:lnTo>
                    <a:pt x="944" y="579"/>
                  </a:lnTo>
                  <a:lnTo>
                    <a:pt x="825" y="752"/>
                  </a:lnTo>
                  <a:lnTo>
                    <a:pt x="742" y="889"/>
                  </a:lnTo>
                  <a:lnTo>
                    <a:pt x="633" y="1062"/>
                  </a:lnTo>
                  <a:lnTo>
                    <a:pt x="521" y="1280"/>
                  </a:lnTo>
                  <a:lnTo>
                    <a:pt x="413" y="1494"/>
                  </a:lnTo>
                  <a:lnTo>
                    <a:pt x="317" y="1667"/>
                  </a:lnTo>
                  <a:lnTo>
                    <a:pt x="195" y="1865"/>
                  </a:lnTo>
                  <a:lnTo>
                    <a:pt x="99" y="2012"/>
                  </a:lnTo>
                  <a:lnTo>
                    <a:pt x="0" y="215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6" name="Line 209"/>
            <p:cNvSpPr>
              <a:spLocks noChangeShapeType="1"/>
            </p:cNvSpPr>
            <p:nvPr/>
          </p:nvSpPr>
          <p:spPr bwMode="auto">
            <a:xfrm flipV="1">
              <a:off x="1293" y="2597"/>
              <a:ext cx="3" cy="43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7" name="Line 210"/>
            <p:cNvSpPr>
              <a:spLocks noChangeShapeType="1"/>
            </p:cNvSpPr>
            <p:nvPr/>
          </p:nvSpPr>
          <p:spPr bwMode="auto">
            <a:xfrm flipV="1">
              <a:off x="1467" y="2279"/>
              <a:ext cx="0" cy="63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8" name="Line 211"/>
            <p:cNvSpPr>
              <a:spLocks noChangeShapeType="1"/>
            </p:cNvSpPr>
            <p:nvPr/>
          </p:nvSpPr>
          <p:spPr bwMode="auto">
            <a:xfrm flipV="1">
              <a:off x="1634" y="1972"/>
              <a:ext cx="0" cy="8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9" name="Line 212"/>
            <p:cNvSpPr>
              <a:spLocks noChangeShapeType="1"/>
            </p:cNvSpPr>
            <p:nvPr/>
          </p:nvSpPr>
          <p:spPr bwMode="auto">
            <a:xfrm flipV="1">
              <a:off x="1783" y="1730"/>
              <a:ext cx="0" cy="9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0" name="Line 213"/>
            <p:cNvSpPr>
              <a:spLocks noChangeShapeType="1"/>
            </p:cNvSpPr>
            <p:nvPr/>
          </p:nvSpPr>
          <p:spPr bwMode="auto">
            <a:xfrm flipH="1" flipV="1">
              <a:off x="1940" y="1516"/>
              <a:ext cx="3" cy="9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1" name="Line 214"/>
            <p:cNvSpPr>
              <a:spLocks noChangeShapeType="1"/>
            </p:cNvSpPr>
            <p:nvPr/>
          </p:nvSpPr>
          <p:spPr bwMode="auto">
            <a:xfrm flipV="1">
              <a:off x="2116" y="1330"/>
              <a:ext cx="0" cy="95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2" name="Line 215"/>
            <p:cNvSpPr>
              <a:spLocks noChangeShapeType="1"/>
            </p:cNvSpPr>
            <p:nvPr/>
          </p:nvSpPr>
          <p:spPr bwMode="auto">
            <a:xfrm flipV="1">
              <a:off x="2307" y="1194"/>
              <a:ext cx="3" cy="87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3" name="Line 216"/>
            <p:cNvSpPr>
              <a:spLocks noChangeShapeType="1"/>
            </p:cNvSpPr>
            <p:nvPr/>
          </p:nvSpPr>
          <p:spPr bwMode="auto">
            <a:xfrm flipV="1">
              <a:off x="2481" y="1122"/>
              <a:ext cx="2" cy="79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4" name="Line 217"/>
            <p:cNvSpPr>
              <a:spLocks noChangeShapeType="1"/>
            </p:cNvSpPr>
            <p:nvPr/>
          </p:nvSpPr>
          <p:spPr bwMode="auto">
            <a:xfrm flipV="1">
              <a:off x="2679" y="1085"/>
              <a:ext cx="0" cy="67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5" name="Line 218"/>
            <p:cNvSpPr>
              <a:spLocks noChangeShapeType="1"/>
            </p:cNvSpPr>
            <p:nvPr/>
          </p:nvSpPr>
          <p:spPr bwMode="auto">
            <a:xfrm flipV="1">
              <a:off x="2903" y="1093"/>
              <a:ext cx="0" cy="56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6" name="Line 219"/>
            <p:cNvSpPr>
              <a:spLocks noChangeShapeType="1"/>
            </p:cNvSpPr>
            <p:nvPr/>
          </p:nvSpPr>
          <p:spPr bwMode="auto">
            <a:xfrm flipV="1">
              <a:off x="3101" y="1171"/>
              <a:ext cx="7" cy="4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5756" name="Freeform 156"/>
          <p:cNvSpPr>
            <a:spLocks/>
          </p:cNvSpPr>
          <p:nvPr/>
        </p:nvSpPr>
        <p:spPr bwMode="auto">
          <a:xfrm>
            <a:off x="250825" y="2513013"/>
            <a:ext cx="8642350" cy="2587625"/>
          </a:xfrm>
          <a:custGeom>
            <a:avLst/>
            <a:gdLst>
              <a:gd name="T0" fmla="*/ 0 w 410"/>
              <a:gd name="T1" fmla="*/ 2400889 h 97"/>
              <a:gd name="T2" fmla="*/ 231868 w 410"/>
              <a:gd name="T3" fmla="*/ 2507595 h 97"/>
              <a:gd name="T4" fmla="*/ 484815 w 410"/>
              <a:gd name="T5" fmla="*/ 2560948 h 97"/>
              <a:gd name="T6" fmla="*/ 716683 w 410"/>
              <a:gd name="T7" fmla="*/ 2587625 h 97"/>
              <a:gd name="T8" fmla="*/ 948551 w 410"/>
              <a:gd name="T9" fmla="*/ 2587625 h 97"/>
              <a:gd name="T10" fmla="*/ 1201497 w 410"/>
              <a:gd name="T11" fmla="*/ 2560948 h 97"/>
              <a:gd name="T12" fmla="*/ 1433365 w 410"/>
              <a:gd name="T13" fmla="*/ 2507595 h 97"/>
              <a:gd name="T14" fmla="*/ 1686312 w 410"/>
              <a:gd name="T15" fmla="*/ 2400889 h 97"/>
              <a:gd name="T16" fmla="*/ 1918180 w 410"/>
              <a:gd name="T17" fmla="*/ 2294183 h 97"/>
              <a:gd name="T18" fmla="*/ 2150048 w 410"/>
              <a:gd name="T19" fmla="*/ 2134124 h 97"/>
              <a:gd name="T20" fmla="*/ 2402995 w 410"/>
              <a:gd name="T21" fmla="*/ 1920711 h 97"/>
              <a:gd name="T22" fmla="*/ 2634863 w 410"/>
              <a:gd name="T23" fmla="*/ 1680622 h 97"/>
              <a:gd name="T24" fmla="*/ 2887810 w 410"/>
              <a:gd name="T25" fmla="*/ 1413857 h 97"/>
              <a:gd name="T26" fmla="*/ 3119678 w 410"/>
              <a:gd name="T27" fmla="*/ 1173768 h 97"/>
              <a:gd name="T28" fmla="*/ 3351545 w 410"/>
              <a:gd name="T29" fmla="*/ 907003 h 97"/>
              <a:gd name="T30" fmla="*/ 3604492 w 410"/>
              <a:gd name="T31" fmla="*/ 666914 h 97"/>
              <a:gd name="T32" fmla="*/ 3836360 w 410"/>
              <a:gd name="T33" fmla="*/ 453501 h 97"/>
              <a:gd name="T34" fmla="*/ 4089307 w 410"/>
              <a:gd name="T35" fmla="*/ 293442 h 97"/>
              <a:gd name="T36" fmla="*/ 4321175 w 410"/>
              <a:gd name="T37" fmla="*/ 186736 h 97"/>
              <a:gd name="T38" fmla="*/ 4553043 w 410"/>
              <a:gd name="T39" fmla="*/ 80030 h 97"/>
              <a:gd name="T40" fmla="*/ 4805990 w 410"/>
              <a:gd name="T41" fmla="*/ 26677 h 97"/>
              <a:gd name="T42" fmla="*/ 5037858 w 410"/>
              <a:gd name="T43" fmla="*/ 0 h 97"/>
              <a:gd name="T44" fmla="*/ 5290805 w 410"/>
              <a:gd name="T45" fmla="*/ 0 h 97"/>
              <a:gd name="T46" fmla="*/ 5522672 w 410"/>
              <a:gd name="T47" fmla="*/ 26677 h 97"/>
              <a:gd name="T48" fmla="*/ 5754540 w 410"/>
              <a:gd name="T49" fmla="*/ 80030 h 97"/>
              <a:gd name="T50" fmla="*/ 6007487 w 410"/>
              <a:gd name="T51" fmla="*/ 186736 h 97"/>
              <a:gd name="T52" fmla="*/ 6239355 w 410"/>
              <a:gd name="T53" fmla="*/ 293442 h 97"/>
              <a:gd name="T54" fmla="*/ 6492302 w 410"/>
              <a:gd name="T55" fmla="*/ 453501 h 97"/>
              <a:gd name="T56" fmla="*/ 6724170 w 410"/>
              <a:gd name="T57" fmla="*/ 666914 h 97"/>
              <a:gd name="T58" fmla="*/ 6956038 w 410"/>
              <a:gd name="T59" fmla="*/ 907003 h 97"/>
              <a:gd name="T60" fmla="*/ 7208985 w 410"/>
              <a:gd name="T61" fmla="*/ 1173768 h 97"/>
              <a:gd name="T62" fmla="*/ 7440853 w 410"/>
              <a:gd name="T63" fmla="*/ 1413857 h 97"/>
              <a:gd name="T64" fmla="*/ 7693799 w 410"/>
              <a:gd name="T65" fmla="*/ 1680622 h 97"/>
              <a:gd name="T66" fmla="*/ 7925667 w 410"/>
              <a:gd name="T67" fmla="*/ 1920711 h 97"/>
              <a:gd name="T68" fmla="*/ 8157535 w 410"/>
              <a:gd name="T69" fmla="*/ 2134124 h 97"/>
              <a:gd name="T70" fmla="*/ 8410482 w 410"/>
              <a:gd name="T71" fmla="*/ 2294183 h 97"/>
              <a:gd name="T72" fmla="*/ 8642350 w 410"/>
              <a:gd name="T73" fmla="*/ 2400889 h 9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97">
                <a:moveTo>
                  <a:pt x="0" y="90"/>
                </a:moveTo>
                <a:lnTo>
                  <a:pt x="11" y="94"/>
                </a:lnTo>
                <a:lnTo>
                  <a:pt x="23" y="96"/>
                </a:lnTo>
                <a:lnTo>
                  <a:pt x="34" y="97"/>
                </a:lnTo>
                <a:lnTo>
                  <a:pt x="45" y="97"/>
                </a:lnTo>
                <a:lnTo>
                  <a:pt x="57" y="96"/>
                </a:lnTo>
                <a:lnTo>
                  <a:pt x="68" y="94"/>
                </a:lnTo>
                <a:lnTo>
                  <a:pt x="80" y="90"/>
                </a:lnTo>
                <a:lnTo>
                  <a:pt x="91" y="86"/>
                </a:lnTo>
                <a:lnTo>
                  <a:pt x="102" y="80"/>
                </a:lnTo>
                <a:lnTo>
                  <a:pt x="114" y="72"/>
                </a:lnTo>
                <a:lnTo>
                  <a:pt x="125" y="63"/>
                </a:lnTo>
                <a:lnTo>
                  <a:pt x="137" y="53"/>
                </a:lnTo>
                <a:lnTo>
                  <a:pt x="148" y="44"/>
                </a:lnTo>
                <a:lnTo>
                  <a:pt x="159" y="34"/>
                </a:lnTo>
                <a:lnTo>
                  <a:pt x="171" y="25"/>
                </a:lnTo>
                <a:lnTo>
                  <a:pt x="182" y="17"/>
                </a:lnTo>
                <a:lnTo>
                  <a:pt x="194" y="11"/>
                </a:lnTo>
                <a:lnTo>
                  <a:pt x="205" y="7"/>
                </a:lnTo>
                <a:lnTo>
                  <a:pt x="216" y="3"/>
                </a:lnTo>
                <a:lnTo>
                  <a:pt x="228" y="1"/>
                </a:lnTo>
                <a:lnTo>
                  <a:pt x="239" y="0"/>
                </a:lnTo>
                <a:lnTo>
                  <a:pt x="251" y="0"/>
                </a:lnTo>
                <a:lnTo>
                  <a:pt x="262" y="1"/>
                </a:lnTo>
                <a:lnTo>
                  <a:pt x="273" y="3"/>
                </a:lnTo>
                <a:lnTo>
                  <a:pt x="285" y="7"/>
                </a:lnTo>
                <a:lnTo>
                  <a:pt x="296" y="11"/>
                </a:lnTo>
                <a:lnTo>
                  <a:pt x="308" y="17"/>
                </a:lnTo>
                <a:lnTo>
                  <a:pt x="319" y="25"/>
                </a:lnTo>
                <a:lnTo>
                  <a:pt x="330" y="34"/>
                </a:lnTo>
                <a:lnTo>
                  <a:pt x="342" y="44"/>
                </a:lnTo>
                <a:lnTo>
                  <a:pt x="353" y="53"/>
                </a:lnTo>
                <a:lnTo>
                  <a:pt x="365" y="63"/>
                </a:lnTo>
                <a:lnTo>
                  <a:pt x="376" y="72"/>
                </a:lnTo>
                <a:lnTo>
                  <a:pt x="387" y="80"/>
                </a:lnTo>
                <a:lnTo>
                  <a:pt x="399" y="86"/>
                </a:lnTo>
                <a:lnTo>
                  <a:pt x="410" y="90"/>
                </a:lnTo>
              </a:path>
            </a:pathLst>
          </a:custGeom>
          <a:noFill/>
          <a:ln w="57150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5755" name="Freeform 155"/>
          <p:cNvSpPr>
            <a:spLocks/>
          </p:cNvSpPr>
          <p:nvPr/>
        </p:nvSpPr>
        <p:spPr bwMode="auto">
          <a:xfrm>
            <a:off x="250825" y="1663700"/>
            <a:ext cx="8642350" cy="4286250"/>
          </a:xfrm>
          <a:custGeom>
            <a:avLst/>
            <a:gdLst>
              <a:gd name="T0" fmla="*/ 0 w 410"/>
              <a:gd name="T1" fmla="*/ 4259627 h 161"/>
              <a:gd name="T2" fmla="*/ 231868 w 410"/>
              <a:gd name="T3" fmla="*/ 4206382 h 161"/>
              <a:gd name="T4" fmla="*/ 484815 w 410"/>
              <a:gd name="T5" fmla="*/ 4073269 h 161"/>
              <a:gd name="T6" fmla="*/ 716683 w 410"/>
              <a:gd name="T7" fmla="*/ 3913533 h 161"/>
              <a:gd name="T8" fmla="*/ 948551 w 410"/>
              <a:gd name="T9" fmla="*/ 3673929 h 161"/>
              <a:gd name="T10" fmla="*/ 1201497 w 410"/>
              <a:gd name="T11" fmla="*/ 3354457 h 161"/>
              <a:gd name="T12" fmla="*/ 1433365 w 410"/>
              <a:gd name="T13" fmla="*/ 3008362 h 161"/>
              <a:gd name="T14" fmla="*/ 1686312 w 410"/>
              <a:gd name="T15" fmla="*/ 2582399 h 161"/>
              <a:gd name="T16" fmla="*/ 1918180 w 410"/>
              <a:gd name="T17" fmla="*/ 2156436 h 161"/>
              <a:gd name="T18" fmla="*/ 2150048 w 410"/>
              <a:gd name="T19" fmla="*/ 1703851 h 161"/>
              <a:gd name="T20" fmla="*/ 2402995 w 410"/>
              <a:gd name="T21" fmla="*/ 1277888 h 161"/>
              <a:gd name="T22" fmla="*/ 2634863 w 410"/>
              <a:gd name="T23" fmla="*/ 931793 h 161"/>
              <a:gd name="T24" fmla="*/ 2887810 w 410"/>
              <a:gd name="T25" fmla="*/ 612321 h 161"/>
              <a:gd name="T26" fmla="*/ 3119678 w 410"/>
              <a:gd name="T27" fmla="*/ 372717 h 161"/>
              <a:gd name="T28" fmla="*/ 3351545 w 410"/>
              <a:gd name="T29" fmla="*/ 212981 h 161"/>
              <a:gd name="T30" fmla="*/ 3604492 w 410"/>
              <a:gd name="T31" fmla="*/ 79868 h 161"/>
              <a:gd name="T32" fmla="*/ 3836360 w 410"/>
              <a:gd name="T33" fmla="*/ 26623 h 161"/>
              <a:gd name="T34" fmla="*/ 4089307 w 410"/>
              <a:gd name="T35" fmla="*/ 0 h 161"/>
              <a:gd name="T36" fmla="*/ 4321175 w 410"/>
              <a:gd name="T37" fmla="*/ 26623 h 161"/>
              <a:gd name="T38" fmla="*/ 4553043 w 410"/>
              <a:gd name="T39" fmla="*/ 79868 h 161"/>
              <a:gd name="T40" fmla="*/ 4805990 w 410"/>
              <a:gd name="T41" fmla="*/ 212981 h 161"/>
              <a:gd name="T42" fmla="*/ 5037858 w 410"/>
              <a:gd name="T43" fmla="*/ 372717 h 161"/>
              <a:gd name="T44" fmla="*/ 5290805 w 410"/>
              <a:gd name="T45" fmla="*/ 612321 h 161"/>
              <a:gd name="T46" fmla="*/ 5522672 w 410"/>
              <a:gd name="T47" fmla="*/ 931793 h 161"/>
              <a:gd name="T48" fmla="*/ 5754540 w 410"/>
              <a:gd name="T49" fmla="*/ 1277888 h 161"/>
              <a:gd name="T50" fmla="*/ 6007487 w 410"/>
              <a:gd name="T51" fmla="*/ 1703851 h 161"/>
              <a:gd name="T52" fmla="*/ 6239355 w 410"/>
              <a:gd name="T53" fmla="*/ 2129814 h 161"/>
              <a:gd name="T54" fmla="*/ 6492302 w 410"/>
              <a:gd name="T55" fmla="*/ 2582399 h 161"/>
              <a:gd name="T56" fmla="*/ 6724170 w 410"/>
              <a:gd name="T57" fmla="*/ 3008362 h 161"/>
              <a:gd name="T58" fmla="*/ 6956038 w 410"/>
              <a:gd name="T59" fmla="*/ 3354457 h 161"/>
              <a:gd name="T60" fmla="*/ 7208985 w 410"/>
              <a:gd name="T61" fmla="*/ 3673929 h 161"/>
              <a:gd name="T62" fmla="*/ 7440853 w 410"/>
              <a:gd name="T63" fmla="*/ 3913533 h 161"/>
              <a:gd name="T64" fmla="*/ 7693799 w 410"/>
              <a:gd name="T65" fmla="*/ 4073269 h 161"/>
              <a:gd name="T66" fmla="*/ 7925667 w 410"/>
              <a:gd name="T67" fmla="*/ 4206382 h 161"/>
              <a:gd name="T68" fmla="*/ 8157535 w 410"/>
              <a:gd name="T69" fmla="*/ 4259627 h 161"/>
              <a:gd name="T70" fmla="*/ 8410482 w 410"/>
              <a:gd name="T71" fmla="*/ 4286250 h 161"/>
              <a:gd name="T72" fmla="*/ 8642350 w 410"/>
              <a:gd name="T73" fmla="*/ 4259627 h 16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161">
                <a:moveTo>
                  <a:pt x="0" y="160"/>
                </a:moveTo>
                <a:lnTo>
                  <a:pt x="11" y="158"/>
                </a:lnTo>
                <a:lnTo>
                  <a:pt x="23" y="153"/>
                </a:lnTo>
                <a:lnTo>
                  <a:pt x="34" y="147"/>
                </a:lnTo>
                <a:lnTo>
                  <a:pt x="45" y="138"/>
                </a:lnTo>
                <a:lnTo>
                  <a:pt x="57" y="126"/>
                </a:lnTo>
                <a:lnTo>
                  <a:pt x="68" y="113"/>
                </a:lnTo>
                <a:lnTo>
                  <a:pt x="80" y="97"/>
                </a:lnTo>
                <a:lnTo>
                  <a:pt x="91" y="81"/>
                </a:lnTo>
                <a:lnTo>
                  <a:pt x="102" y="64"/>
                </a:lnTo>
                <a:lnTo>
                  <a:pt x="114" y="48"/>
                </a:lnTo>
                <a:lnTo>
                  <a:pt x="125" y="35"/>
                </a:lnTo>
                <a:lnTo>
                  <a:pt x="137" y="23"/>
                </a:lnTo>
                <a:lnTo>
                  <a:pt x="148" y="14"/>
                </a:lnTo>
                <a:lnTo>
                  <a:pt x="159" y="8"/>
                </a:lnTo>
                <a:lnTo>
                  <a:pt x="171" y="3"/>
                </a:lnTo>
                <a:lnTo>
                  <a:pt x="182" y="1"/>
                </a:lnTo>
                <a:lnTo>
                  <a:pt x="194" y="0"/>
                </a:lnTo>
                <a:lnTo>
                  <a:pt x="205" y="1"/>
                </a:lnTo>
                <a:lnTo>
                  <a:pt x="216" y="3"/>
                </a:lnTo>
                <a:lnTo>
                  <a:pt x="228" y="8"/>
                </a:lnTo>
                <a:lnTo>
                  <a:pt x="239" y="14"/>
                </a:lnTo>
                <a:lnTo>
                  <a:pt x="251" y="23"/>
                </a:lnTo>
                <a:lnTo>
                  <a:pt x="262" y="35"/>
                </a:lnTo>
                <a:lnTo>
                  <a:pt x="273" y="48"/>
                </a:lnTo>
                <a:lnTo>
                  <a:pt x="285" y="64"/>
                </a:lnTo>
                <a:lnTo>
                  <a:pt x="296" y="80"/>
                </a:lnTo>
                <a:lnTo>
                  <a:pt x="308" y="97"/>
                </a:lnTo>
                <a:lnTo>
                  <a:pt x="319" y="113"/>
                </a:lnTo>
                <a:lnTo>
                  <a:pt x="330" y="126"/>
                </a:lnTo>
                <a:lnTo>
                  <a:pt x="342" y="138"/>
                </a:lnTo>
                <a:lnTo>
                  <a:pt x="353" y="147"/>
                </a:lnTo>
                <a:lnTo>
                  <a:pt x="365" y="153"/>
                </a:lnTo>
                <a:lnTo>
                  <a:pt x="376" y="158"/>
                </a:lnTo>
                <a:lnTo>
                  <a:pt x="387" y="160"/>
                </a:lnTo>
                <a:lnTo>
                  <a:pt x="399" y="161"/>
                </a:lnTo>
                <a:lnTo>
                  <a:pt x="410" y="160"/>
                </a:lnTo>
              </a:path>
            </a:pathLst>
          </a:custGeom>
          <a:noFill/>
          <a:ln w="57150" cmpd="sng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5807" name="Group 207"/>
          <p:cNvGrpSpPr>
            <a:grpSpLocks/>
          </p:cNvGrpSpPr>
          <p:nvPr/>
        </p:nvGrpSpPr>
        <p:grpSpPr bwMode="auto">
          <a:xfrm>
            <a:off x="827088" y="1412875"/>
            <a:ext cx="7994650" cy="4546600"/>
            <a:chOff x="521" y="890"/>
            <a:chExt cx="5036" cy="2864"/>
          </a:xfrm>
        </p:grpSpPr>
        <p:sp>
          <p:nvSpPr>
            <p:cNvPr id="15381" name="Text Box 197"/>
            <p:cNvSpPr txBox="1">
              <a:spLocks noChangeArrowheads="1"/>
            </p:cNvSpPr>
            <p:nvPr/>
          </p:nvSpPr>
          <p:spPr bwMode="auto">
            <a:xfrm>
              <a:off x="4393" y="1329"/>
              <a:ext cx="116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Minimum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~250W/m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5382" name="Line 198"/>
            <p:cNvSpPr>
              <a:spLocks noChangeShapeType="1"/>
            </p:cNvSpPr>
            <p:nvPr/>
          </p:nvSpPr>
          <p:spPr bwMode="auto">
            <a:xfrm>
              <a:off x="5382" y="1680"/>
              <a:ext cx="88" cy="207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3" name="Line 196"/>
            <p:cNvSpPr>
              <a:spLocks noChangeShapeType="1"/>
            </p:cNvSpPr>
            <p:nvPr/>
          </p:nvSpPr>
          <p:spPr bwMode="auto">
            <a:xfrm>
              <a:off x="1707" y="1044"/>
              <a:ext cx="992" cy="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4" name="Text Box 195"/>
            <p:cNvSpPr txBox="1">
              <a:spLocks noChangeArrowheads="1"/>
            </p:cNvSpPr>
            <p:nvPr/>
          </p:nvSpPr>
          <p:spPr bwMode="auto">
            <a:xfrm>
              <a:off x="521" y="890"/>
              <a:ext cx="120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Maximum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~950W/m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56" grpId="0" animBg="1"/>
      <p:bldP spid="257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291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73100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O</a:t>
            </a:r>
            <a:endParaRPr lang="fr-FR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011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S</a:t>
            </a:r>
            <a:endParaRPr lang="fr-F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4517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N</a:t>
            </a:r>
            <a:endParaRPr lang="fr-FR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170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D</a:t>
            </a: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79462"/>
          </a:xfrm>
        </p:spPr>
        <p:txBody>
          <a:bodyPr/>
          <a:lstStyle/>
          <a:p>
            <a:pPr eaLnBrk="1" hangingPunct="1"/>
            <a:r>
              <a:rPr lang="fr-CH"/>
              <a:t>Cycle solaire / température</a:t>
            </a:r>
            <a:endParaRPr lang="fr-FR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508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97155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F</a:t>
            </a:r>
            <a:endParaRPr lang="fr-FR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411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692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3132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3851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570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grpSp>
        <p:nvGrpSpPr>
          <p:cNvPr id="27696" name="Group 48"/>
          <p:cNvGrpSpPr>
            <a:grpSpLocks/>
          </p:cNvGrpSpPr>
          <p:nvPr/>
        </p:nvGrpSpPr>
        <p:grpSpPr bwMode="auto">
          <a:xfrm>
            <a:off x="247650" y="1436688"/>
            <a:ext cx="8637588" cy="2647950"/>
            <a:chOff x="156" y="905"/>
            <a:chExt cx="5441" cy="1668"/>
          </a:xfrm>
        </p:grpSpPr>
        <p:sp>
          <p:nvSpPr>
            <p:cNvPr id="16412" name="Freeform 24"/>
            <p:cNvSpPr>
              <a:spLocks/>
            </p:cNvSpPr>
            <p:nvPr/>
          </p:nvSpPr>
          <p:spPr bwMode="auto">
            <a:xfrm>
              <a:off x="156" y="905"/>
              <a:ext cx="5441" cy="1668"/>
            </a:xfrm>
            <a:custGeom>
              <a:avLst/>
              <a:gdLst>
                <a:gd name="T0" fmla="*/ 142 w 5441"/>
                <a:gd name="T1" fmla="*/ 1653 h 1668"/>
                <a:gd name="T2" fmla="*/ 194 w 5441"/>
                <a:gd name="T3" fmla="*/ 1656 h 1668"/>
                <a:gd name="T4" fmla="*/ 254 w 5441"/>
                <a:gd name="T5" fmla="*/ 1646 h 1668"/>
                <a:gd name="T6" fmla="*/ 329 w 5441"/>
                <a:gd name="T7" fmla="*/ 1639 h 1668"/>
                <a:gd name="T8" fmla="*/ 475 w 5441"/>
                <a:gd name="T9" fmla="*/ 1622 h 1668"/>
                <a:gd name="T10" fmla="*/ 797 w 5441"/>
                <a:gd name="T11" fmla="*/ 1529 h 1668"/>
                <a:gd name="T12" fmla="*/ 1037 w 5441"/>
                <a:gd name="T13" fmla="*/ 1423 h 1668"/>
                <a:gd name="T14" fmla="*/ 1601 w 5441"/>
                <a:gd name="T15" fmla="*/ 1111 h 1668"/>
                <a:gd name="T16" fmla="*/ 1956 w 5441"/>
                <a:gd name="T17" fmla="*/ 950 h 1668"/>
                <a:gd name="T18" fmla="*/ 2242 w 5441"/>
                <a:gd name="T19" fmla="*/ 873 h 1668"/>
                <a:gd name="T20" fmla="*/ 2534 w 5441"/>
                <a:gd name="T21" fmla="*/ 840 h 1668"/>
                <a:gd name="T22" fmla="*/ 2959 w 5441"/>
                <a:gd name="T23" fmla="*/ 840 h 1668"/>
                <a:gd name="T24" fmla="*/ 3221 w 5441"/>
                <a:gd name="T25" fmla="*/ 881 h 1668"/>
                <a:gd name="T26" fmla="*/ 3583 w 5441"/>
                <a:gd name="T27" fmla="*/ 989 h 1668"/>
                <a:gd name="T28" fmla="*/ 4061 w 5441"/>
                <a:gd name="T29" fmla="*/ 1231 h 1668"/>
                <a:gd name="T30" fmla="*/ 4306 w 5441"/>
                <a:gd name="T31" fmla="*/ 1377 h 1668"/>
                <a:gd name="T32" fmla="*/ 4687 w 5441"/>
                <a:gd name="T33" fmla="*/ 1545 h 1668"/>
                <a:gd name="T34" fmla="*/ 5138 w 5441"/>
                <a:gd name="T35" fmla="*/ 1646 h 1668"/>
                <a:gd name="T36" fmla="*/ 5441 w 5441"/>
                <a:gd name="T37" fmla="*/ 1668 h 1668"/>
                <a:gd name="T38" fmla="*/ 5441 w 5441"/>
                <a:gd name="T39" fmla="*/ 1553 h 1668"/>
                <a:gd name="T40" fmla="*/ 5054 w 5441"/>
                <a:gd name="T41" fmla="*/ 1543 h 1668"/>
                <a:gd name="T42" fmla="*/ 4699 w 5441"/>
                <a:gd name="T43" fmla="*/ 1423 h 1668"/>
                <a:gd name="T44" fmla="*/ 4392 w 5441"/>
                <a:gd name="T45" fmla="*/ 1226 h 1668"/>
                <a:gd name="T46" fmla="*/ 3974 w 5441"/>
                <a:gd name="T47" fmla="*/ 809 h 1668"/>
                <a:gd name="T48" fmla="*/ 3574 w 5441"/>
                <a:gd name="T49" fmla="*/ 408 h 1668"/>
                <a:gd name="T50" fmla="*/ 3293 w 5441"/>
                <a:gd name="T51" fmla="*/ 189 h 1668"/>
                <a:gd name="T52" fmla="*/ 3065 w 5441"/>
                <a:gd name="T53" fmla="*/ 86 h 1668"/>
                <a:gd name="T54" fmla="*/ 2880 w 5441"/>
                <a:gd name="T55" fmla="*/ 31 h 1668"/>
                <a:gd name="T56" fmla="*/ 2717 w 5441"/>
                <a:gd name="T57" fmla="*/ 5 h 1668"/>
                <a:gd name="T58" fmla="*/ 2532 w 5441"/>
                <a:gd name="T59" fmla="*/ 0 h 1668"/>
                <a:gd name="T60" fmla="*/ 2249 w 5441"/>
                <a:gd name="T61" fmla="*/ 41 h 1668"/>
                <a:gd name="T62" fmla="*/ 1987 w 5441"/>
                <a:gd name="T63" fmla="*/ 129 h 1668"/>
                <a:gd name="T64" fmla="*/ 1867 w 5441"/>
                <a:gd name="T65" fmla="*/ 199 h 1668"/>
                <a:gd name="T66" fmla="*/ 1649 w 5441"/>
                <a:gd name="T67" fmla="*/ 355 h 1668"/>
                <a:gd name="T68" fmla="*/ 1433 w 5441"/>
                <a:gd name="T69" fmla="*/ 559 h 1668"/>
                <a:gd name="T70" fmla="*/ 1054 w 5441"/>
                <a:gd name="T71" fmla="*/ 962 h 1668"/>
                <a:gd name="T72" fmla="*/ 722 w 5441"/>
                <a:gd name="T73" fmla="*/ 1260 h 1668"/>
                <a:gd name="T74" fmla="*/ 454 w 5441"/>
                <a:gd name="T75" fmla="*/ 1435 h 1668"/>
                <a:gd name="T76" fmla="*/ 161 w 5441"/>
                <a:gd name="T77" fmla="*/ 1533 h 1668"/>
                <a:gd name="T78" fmla="*/ 0 w 5441"/>
                <a:gd name="T79" fmla="*/ 1553 h 1668"/>
                <a:gd name="T80" fmla="*/ 2 w 5441"/>
                <a:gd name="T81" fmla="*/ 1668 h 1668"/>
                <a:gd name="T82" fmla="*/ 67 w 5441"/>
                <a:gd name="T83" fmla="*/ 1665 h 1668"/>
                <a:gd name="T84" fmla="*/ 103 w 5441"/>
                <a:gd name="T85" fmla="*/ 1661 h 1668"/>
                <a:gd name="T86" fmla="*/ 142 w 5441"/>
                <a:gd name="T87" fmla="*/ 1653 h 16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441" h="1668">
                  <a:moveTo>
                    <a:pt x="142" y="1653"/>
                  </a:moveTo>
                  <a:lnTo>
                    <a:pt x="194" y="1656"/>
                  </a:lnTo>
                  <a:lnTo>
                    <a:pt x="254" y="1646"/>
                  </a:lnTo>
                  <a:lnTo>
                    <a:pt x="329" y="1639"/>
                  </a:lnTo>
                  <a:lnTo>
                    <a:pt x="475" y="1622"/>
                  </a:lnTo>
                  <a:lnTo>
                    <a:pt x="797" y="1529"/>
                  </a:lnTo>
                  <a:lnTo>
                    <a:pt x="1037" y="1423"/>
                  </a:lnTo>
                  <a:lnTo>
                    <a:pt x="1601" y="1111"/>
                  </a:lnTo>
                  <a:lnTo>
                    <a:pt x="1956" y="950"/>
                  </a:lnTo>
                  <a:lnTo>
                    <a:pt x="2242" y="873"/>
                  </a:lnTo>
                  <a:lnTo>
                    <a:pt x="2534" y="840"/>
                  </a:lnTo>
                  <a:lnTo>
                    <a:pt x="2959" y="840"/>
                  </a:lnTo>
                  <a:lnTo>
                    <a:pt x="3221" y="881"/>
                  </a:lnTo>
                  <a:lnTo>
                    <a:pt x="3583" y="989"/>
                  </a:lnTo>
                  <a:lnTo>
                    <a:pt x="4061" y="1231"/>
                  </a:lnTo>
                  <a:lnTo>
                    <a:pt x="4306" y="1377"/>
                  </a:lnTo>
                  <a:lnTo>
                    <a:pt x="4687" y="1545"/>
                  </a:lnTo>
                  <a:lnTo>
                    <a:pt x="5138" y="1646"/>
                  </a:lnTo>
                  <a:lnTo>
                    <a:pt x="5441" y="1668"/>
                  </a:lnTo>
                  <a:lnTo>
                    <a:pt x="5441" y="1553"/>
                  </a:lnTo>
                  <a:lnTo>
                    <a:pt x="5054" y="1543"/>
                  </a:lnTo>
                  <a:lnTo>
                    <a:pt x="4699" y="1423"/>
                  </a:lnTo>
                  <a:lnTo>
                    <a:pt x="4392" y="1226"/>
                  </a:lnTo>
                  <a:lnTo>
                    <a:pt x="3974" y="809"/>
                  </a:lnTo>
                  <a:lnTo>
                    <a:pt x="3574" y="408"/>
                  </a:lnTo>
                  <a:lnTo>
                    <a:pt x="3293" y="189"/>
                  </a:lnTo>
                  <a:lnTo>
                    <a:pt x="3065" y="86"/>
                  </a:lnTo>
                  <a:lnTo>
                    <a:pt x="2880" y="31"/>
                  </a:lnTo>
                  <a:lnTo>
                    <a:pt x="2717" y="5"/>
                  </a:lnTo>
                  <a:lnTo>
                    <a:pt x="2532" y="0"/>
                  </a:lnTo>
                  <a:lnTo>
                    <a:pt x="2249" y="41"/>
                  </a:lnTo>
                  <a:lnTo>
                    <a:pt x="1987" y="129"/>
                  </a:lnTo>
                  <a:lnTo>
                    <a:pt x="1867" y="199"/>
                  </a:lnTo>
                  <a:lnTo>
                    <a:pt x="1649" y="355"/>
                  </a:lnTo>
                  <a:lnTo>
                    <a:pt x="1433" y="559"/>
                  </a:lnTo>
                  <a:lnTo>
                    <a:pt x="1054" y="962"/>
                  </a:lnTo>
                  <a:lnTo>
                    <a:pt x="722" y="1260"/>
                  </a:lnTo>
                  <a:lnTo>
                    <a:pt x="454" y="1435"/>
                  </a:lnTo>
                  <a:lnTo>
                    <a:pt x="161" y="1533"/>
                  </a:lnTo>
                  <a:lnTo>
                    <a:pt x="0" y="1553"/>
                  </a:lnTo>
                  <a:lnTo>
                    <a:pt x="2" y="1668"/>
                  </a:lnTo>
                  <a:lnTo>
                    <a:pt x="67" y="1665"/>
                  </a:lnTo>
                  <a:lnTo>
                    <a:pt x="103" y="1661"/>
                  </a:lnTo>
                  <a:lnTo>
                    <a:pt x="142" y="165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3" name="Freeform 25"/>
            <p:cNvSpPr>
              <a:spLocks/>
            </p:cNvSpPr>
            <p:nvPr/>
          </p:nvSpPr>
          <p:spPr bwMode="auto">
            <a:xfrm>
              <a:off x="569" y="2377"/>
              <a:ext cx="5" cy="155"/>
            </a:xfrm>
            <a:custGeom>
              <a:avLst/>
              <a:gdLst>
                <a:gd name="T0" fmla="*/ 0 w 5"/>
                <a:gd name="T1" fmla="*/ 155 h 155"/>
                <a:gd name="T2" fmla="*/ 5 w 5"/>
                <a:gd name="T3" fmla="*/ 0 h 1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55">
                  <a:moveTo>
                    <a:pt x="0" y="155"/>
                  </a:moveTo>
                  <a:lnTo>
                    <a:pt x="5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4" name="Freeform 26"/>
            <p:cNvSpPr>
              <a:spLocks/>
            </p:cNvSpPr>
            <p:nvPr/>
          </p:nvSpPr>
          <p:spPr bwMode="auto">
            <a:xfrm>
              <a:off x="948" y="2138"/>
              <a:ext cx="3" cy="293"/>
            </a:xfrm>
            <a:custGeom>
              <a:avLst/>
              <a:gdLst>
                <a:gd name="T0" fmla="*/ 0 w 3"/>
                <a:gd name="T1" fmla="*/ 293 h 293"/>
                <a:gd name="T2" fmla="*/ 3 w 3"/>
                <a:gd name="T3" fmla="*/ 0 h 29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293">
                  <a:moveTo>
                    <a:pt x="0" y="293"/>
                  </a:moveTo>
                  <a:lnTo>
                    <a:pt x="3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5" name="Freeform 27"/>
            <p:cNvSpPr>
              <a:spLocks/>
            </p:cNvSpPr>
            <p:nvPr/>
          </p:nvSpPr>
          <p:spPr bwMode="auto">
            <a:xfrm>
              <a:off x="1260" y="1842"/>
              <a:ext cx="5" cy="455"/>
            </a:xfrm>
            <a:custGeom>
              <a:avLst/>
              <a:gdLst>
                <a:gd name="T0" fmla="*/ 0 w 5"/>
                <a:gd name="T1" fmla="*/ 455 h 455"/>
                <a:gd name="T2" fmla="*/ 5 w 5"/>
                <a:gd name="T3" fmla="*/ 0 h 4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455">
                  <a:moveTo>
                    <a:pt x="0" y="455"/>
                  </a:moveTo>
                  <a:lnTo>
                    <a:pt x="5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6" name="Freeform 28"/>
            <p:cNvSpPr>
              <a:spLocks/>
            </p:cNvSpPr>
            <p:nvPr/>
          </p:nvSpPr>
          <p:spPr bwMode="auto">
            <a:xfrm>
              <a:off x="1595" y="1484"/>
              <a:ext cx="3" cy="618"/>
            </a:xfrm>
            <a:custGeom>
              <a:avLst/>
              <a:gdLst>
                <a:gd name="T0" fmla="*/ 3 w 3"/>
                <a:gd name="T1" fmla="*/ 618 h 618"/>
                <a:gd name="T2" fmla="*/ 0 w 3"/>
                <a:gd name="T3" fmla="*/ 0 h 6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618">
                  <a:moveTo>
                    <a:pt x="3" y="618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7" name="Freeform 29"/>
            <p:cNvSpPr>
              <a:spLocks/>
            </p:cNvSpPr>
            <p:nvPr/>
          </p:nvSpPr>
          <p:spPr bwMode="auto">
            <a:xfrm>
              <a:off x="1889" y="1225"/>
              <a:ext cx="4" cy="729"/>
            </a:xfrm>
            <a:custGeom>
              <a:avLst/>
              <a:gdLst>
                <a:gd name="T0" fmla="*/ 0 w 4"/>
                <a:gd name="T1" fmla="*/ 729 h 729"/>
                <a:gd name="T2" fmla="*/ 4 w 4"/>
                <a:gd name="T3" fmla="*/ 0 h 7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729">
                  <a:moveTo>
                    <a:pt x="0" y="729"/>
                  </a:moveTo>
                  <a:lnTo>
                    <a:pt x="4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8" name="Freeform 30"/>
            <p:cNvSpPr>
              <a:spLocks/>
            </p:cNvSpPr>
            <p:nvPr/>
          </p:nvSpPr>
          <p:spPr bwMode="auto">
            <a:xfrm>
              <a:off x="2215" y="1034"/>
              <a:ext cx="7" cy="795"/>
            </a:xfrm>
            <a:custGeom>
              <a:avLst/>
              <a:gdLst>
                <a:gd name="T0" fmla="*/ 0 w 7"/>
                <a:gd name="T1" fmla="*/ 795 h 795"/>
                <a:gd name="T2" fmla="*/ 7 w 7"/>
                <a:gd name="T3" fmla="*/ 0 h 7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795">
                  <a:moveTo>
                    <a:pt x="0" y="795"/>
                  </a:moveTo>
                  <a:lnTo>
                    <a:pt x="7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9" name="Freeform 31"/>
            <p:cNvSpPr>
              <a:spLocks/>
            </p:cNvSpPr>
            <p:nvPr/>
          </p:nvSpPr>
          <p:spPr bwMode="auto">
            <a:xfrm>
              <a:off x="2561" y="945"/>
              <a:ext cx="6" cy="809"/>
            </a:xfrm>
            <a:custGeom>
              <a:avLst/>
              <a:gdLst>
                <a:gd name="T0" fmla="*/ 0 w 6"/>
                <a:gd name="T1" fmla="*/ 809 h 809"/>
                <a:gd name="T2" fmla="*/ 6 w 6"/>
                <a:gd name="T3" fmla="*/ 0 h 8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809">
                  <a:moveTo>
                    <a:pt x="0" y="809"/>
                  </a:moveTo>
                  <a:lnTo>
                    <a:pt x="6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0" name="Freeform 32"/>
            <p:cNvSpPr>
              <a:spLocks/>
            </p:cNvSpPr>
            <p:nvPr/>
          </p:nvSpPr>
          <p:spPr bwMode="auto">
            <a:xfrm>
              <a:off x="2947" y="950"/>
              <a:ext cx="1" cy="792"/>
            </a:xfrm>
            <a:custGeom>
              <a:avLst/>
              <a:gdLst>
                <a:gd name="T0" fmla="*/ 0 w 1"/>
                <a:gd name="T1" fmla="*/ 792 h 792"/>
                <a:gd name="T2" fmla="*/ 1 w 1"/>
                <a:gd name="T3" fmla="*/ 0 h 7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792">
                  <a:moveTo>
                    <a:pt x="0" y="792"/>
                  </a:moveTo>
                  <a:lnTo>
                    <a:pt x="1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1" name="Freeform 33"/>
            <p:cNvSpPr>
              <a:spLocks/>
            </p:cNvSpPr>
            <p:nvPr/>
          </p:nvSpPr>
          <p:spPr bwMode="auto">
            <a:xfrm>
              <a:off x="3269" y="1046"/>
              <a:ext cx="3" cy="725"/>
            </a:xfrm>
            <a:custGeom>
              <a:avLst/>
              <a:gdLst>
                <a:gd name="T0" fmla="*/ 0 w 3"/>
                <a:gd name="T1" fmla="*/ 725 h 725"/>
                <a:gd name="T2" fmla="*/ 3 w 3"/>
                <a:gd name="T3" fmla="*/ 0 h 7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725">
                  <a:moveTo>
                    <a:pt x="0" y="725"/>
                  </a:moveTo>
                  <a:lnTo>
                    <a:pt x="3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2" name="Freeform 34"/>
            <p:cNvSpPr>
              <a:spLocks/>
            </p:cNvSpPr>
            <p:nvPr/>
          </p:nvSpPr>
          <p:spPr bwMode="auto">
            <a:xfrm>
              <a:off x="3577" y="1220"/>
              <a:ext cx="1" cy="623"/>
            </a:xfrm>
            <a:custGeom>
              <a:avLst/>
              <a:gdLst>
                <a:gd name="T0" fmla="*/ 1 w 1"/>
                <a:gd name="T1" fmla="*/ 623 h 623"/>
                <a:gd name="T2" fmla="*/ 0 w 1"/>
                <a:gd name="T3" fmla="*/ 0 h 6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623">
                  <a:moveTo>
                    <a:pt x="1" y="623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3" name="Freeform 35"/>
            <p:cNvSpPr>
              <a:spLocks/>
            </p:cNvSpPr>
            <p:nvPr/>
          </p:nvSpPr>
          <p:spPr bwMode="auto">
            <a:xfrm>
              <a:off x="3870" y="1483"/>
              <a:ext cx="1" cy="473"/>
            </a:xfrm>
            <a:custGeom>
              <a:avLst/>
              <a:gdLst>
                <a:gd name="T0" fmla="*/ 1 w 1"/>
                <a:gd name="T1" fmla="*/ 473 h 473"/>
                <a:gd name="T2" fmla="*/ 0 w 1"/>
                <a:gd name="T3" fmla="*/ 0 h 47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73">
                  <a:moveTo>
                    <a:pt x="1" y="473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7685" name="Freeform 37"/>
          <p:cNvSpPr>
            <a:spLocks/>
          </p:cNvSpPr>
          <p:nvPr/>
        </p:nvSpPr>
        <p:spPr bwMode="auto">
          <a:xfrm>
            <a:off x="269875" y="1439863"/>
            <a:ext cx="8642350" cy="2476500"/>
          </a:xfrm>
          <a:custGeom>
            <a:avLst/>
            <a:gdLst>
              <a:gd name="T0" fmla="*/ 0 w 410"/>
              <a:gd name="T1" fmla="*/ 2461118 h 161"/>
              <a:gd name="T2" fmla="*/ 231868 w 410"/>
              <a:gd name="T3" fmla="*/ 2430354 h 161"/>
              <a:gd name="T4" fmla="*/ 484815 w 410"/>
              <a:gd name="T5" fmla="*/ 2353444 h 161"/>
              <a:gd name="T6" fmla="*/ 716683 w 410"/>
              <a:gd name="T7" fmla="*/ 2261152 h 161"/>
              <a:gd name="T8" fmla="*/ 948551 w 410"/>
              <a:gd name="T9" fmla="*/ 2122714 h 161"/>
              <a:gd name="T10" fmla="*/ 1201497 w 410"/>
              <a:gd name="T11" fmla="*/ 1938130 h 161"/>
              <a:gd name="T12" fmla="*/ 1433365 w 410"/>
              <a:gd name="T13" fmla="*/ 1738165 h 161"/>
              <a:gd name="T14" fmla="*/ 1686312 w 410"/>
              <a:gd name="T15" fmla="*/ 1492053 h 161"/>
              <a:gd name="T16" fmla="*/ 1918180 w 410"/>
              <a:gd name="T17" fmla="*/ 1245941 h 161"/>
              <a:gd name="T18" fmla="*/ 2150048 w 410"/>
              <a:gd name="T19" fmla="*/ 984447 h 161"/>
              <a:gd name="T20" fmla="*/ 2402995 w 410"/>
              <a:gd name="T21" fmla="*/ 738335 h 161"/>
              <a:gd name="T22" fmla="*/ 2634863 w 410"/>
              <a:gd name="T23" fmla="*/ 538370 h 161"/>
              <a:gd name="T24" fmla="*/ 2887810 w 410"/>
              <a:gd name="T25" fmla="*/ 353786 h 161"/>
              <a:gd name="T26" fmla="*/ 3119678 w 410"/>
              <a:gd name="T27" fmla="*/ 215348 h 161"/>
              <a:gd name="T28" fmla="*/ 3351545 w 410"/>
              <a:gd name="T29" fmla="*/ 123056 h 161"/>
              <a:gd name="T30" fmla="*/ 3604492 w 410"/>
              <a:gd name="T31" fmla="*/ 46146 h 161"/>
              <a:gd name="T32" fmla="*/ 3836360 w 410"/>
              <a:gd name="T33" fmla="*/ 15382 h 161"/>
              <a:gd name="T34" fmla="*/ 4089307 w 410"/>
              <a:gd name="T35" fmla="*/ 0 h 161"/>
              <a:gd name="T36" fmla="*/ 4321175 w 410"/>
              <a:gd name="T37" fmla="*/ 15382 h 161"/>
              <a:gd name="T38" fmla="*/ 4553043 w 410"/>
              <a:gd name="T39" fmla="*/ 46146 h 161"/>
              <a:gd name="T40" fmla="*/ 4805990 w 410"/>
              <a:gd name="T41" fmla="*/ 123056 h 161"/>
              <a:gd name="T42" fmla="*/ 5037858 w 410"/>
              <a:gd name="T43" fmla="*/ 215348 h 161"/>
              <a:gd name="T44" fmla="*/ 5290805 w 410"/>
              <a:gd name="T45" fmla="*/ 353786 h 161"/>
              <a:gd name="T46" fmla="*/ 5522672 w 410"/>
              <a:gd name="T47" fmla="*/ 538370 h 161"/>
              <a:gd name="T48" fmla="*/ 5754540 w 410"/>
              <a:gd name="T49" fmla="*/ 738335 h 161"/>
              <a:gd name="T50" fmla="*/ 6007487 w 410"/>
              <a:gd name="T51" fmla="*/ 984447 h 161"/>
              <a:gd name="T52" fmla="*/ 6239355 w 410"/>
              <a:gd name="T53" fmla="*/ 1230559 h 161"/>
              <a:gd name="T54" fmla="*/ 6492302 w 410"/>
              <a:gd name="T55" fmla="*/ 1492053 h 161"/>
              <a:gd name="T56" fmla="*/ 6724170 w 410"/>
              <a:gd name="T57" fmla="*/ 1738165 h 161"/>
              <a:gd name="T58" fmla="*/ 6956038 w 410"/>
              <a:gd name="T59" fmla="*/ 1938130 h 161"/>
              <a:gd name="T60" fmla="*/ 7208985 w 410"/>
              <a:gd name="T61" fmla="*/ 2122714 h 161"/>
              <a:gd name="T62" fmla="*/ 7440853 w 410"/>
              <a:gd name="T63" fmla="*/ 2261152 h 161"/>
              <a:gd name="T64" fmla="*/ 7693799 w 410"/>
              <a:gd name="T65" fmla="*/ 2353444 h 161"/>
              <a:gd name="T66" fmla="*/ 7925667 w 410"/>
              <a:gd name="T67" fmla="*/ 2430354 h 161"/>
              <a:gd name="T68" fmla="*/ 8157535 w 410"/>
              <a:gd name="T69" fmla="*/ 2461118 h 161"/>
              <a:gd name="T70" fmla="*/ 8410482 w 410"/>
              <a:gd name="T71" fmla="*/ 2476500 h 161"/>
              <a:gd name="T72" fmla="*/ 8642350 w 410"/>
              <a:gd name="T73" fmla="*/ 2461118 h 16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161">
                <a:moveTo>
                  <a:pt x="0" y="160"/>
                </a:moveTo>
                <a:lnTo>
                  <a:pt x="11" y="158"/>
                </a:lnTo>
                <a:lnTo>
                  <a:pt x="23" y="153"/>
                </a:lnTo>
                <a:lnTo>
                  <a:pt x="34" y="147"/>
                </a:lnTo>
                <a:lnTo>
                  <a:pt x="45" y="138"/>
                </a:lnTo>
                <a:lnTo>
                  <a:pt x="57" y="126"/>
                </a:lnTo>
                <a:lnTo>
                  <a:pt x="68" y="113"/>
                </a:lnTo>
                <a:lnTo>
                  <a:pt x="80" y="97"/>
                </a:lnTo>
                <a:lnTo>
                  <a:pt x="91" y="81"/>
                </a:lnTo>
                <a:lnTo>
                  <a:pt x="102" y="64"/>
                </a:lnTo>
                <a:lnTo>
                  <a:pt x="114" y="48"/>
                </a:lnTo>
                <a:lnTo>
                  <a:pt x="125" y="35"/>
                </a:lnTo>
                <a:lnTo>
                  <a:pt x="137" y="23"/>
                </a:lnTo>
                <a:lnTo>
                  <a:pt x="148" y="14"/>
                </a:lnTo>
                <a:lnTo>
                  <a:pt x="159" y="8"/>
                </a:lnTo>
                <a:lnTo>
                  <a:pt x="171" y="3"/>
                </a:lnTo>
                <a:lnTo>
                  <a:pt x="182" y="1"/>
                </a:lnTo>
                <a:lnTo>
                  <a:pt x="194" y="0"/>
                </a:lnTo>
                <a:lnTo>
                  <a:pt x="205" y="1"/>
                </a:lnTo>
                <a:lnTo>
                  <a:pt x="216" y="3"/>
                </a:lnTo>
                <a:lnTo>
                  <a:pt x="228" y="8"/>
                </a:lnTo>
                <a:lnTo>
                  <a:pt x="239" y="14"/>
                </a:lnTo>
                <a:lnTo>
                  <a:pt x="251" y="23"/>
                </a:lnTo>
                <a:lnTo>
                  <a:pt x="262" y="35"/>
                </a:lnTo>
                <a:lnTo>
                  <a:pt x="273" y="48"/>
                </a:lnTo>
                <a:lnTo>
                  <a:pt x="285" y="64"/>
                </a:lnTo>
                <a:lnTo>
                  <a:pt x="296" y="80"/>
                </a:lnTo>
                <a:lnTo>
                  <a:pt x="308" y="97"/>
                </a:lnTo>
                <a:lnTo>
                  <a:pt x="319" y="113"/>
                </a:lnTo>
                <a:lnTo>
                  <a:pt x="330" y="126"/>
                </a:lnTo>
                <a:lnTo>
                  <a:pt x="342" y="138"/>
                </a:lnTo>
                <a:lnTo>
                  <a:pt x="353" y="147"/>
                </a:lnTo>
                <a:lnTo>
                  <a:pt x="365" y="153"/>
                </a:lnTo>
                <a:lnTo>
                  <a:pt x="376" y="158"/>
                </a:lnTo>
                <a:lnTo>
                  <a:pt x="387" y="160"/>
                </a:lnTo>
                <a:lnTo>
                  <a:pt x="399" y="161"/>
                </a:lnTo>
                <a:lnTo>
                  <a:pt x="410" y="160"/>
                </a:lnTo>
              </a:path>
            </a:pathLst>
          </a:custGeom>
          <a:noFill/>
          <a:ln w="57150" cmpd="sng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7693" name="Freeform 45"/>
          <p:cNvSpPr>
            <a:spLocks/>
          </p:cNvSpPr>
          <p:nvPr/>
        </p:nvSpPr>
        <p:spPr bwMode="auto">
          <a:xfrm>
            <a:off x="258763" y="2755900"/>
            <a:ext cx="8616950" cy="1319213"/>
          </a:xfrm>
          <a:custGeom>
            <a:avLst/>
            <a:gdLst>
              <a:gd name="T0" fmla="*/ 0 w 410"/>
              <a:gd name="T1" fmla="*/ 1319213 h 97"/>
              <a:gd name="T2" fmla="*/ 231186 w 410"/>
              <a:gd name="T3" fmla="*/ 1305613 h 97"/>
              <a:gd name="T4" fmla="*/ 483390 w 410"/>
              <a:gd name="T5" fmla="*/ 1292013 h 97"/>
              <a:gd name="T6" fmla="*/ 714576 w 410"/>
              <a:gd name="T7" fmla="*/ 1251212 h 97"/>
              <a:gd name="T8" fmla="*/ 945763 w 410"/>
              <a:gd name="T9" fmla="*/ 1196812 h 97"/>
              <a:gd name="T10" fmla="*/ 1197966 w 410"/>
              <a:gd name="T11" fmla="*/ 1128811 h 97"/>
              <a:gd name="T12" fmla="*/ 1429153 w 410"/>
              <a:gd name="T13" fmla="*/ 1033610 h 97"/>
              <a:gd name="T14" fmla="*/ 1681356 w 410"/>
              <a:gd name="T15" fmla="*/ 924809 h 97"/>
              <a:gd name="T16" fmla="*/ 1912543 w 410"/>
              <a:gd name="T17" fmla="*/ 788808 h 97"/>
              <a:gd name="T18" fmla="*/ 2143729 w 410"/>
              <a:gd name="T19" fmla="*/ 666407 h 97"/>
              <a:gd name="T20" fmla="*/ 2395932 w 410"/>
              <a:gd name="T21" fmla="*/ 530405 h 97"/>
              <a:gd name="T22" fmla="*/ 2627119 w 410"/>
              <a:gd name="T23" fmla="*/ 394404 h 97"/>
              <a:gd name="T24" fmla="*/ 2879322 w 410"/>
              <a:gd name="T25" fmla="*/ 285603 h 97"/>
              <a:gd name="T26" fmla="*/ 3110509 w 410"/>
              <a:gd name="T27" fmla="*/ 190402 h 97"/>
              <a:gd name="T28" fmla="*/ 3341695 w 410"/>
              <a:gd name="T29" fmla="*/ 122401 h 97"/>
              <a:gd name="T30" fmla="*/ 3593899 w 410"/>
              <a:gd name="T31" fmla="*/ 68001 h 97"/>
              <a:gd name="T32" fmla="*/ 3825085 w 410"/>
              <a:gd name="T33" fmla="*/ 27200 h 97"/>
              <a:gd name="T34" fmla="*/ 4077289 w 410"/>
              <a:gd name="T35" fmla="*/ 13600 h 97"/>
              <a:gd name="T36" fmla="*/ 4308475 w 410"/>
              <a:gd name="T37" fmla="*/ 0 h 97"/>
              <a:gd name="T38" fmla="*/ 4539661 w 410"/>
              <a:gd name="T39" fmla="*/ 13600 h 97"/>
              <a:gd name="T40" fmla="*/ 4791865 w 410"/>
              <a:gd name="T41" fmla="*/ 27200 h 97"/>
              <a:gd name="T42" fmla="*/ 5023051 w 410"/>
              <a:gd name="T43" fmla="*/ 68001 h 97"/>
              <a:gd name="T44" fmla="*/ 5275255 w 410"/>
              <a:gd name="T45" fmla="*/ 122401 h 97"/>
              <a:gd name="T46" fmla="*/ 5506441 w 410"/>
              <a:gd name="T47" fmla="*/ 190402 h 97"/>
              <a:gd name="T48" fmla="*/ 5737628 w 410"/>
              <a:gd name="T49" fmla="*/ 285603 h 97"/>
              <a:gd name="T50" fmla="*/ 5989831 w 410"/>
              <a:gd name="T51" fmla="*/ 394404 h 97"/>
              <a:gd name="T52" fmla="*/ 6221018 w 410"/>
              <a:gd name="T53" fmla="*/ 530405 h 97"/>
              <a:gd name="T54" fmla="*/ 6473221 w 410"/>
              <a:gd name="T55" fmla="*/ 652806 h 97"/>
              <a:gd name="T56" fmla="*/ 6704407 w 410"/>
              <a:gd name="T57" fmla="*/ 788808 h 97"/>
              <a:gd name="T58" fmla="*/ 6935594 w 410"/>
              <a:gd name="T59" fmla="*/ 924809 h 97"/>
              <a:gd name="T60" fmla="*/ 7187797 w 410"/>
              <a:gd name="T61" fmla="*/ 1033610 h 97"/>
              <a:gd name="T62" fmla="*/ 7418984 w 410"/>
              <a:gd name="T63" fmla="*/ 1128811 h 97"/>
              <a:gd name="T64" fmla="*/ 7671187 w 410"/>
              <a:gd name="T65" fmla="*/ 1196812 h 97"/>
              <a:gd name="T66" fmla="*/ 7902374 w 410"/>
              <a:gd name="T67" fmla="*/ 1251212 h 97"/>
              <a:gd name="T68" fmla="*/ 8133560 w 410"/>
              <a:gd name="T69" fmla="*/ 1292013 h 97"/>
              <a:gd name="T70" fmla="*/ 8385764 w 410"/>
              <a:gd name="T71" fmla="*/ 1305613 h 97"/>
              <a:gd name="T72" fmla="*/ 8616950 w 410"/>
              <a:gd name="T73" fmla="*/ 1319213 h 9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97">
                <a:moveTo>
                  <a:pt x="0" y="97"/>
                </a:moveTo>
                <a:lnTo>
                  <a:pt x="11" y="96"/>
                </a:lnTo>
                <a:lnTo>
                  <a:pt x="23" y="95"/>
                </a:lnTo>
                <a:lnTo>
                  <a:pt x="34" y="92"/>
                </a:lnTo>
                <a:lnTo>
                  <a:pt x="45" y="88"/>
                </a:lnTo>
                <a:lnTo>
                  <a:pt x="57" y="83"/>
                </a:lnTo>
                <a:lnTo>
                  <a:pt x="68" y="76"/>
                </a:lnTo>
                <a:lnTo>
                  <a:pt x="80" y="68"/>
                </a:lnTo>
                <a:lnTo>
                  <a:pt x="91" y="58"/>
                </a:lnTo>
                <a:lnTo>
                  <a:pt x="102" y="49"/>
                </a:lnTo>
                <a:lnTo>
                  <a:pt x="114" y="39"/>
                </a:lnTo>
                <a:lnTo>
                  <a:pt x="125" y="29"/>
                </a:lnTo>
                <a:lnTo>
                  <a:pt x="137" y="21"/>
                </a:lnTo>
                <a:lnTo>
                  <a:pt x="148" y="14"/>
                </a:lnTo>
                <a:lnTo>
                  <a:pt x="159" y="9"/>
                </a:lnTo>
                <a:lnTo>
                  <a:pt x="171" y="5"/>
                </a:lnTo>
                <a:lnTo>
                  <a:pt x="182" y="2"/>
                </a:lnTo>
                <a:lnTo>
                  <a:pt x="194" y="1"/>
                </a:lnTo>
                <a:lnTo>
                  <a:pt x="205" y="0"/>
                </a:lnTo>
                <a:lnTo>
                  <a:pt x="216" y="1"/>
                </a:lnTo>
                <a:lnTo>
                  <a:pt x="228" y="2"/>
                </a:lnTo>
                <a:lnTo>
                  <a:pt x="239" y="5"/>
                </a:lnTo>
                <a:lnTo>
                  <a:pt x="251" y="9"/>
                </a:lnTo>
                <a:lnTo>
                  <a:pt x="262" y="14"/>
                </a:lnTo>
                <a:lnTo>
                  <a:pt x="273" y="21"/>
                </a:lnTo>
                <a:lnTo>
                  <a:pt x="285" y="29"/>
                </a:lnTo>
                <a:lnTo>
                  <a:pt x="296" y="39"/>
                </a:lnTo>
                <a:lnTo>
                  <a:pt x="308" y="48"/>
                </a:lnTo>
                <a:lnTo>
                  <a:pt x="319" y="58"/>
                </a:lnTo>
                <a:lnTo>
                  <a:pt x="330" y="68"/>
                </a:lnTo>
                <a:lnTo>
                  <a:pt x="342" y="76"/>
                </a:lnTo>
                <a:lnTo>
                  <a:pt x="353" y="83"/>
                </a:lnTo>
                <a:lnTo>
                  <a:pt x="365" y="88"/>
                </a:lnTo>
                <a:lnTo>
                  <a:pt x="376" y="92"/>
                </a:lnTo>
                <a:lnTo>
                  <a:pt x="387" y="95"/>
                </a:lnTo>
                <a:lnTo>
                  <a:pt x="399" y="96"/>
                </a:lnTo>
                <a:lnTo>
                  <a:pt x="410" y="97"/>
                </a:lnTo>
              </a:path>
            </a:pathLst>
          </a:custGeom>
          <a:noFill/>
          <a:ln w="57150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7695" name="Group 47"/>
          <p:cNvGrpSpPr>
            <a:grpSpLocks/>
          </p:cNvGrpSpPr>
          <p:nvPr/>
        </p:nvGrpSpPr>
        <p:grpSpPr bwMode="auto">
          <a:xfrm>
            <a:off x="307975" y="2757488"/>
            <a:ext cx="5291138" cy="2474912"/>
            <a:chOff x="194" y="1737"/>
            <a:chExt cx="3333" cy="1559"/>
          </a:xfrm>
        </p:grpSpPr>
        <p:sp>
          <p:nvSpPr>
            <p:cNvPr id="16408" name="Text Box 19"/>
            <p:cNvSpPr txBox="1">
              <a:spLocks noChangeArrowheads="1"/>
            </p:cNvSpPr>
            <p:nvPr/>
          </p:nvSpPr>
          <p:spPr bwMode="auto">
            <a:xfrm>
              <a:off x="345" y="2852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Minimum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6409" name="Text Box 21"/>
            <p:cNvSpPr txBox="1">
              <a:spLocks noChangeArrowheads="1"/>
            </p:cNvSpPr>
            <p:nvPr/>
          </p:nvSpPr>
          <p:spPr bwMode="auto">
            <a:xfrm>
              <a:off x="2617" y="2892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Maximum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6410" name="Line 20"/>
            <p:cNvSpPr>
              <a:spLocks noChangeShapeType="1"/>
            </p:cNvSpPr>
            <p:nvPr/>
          </p:nvSpPr>
          <p:spPr bwMode="auto">
            <a:xfrm flipH="1" flipV="1">
              <a:off x="194" y="2563"/>
              <a:ext cx="169" cy="319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1" name="Line 22"/>
            <p:cNvSpPr>
              <a:spLocks noChangeShapeType="1"/>
            </p:cNvSpPr>
            <p:nvPr/>
          </p:nvSpPr>
          <p:spPr bwMode="auto">
            <a:xfrm flipH="1" flipV="1">
              <a:off x="2919" y="1737"/>
              <a:ext cx="1" cy="1187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7694" name="Group 46"/>
          <p:cNvGrpSpPr>
            <a:grpSpLocks/>
          </p:cNvGrpSpPr>
          <p:nvPr/>
        </p:nvGrpSpPr>
        <p:grpSpPr bwMode="auto">
          <a:xfrm>
            <a:off x="838200" y="1195388"/>
            <a:ext cx="7994650" cy="2727325"/>
            <a:chOff x="528" y="753"/>
            <a:chExt cx="5036" cy="1718"/>
          </a:xfrm>
        </p:grpSpPr>
        <p:sp>
          <p:nvSpPr>
            <p:cNvPr id="16404" name="Text Box 39"/>
            <p:cNvSpPr txBox="1">
              <a:spLocks noChangeArrowheads="1"/>
            </p:cNvSpPr>
            <p:nvPr/>
          </p:nvSpPr>
          <p:spPr bwMode="auto">
            <a:xfrm>
              <a:off x="4400" y="1192"/>
              <a:ext cx="116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Minimum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~500W/m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6405" name="Text Box 42"/>
            <p:cNvSpPr txBox="1">
              <a:spLocks noChangeArrowheads="1"/>
            </p:cNvSpPr>
            <p:nvPr/>
          </p:nvSpPr>
          <p:spPr bwMode="auto">
            <a:xfrm>
              <a:off x="528" y="753"/>
              <a:ext cx="120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Maximum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~1000W/m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6406" name="Line 41"/>
            <p:cNvSpPr>
              <a:spLocks noChangeShapeType="1"/>
            </p:cNvSpPr>
            <p:nvPr/>
          </p:nvSpPr>
          <p:spPr bwMode="auto">
            <a:xfrm>
              <a:off x="1714" y="907"/>
              <a:ext cx="992" cy="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07" name="Line 40"/>
            <p:cNvSpPr>
              <a:spLocks noChangeShapeType="1"/>
            </p:cNvSpPr>
            <p:nvPr/>
          </p:nvSpPr>
          <p:spPr bwMode="auto">
            <a:xfrm>
              <a:off x="5389" y="1543"/>
              <a:ext cx="69" cy="928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5" grpId="0" animBg="1"/>
      <p:bldP spid="276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" y="1651258"/>
            <a:ext cx="7483511" cy="42654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35" y="-67235"/>
            <a:ext cx="7019629" cy="701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5910823"/>
            <a:ext cx="8228013" cy="794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H" dirty="0">
                <a:solidFill>
                  <a:srgbClr val="0070C0"/>
                </a:solidFill>
              </a:rPr>
              <a:t>Bilan énergétique en latitude.</a:t>
            </a:r>
          </a:p>
        </p:txBody>
      </p:sp>
    </p:spTree>
    <p:extLst>
      <p:ext uri="{BB962C8B-B14F-4D97-AF65-F5344CB8AC3E}">
        <p14:creationId xmlns:p14="http://schemas.microsoft.com/office/powerpoint/2010/main" val="26902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9514 -0.0113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8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>
                    <a:lumMod val="75000"/>
                  </a:schemeClr>
                </a:solidFill>
              </a:rPr>
              <a:t>L'air est un mélange de gaz.</a:t>
            </a:r>
          </a:p>
        </p:txBody>
      </p:sp>
      <p:sp>
        <p:nvSpPr>
          <p:cNvPr id="3" name="Pie 2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20946525"/>
              <a:gd name="adj2" fmla="val 16187648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Pie 6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16426266"/>
              <a:gd name="adj2" fmla="val 20949661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Pie 7"/>
          <p:cNvSpPr/>
          <p:nvPr/>
        </p:nvSpPr>
        <p:spPr bwMode="auto">
          <a:xfrm flipH="1">
            <a:off x="2791963" y="2233109"/>
            <a:ext cx="3779157" cy="3774140"/>
          </a:xfrm>
          <a:prstGeom prst="pie">
            <a:avLst>
              <a:gd name="adj1" fmla="val 16192877"/>
              <a:gd name="adj2" fmla="val 16407895"/>
            </a:avLst>
          </a:prstGeom>
          <a:solidFill>
            <a:srgbClr val="7030A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8206" y="475183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78% Azote N</a:t>
            </a:r>
            <a:r>
              <a:rPr lang="fr-CH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7275" y="310591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</a:rPr>
              <a:t>21% Oxygène</a:t>
            </a:r>
          </a:p>
          <a:p>
            <a:r>
              <a:rPr lang="fr-CH" b="1" dirty="0">
                <a:solidFill>
                  <a:srgbClr val="0070C0"/>
                </a:solidFill>
              </a:rPr>
              <a:t> O</a:t>
            </a:r>
            <a:r>
              <a:rPr lang="fr-CH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610100" y="1832418"/>
            <a:ext cx="982980" cy="385001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3080" y="164775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1% Divers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237" y="6091069"/>
            <a:ext cx="8268610" cy="400110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Question: Combien pèse 1mètre-cube d'air à 20° au niveau de la mer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3718" y="5269939"/>
            <a:ext cx="2210862" cy="769441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4400" dirty="0">
                <a:solidFill>
                  <a:schemeClr val="accent6">
                    <a:lumMod val="75000"/>
                  </a:schemeClr>
                </a:solidFill>
              </a:rPr>
              <a:t>~1,2 kg.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8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>
                    <a:lumMod val="75000"/>
                  </a:schemeClr>
                </a:solidFill>
              </a:rPr>
              <a:t>L'air est un mélange de gaz.</a:t>
            </a:r>
          </a:p>
        </p:txBody>
      </p:sp>
      <p:sp>
        <p:nvSpPr>
          <p:cNvPr id="3" name="Pie 2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472956"/>
              <a:gd name="adj2" fmla="val 16187648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Pie 6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17860141"/>
              <a:gd name="adj2" fmla="val 464364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Pie 7"/>
          <p:cNvSpPr/>
          <p:nvPr/>
        </p:nvSpPr>
        <p:spPr bwMode="auto">
          <a:xfrm flipH="1">
            <a:off x="2791963" y="2233109"/>
            <a:ext cx="3779157" cy="3774140"/>
          </a:xfrm>
          <a:prstGeom prst="pie">
            <a:avLst>
              <a:gd name="adj1" fmla="val 17653601"/>
              <a:gd name="adj2" fmla="val 17840221"/>
            </a:avLst>
          </a:prstGeom>
          <a:solidFill>
            <a:srgbClr val="7030A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8206" y="475183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73% Azote N</a:t>
            </a:r>
            <a:r>
              <a:rPr lang="fr-CH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5563" y="3540252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</a:rPr>
              <a:t> O</a:t>
            </a:r>
            <a:r>
              <a:rPr lang="fr-CH" b="1" baseline="-25000" dirty="0">
                <a:solidFill>
                  <a:srgbClr val="0070C0"/>
                </a:solidFill>
              </a:rPr>
              <a:t>2</a:t>
            </a:r>
          </a:p>
          <a:p>
            <a:r>
              <a:rPr lang="fr-CH" b="1" dirty="0">
                <a:solidFill>
                  <a:srgbClr val="0070C0"/>
                </a:solidFill>
              </a:rPr>
              <a:t>19.6% Oxygène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3858206" y="1730208"/>
            <a:ext cx="1734874" cy="692952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3080" y="154554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1% Divers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Pie 12"/>
          <p:cNvSpPr/>
          <p:nvPr/>
        </p:nvSpPr>
        <p:spPr bwMode="auto">
          <a:xfrm flipH="1">
            <a:off x="2791961" y="2233109"/>
            <a:ext cx="3779157" cy="3774140"/>
          </a:xfrm>
          <a:prstGeom prst="pie">
            <a:avLst>
              <a:gd name="adj1" fmla="val 16200442"/>
              <a:gd name="adj2" fmla="val 17641503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345886" y="2020702"/>
            <a:ext cx="1247194" cy="212407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080" y="1836036"/>
            <a:ext cx="227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0- 8% Vapeur d'eau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997" y="6091069"/>
            <a:ext cx="6598922" cy="707886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Note: 	La vapeur d'eau est un gaz invisible et insipide.  </a:t>
            </a:r>
          </a:p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		La 'vapeur' visible est de l'eau condensée.</a:t>
            </a:r>
          </a:p>
        </p:txBody>
      </p:sp>
    </p:spTree>
    <p:extLst>
      <p:ext uri="{BB962C8B-B14F-4D97-AF65-F5344CB8AC3E}">
        <p14:creationId xmlns:p14="http://schemas.microsoft.com/office/powerpoint/2010/main" val="26779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L'air peut contenir une certaine quantité de vapeur d'eau. 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Plus l'air est chaud, plus il peut contenir de vapeur d'eau.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quantité maximale est le 100% d'humidité.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vapeur excédentaire se condense.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condensation produit de la chaleur. </a:t>
            </a:r>
          </a:p>
        </p:txBody>
      </p:sp>
    </p:spTree>
    <p:extLst>
      <p:ext uri="{BB962C8B-B14F-4D97-AF65-F5344CB8AC3E}">
        <p14:creationId xmlns:p14="http://schemas.microsoft.com/office/powerpoint/2010/main" val="1104688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17413"/>
          <p:cNvSpPr/>
          <p:nvPr/>
        </p:nvSpPr>
        <p:spPr bwMode="auto">
          <a:xfrm>
            <a:off x="754073" y="1066464"/>
            <a:ext cx="7353278" cy="4782671"/>
          </a:xfrm>
          <a:prstGeom prst="rect">
            <a:avLst/>
          </a:prstGeom>
          <a:gradFill>
            <a:gsLst>
              <a:gs pos="0">
                <a:srgbClr val="0070C0"/>
              </a:gs>
              <a:gs pos="21000">
                <a:srgbClr val="85C2FF"/>
              </a:gs>
              <a:gs pos="51000">
                <a:srgbClr val="C4D6EB"/>
              </a:gs>
              <a:gs pos="100000">
                <a:srgbClr val="FF6600"/>
              </a:gs>
            </a:gsLst>
            <a:lin ang="0" scaled="0"/>
          </a:gra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62000" y="1060704"/>
            <a:ext cx="7266432" cy="4657344"/>
          </a:xfrm>
          <a:custGeom>
            <a:avLst/>
            <a:gdLst>
              <a:gd name="connsiteX0" fmla="*/ 0 w 7266432"/>
              <a:gd name="connsiteY0" fmla="*/ 6096 h 4657344"/>
              <a:gd name="connsiteX1" fmla="*/ 0 w 7266432"/>
              <a:gd name="connsiteY1" fmla="*/ 4657344 h 4657344"/>
              <a:gd name="connsiteX2" fmla="*/ 993648 w 7266432"/>
              <a:gd name="connsiteY2" fmla="*/ 4608576 h 4657344"/>
              <a:gd name="connsiteX3" fmla="*/ 1859280 w 7266432"/>
              <a:gd name="connsiteY3" fmla="*/ 4523232 h 4657344"/>
              <a:gd name="connsiteX4" fmla="*/ 2602992 w 7266432"/>
              <a:gd name="connsiteY4" fmla="*/ 4401312 h 4657344"/>
              <a:gd name="connsiteX5" fmla="*/ 3188208 w 7266432"/>
              <a:gd name="connsiteY5" fmla="*/ 4267200 h 4657344"/>
              <a:gd name="connsiteX6" fmla="*/ 3645408 w 7266432"/>
              <a:gd name="connsiteY6" fmla="*/ 4133088 h 4657344"/>
              <a:gd name="connsiteX7" fmla="*/ 4102608 w 7266432"/>
              <a:gd name="connsiteY7" fmla="*/ 3950208 h 4657344"/>
              <a:gd name="connsiteX8" fmla="*/ 4486656 w 7266432"/>
              <a:gd name="connsiteY8" fmla="*/ 3755136 h 4657344"/>
              <a:gd name="connsiteX9" fmla="*/ 4828032 w 7266432"/>
              <a:gd name="connsiteY9" fmla="*/ 3547872 h 4657344"/>
              <a:gd name="connsiteX10" fmla="*/ 5242560 w 7266432"/>
              <a:gd name="connsiteY10" fmla="*/ 3212592 h 4657344"/>
              <a:gd name="connsiteX11" fmla="*/ 5626608 w 7266432"/>
              <a:gd name="connsiteY11" fmla="*/ 2828544 h 4657344"/>
              <a:gd name="connsiteX12" fmla="*/ 5943600 w 7266432"/>
              <a:gd name="connsiteY12" fmla="*/ 2401824 h 4657344"/>
              <a:gd name="connsiteX13" fmla="*/ 6291072 w 7266432"/>
              <a:gd name="connsiteY13" fmla="*/ 1871472 h 4657344"/>
              <a:gd name="connsiteX14" fmla="*/ 6541008 w 7266432"/>
              <a:gd name="connsiteY14" fmla="*/ 1395984 h 4657344"/>
              <a:gd name="connsiteX15" fmla="*/ 6912864 w 7266432"/>
              <a:gd name="connsiteY15" fmla="*/ 701040 h 4657344"/>
              <a:gd name="connsiteX16" fmla="*/ 7266432 w 7266432"/>
              <a:gd name="connsiteY16" fmla="*/ 0 h 4657344"/>
              <a:gd name="connsiteX17" fmla="*/ 0 w 7266432"/>
              <a:gd name="connsiteY17" fmla="*/ 6096 h 465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32" h="4657344">
                <a:moveTo>
                  <a:pt x="0" y="6096"/>
                </a:moveTo>
                <a:lnTo>
                  <a:pt x="0" y="4657344"/>
                </a:lnTo>
                <a:lnTo>
                  <a:pt x="993648" y="4608576"/>
                </a:lnTo>
                <a:lnTo>
                  <a:pt x="1859280" y="4523232"/>
                </a:lnTo>
                <a:lnTo>
                  <a:pt x="2602992" y="4401312"/>
                </a:lnTo>
                <a:lnTo>
                  <a:pt x="3188208" y="4267200"/>
                </a:lnTo>
                <a:lnTo>
                  <a:pt x="3645408" y="4133088"/>
                </a:lnTo>
                <a:lnTo>
                  <a:pt x="4102608" y="3950208"/>
                </a:lnTo>
                <a:lnTo>
                  <a:pt x="4486656" y="3755136"/>
                </a:lnTo>
                <a:lnTo>
                  <a:pt x="4828032" y="3547872"/>
                </a:lnTo>
                <a:lnTo>
                  <a:pt x="5242560" y="3212592"/>
                </a:lnTo>
                <a:lnTo>
                  <a:pt x="5626608" y="2828544"/>
                </a:lnTo>
                <a:lnTo>
                  <a:pt x="5943600" y="2401824"/>
                </a:lnTo>
                <a:lnTo>
                  <a:pt x="6291072" y="1871472"/>
                </a:lnTo>
                <a:lnTo>
                  <a:pt x="6541008" y="1395984"/>
                </a:lnTo>
                <a:lnTo>
                  <a:pt x="6912864" y="701040"/>
                </a:lnTo>
                <a:lnTo>
                  <a:pt x="7266432" y="0"/>
                </a:lnTo>
                <a:lnTo>
                  <a:pt x="0" y="6096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754072" y="5849135"/>
            <a:ext cx="7608009" cy="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754072" y="945440"/>
            <a:ext cx="0" cy="4903695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/>
          <p:nvPr/>
        </p:nvCxnSpPr>
        <p:spPr bwMode="auto">
          <a:xfrm flipV="1">
            <a:off x="87054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/>
          <p:nvPr/>
        </p:nvCxnSpPr>
        <p:spPr bwMode="auto">
          <a:xfrm flipV="1">
            <a:off x="99165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/>
          <p:nvPr/>
        </p:nvCxnSpPr>
        <p:spPr bwMode="auto">
          <a:xfrm flipV="1">
            <a:off x="110989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/>
          <p:nvPr/>
        </p:nvCxnSpPr>
        <p:spPr bwMode="auto">
          <a:xfrm flipV="1">
            <a:off x="122860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 flipV="1">
            <a:off x="134730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 flipV="1">
            <a:off x="158497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 flipV="1">
            <a:off x="146388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 flipV="1">
            <a:off x="18187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/>
          <p:nvPr/>
        </p:nvCxnSpPr>
        <p:spPr bwMode="auto">
          <a:xfrm flipV="1">
            <a:off x="16999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8" name="Straight Connector 127"/>
          <p:cNvCxnSpPr/>
          <p:nvPr/>
        </p:nvCxnSpPr>
        <p:spPr bwMode="auto">
          <a:xfrm flipV="1">
            <a:off x="1937524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20571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 flipV="1">
            <a:off x="217680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229790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2" name="Straight Connector 131"/>
          <p:cNvCxnSpPr/>
          <p:nvPr/>
        </p:nvCxnSpPr>
        <p:spPr bwMode="auto">
          <a:xfrm flipV="1">
            <a:off x="2416153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V="1">
            <a:off x="2534863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265356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 flipV="1">
            <a:off x="289122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 flipV="1">
            <a:off x="277013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 flipV="1">
            <a:off x="3124978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 flipV="1">
            <a:off x="300617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/>
          <p:nvPr/>
        </p:nvCxnSpPr>
        <p:spPr bwMode="auto">
          <a:xfrm flipV="1">
            <a:off x="324377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 flipV="1">
            <a:off x="336335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1" name="Straight Connector 140"/>
          <p:cNvCxnSpPr/>
          <p:nvPr/>
        </p:nvCxnSpPr>
        <p:spPr bwMode="auto">
          <a:xfrm flipV="1">
            <a:off x="347864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2" name="Straight Connector 141"/>
          <p:cNvCxnSpPr/>
          <p:nvPr/>
        </p:nvCxnSpPr>
        <p:spPr bwMode="auto">
          <a:xfrm flipV="1">
            <a:off x="359975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/>
          <p:nvPr/>
        </p:nvCxnSpPr>
        <p:spPr bwMode="auto">
          <a:xfrm flipV="1">
            <a:off x="3717997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4" name="Straight Connector 143"/>
          <p:cNvCxnSpPr/>
          <p:nvPr/>
        </p:nvCxnSpPr>
        <p:spPr bwMode="auto">
          <a:xfrm flipV="1">
            <a:off x="383670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 flipV="1">
            <a:off x="39554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/>
          <p:nvPr/>
        </p:nvCxnSpPr>
        <p:spPr bwMode="auto">
          <a:xfrm flipV="1">
            <a:off x="4193073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7" name="Straight Connector 146"/>
          <p:cNvCxnSpPr/>
          <p:nvPr/>
        </p:nvCxnSpPr>
        <p:spPr bwMode="auto">
          <a:xfrm flipV="1">
            <a:off x="407198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442682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 flipV="1">
            <a:off x="4308022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0" name="Straight Connector 149"/>
          <p:cNvCxnSpPr/>
          <p:nvPr/>
        </p:nvCxnSpPr>
        <p:spPr bwMode="auto">
          <a:xfrm flipV="1">
            <a:off x="454562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" name="Straight Connector 150"/>
          <p:cNvCxnSpPr/>
          <p:nvPr/>
        </p:nvCxnSpPr>
        <p:spPr bwMode="auto">
          <a:xfrm flipV="1">
            <a:off x="46652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2" name="Straight Connector 151"/>
          <p:cNvCxnSpPr/>
          <p:nvPr/>
        </p:nvCxnSpPr>
        <p:spPr bwMode="auto">
          <a:xfrm flipV="1">
            <a:off x="47823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" name="Straight Connector 152"/>
          <p:cNvCxnSpPr/>
          <p:nvPr/>
        </p:nvCxnSpPr>
        <p:spPr bwMode="auto">
          <a:xfrm flipV="1">
            <a:off x="4903430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4" name="Straight Connector 153"/>
          <p:cNvCxnSpPr/>
          <p:nvPr/>
        </p:nvCxnSpPr>
        <p:spPr bwMode="auto">
          <a:xfrm flipV="1">
            <a:off x="502167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5" name="Straight Connector 154"/>
          <p:cNvCxnSpPr/>
          <p:nvPr/>
        </p:nvCxnSpPr>
        <p:spPr bwMode="auto">
          <a:xfrm flipV="1">
            <a:off x="514038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6" name="Straight Connector 155"/>
          <p:cNvCxnSpPr/>
          <p:nvPr/>
        </p:nvCxnSpPr>
        <p:spPr bwMode="auto">
          <a:xfrm flipV="1">
            <a:off x="525908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5496753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537566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9" name="Straight Connector 158"/>
          <p:cNvCxnSpPr/>
          <p:nvPr/>
        </p:nvCxnSpPr>
        <p:spPr bwMode="auto">
          <a:xfrm flipV="1">
            <a:off x="57305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0" name="Straight Connector 159"/>
          <p:cNvCxnSpPr/>
          <p:nvPr/>
        </p:nvCxnSpPr>
        <p:spPr bwMode="auto">
          <a:xfrm flipV="1">
            <a:off x="56117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1" name="Straight Connector 160"/>
          <p:cNvCxnSpPr/>
          <p:nvPr/>
        </p:nvCxnSpPr>
        <p:spPr bwMode="auto">
          <a:xfrm flipV="1">
            <a:off x="58493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2" name="Straight Connector 161"/>
          <p:cNvCxnSpPr/>
          <p:nvPr/>
        </p:nvCxnSpPr>
        <p:spPr bwMode="auto">
          <a:xfrm flipV="1">
            <a:off x="596888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" name="Straight Connector 162"/>
          <p:cNvCxnSpPr/>
          <p:nvPr/>
        </p:nvCxnSpPr>
        <p:spPr bwMode="auto">
          <a:xfrm flipV="1">
            <a:off x="6087798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4" name="Straight Connector 163"/>
          <p:cNvCxnSpPr/>
          <p:nvPr/>
        </p:nvCxnSpPr>
        <p:spPr bwMode="auto">
          <a:xfrm flipV="1">
            <a:off x="62089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632715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 flipV="1">
            <a:off x="644586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7" name="Straight Connector 166"/>
          <p:cNvCxnSpPr/>
          <p:nvPr/>
        </p:nvCxnSpPr>
        <p:spPr bwMode="auto">
          <a:xfrm flipV="1">
            <a:off x="656455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8" name="Straight Connector 167"/>
          <p:cNvCxnSpPr/>
          <p:nvPr/>
        </p:nvCxnSpPr>
        <p:spPr bwMode="auto">
          <a:xfrm flipV="1">
            <a:off x="680222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9" name="Straight Connector 168"/>
          <p:cNvCxnSpPr/>
          <p:nvPr/>
        </p:nvCxnSpPr>
        <p:spPr bwMode="auto">
          <a:xfrm flipV="1">
            <a:off x="668113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0" name="Straight Connector 169"/>
          <p:cNvCxnSpPr/>
          <p:nvPr/>
        </p:nvCxnSpPr>
        <p:spPr bwMode="auto">
          <a:xfrm flipV="1">
            <a:off x="70359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69171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71547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3" name="Straight Connector 172"/>
          <p:cNvCxnSpPr/>
          <p:nvPr/>
        </p:nvCxnSpPr>
        <p:spPr bwMode="auto">
          <a:xfrm flipV="1">
            <a:off x="727435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4" name="Straight Connector 173"/>
          <p:cNvCxnSpPr/>
          <p:nvPr/>
        </p:nvCxnSpPr>
        <p:spPr bwMode="auto">
          <a:xfrm flipV="1">
            <a:off x="739136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5" name="Straight Connector 174"/>
          <p:cNvCxnSpPr/>
          <p:nvPr/>
        </p:nvCxnSpPr>
        <p:spPr bwMode="auto">
          <a:xfrm flipV="1">
            <a:off x="751246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6" name="Straight Connector 175"/>
          <p:cNvCxnSpPr/>
          <p:nvPr/>
        </p:nvCxnSpPr>
        <p:spPr bwMode="auto">
          <a:xfrm flipV="1">
            <a:off x="763071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7" name="Straight Connector 176"/>
          <p:cNvCxnSpPr/>
          <p:nvPr/>
        </p:nvCxnSpPr>
        <p:spPr bwMode="auto">
          <a:xfrm flipV="1">
            <a:off x="774942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8" name="Straight Connector 177"/>
          <p:cNvCxnSpPr/>
          <p:nvPr/>
        </p:nvCxnSpPr>
        <p:spPr bwMode="auto">
          <a:xfrm flipV="1">
            <a:off x="7868122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9" name="Straight Connector 178"/>
          <p:cNvCxnSpPr/>
          <p:nvPr/>
        </p:nvCxnSpPr>
        <p:spPr bwMode="auto">
          <a:xfrm flipV="1">
            <a:off x="810579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 flipV="1">
            <a:off x="798470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486697" y="5861686"/>
            <a:ext cx="79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-25       -20        -15        -10         -5            0            5           10         15         20          25        30         35°  </a:t>
            </a:r>
          </a:p>
        </p:txBody>
      </p:sp>
      <p:sp>
        <p:nvSpPr>
          <p:cNvPr id="17408" name="TextBox 17407"/>
          <p:cNvSpPr txBox="1"/>
          <p:nvPr/>
        </p:nvSpPr>
        <p:spPr>
          <a:xfrm>
            <a:off x="8307217" y="567702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6">
                    <a:lumMod val="75000"/>
                  </a:schemeClr>
                </a:solidFill>
              </a:rPr>
              <a:t>C°</a:t>
            </a:r>
          </a:p>
        </p:txBody>
      </p:sp>
      <p:cxnSp>
        <p:nvCxnSpPr>
          <p:cNvPr id="202" name="Straight Connector 201"/>
          <p:cNvCxnSpPr/>
          <p:nvPr/>
        </p:nvCxnSpPr>
        <p:spPr bwMode="auto">
          <a:xfrm flipH="1">
            <a:off x="750532" y="562994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5" name="Straight Connector 204"/>
          <p:cNvCxnSpPr/>
          <p:nvPr/>
        </p:nvCxnSpPr>
        <p:spPr bwMode="auto">
          <a:xfrm flipH="1">
            <a:off x="748114" y="540089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6" name="Straight Connector 205"/>
          <p:cNvCxnSpPr/>
          <p:nvPr/>
        </p:nvCxnSpPr>
        <p:spPr bwMode="auto">
          <a:xfrm flipH="1">
            <a:off x="748114" y="5171963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9" name="Straight Connector 208"/>
          <p:cNvCxnSpPr/>
          <p:nvPr/>
        </p:nvCxnSpPr>
        <p:spPr bwMode="auto">
          <a:xfrm flipH="1">
            <a:off x="750532" y="4949189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0" name="Straight Connector 209"/>
          <p:cNvCxnSpPr/>
          <p:nvPr/>
        </p:nvCxnSpPr>
        <p:spPr bwMode="auto">
          <a:xfrm flipH="1">
            <a:off x="748114" y="4720140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1" name="Straight Connector 210"/>
          <p:cNvCxnSpPr/>
          <p:nvPr/>
        </p:nvCxnSpPr>
        <p:spPr bwMode="auto">
          <a:xfrm flipH="1">
            <a:off x="748114" y="4491204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2" name="Straight Connector 211"/>
          <p:cNvCxnSpPr/>
          <p:nvPr/>
        </p:nvCxnSpPr>
        <p:spPr bwMode="auto">
          <a:xfrm flipH="1">
            <a:off x="750532" y="4273809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3" name="Straight Connector 212"/>
          <p:cNvCxnSpPr/>
          <p:nvPr/>
        </p:nvCxnSpPr>
        <p:spPr bwMode="auto">
          <a:xfrm flipH="1">
            <a:off x="748114" y="4044760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4" name="Straight Connector 213"/>
          <p:cNvCxnSpPr/>
          <p:nvPr/>
        </p:nvCxnSpPr>
        <p:spPr bwMode="auto">
          <a:xfrm flipH="1">
            <a:off x="748114" y="3815824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" name="Straight Connector 214"/>
          <p:cNvCxnSpPr/>
          <p:nvPr/>
        </p:nvCxnSpPr>
        <p:spPr bwMode="auto">
          <a:xfrm flipH="1">
            <a:off x="750532" y="3612324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6" name="Straight Connector 215"/>
          <p:cNvCxnSpPr/>
          <p:nvPr/>
        </p:nvCxnSpPr>
        <p:spPr bwMode="auto">
          <a:xfrm flipH="1">
            <a:off x="748114" y="3383275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7" name="Straight Connector 216"/>
          <p:cNvCxnSpPr/>
          <p:nvPr/>
        </p:nvCxnSpPr>
        <p:spPr bwMode="auto">
          <a:xfrm flipH="1">
            <a:off x="748114" y="3154339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8" name="Straight Connector 217"/>
          <p:cNvCxnSpPr/>
          <p:nvPr/>
        </p:nvCxnSpPr>
        <p:spPr bwMode="auto">
          <a:xfrm flipH="1">
            <a:off x="750532" y="2936604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9" name="Straight Connector 218"/>
          <p:cNvCxnSpPr/>
          <p:nvPr/>
        </p:nvCxnSpPr>
        <p:spPr bwMode="auto">
          <a:xfrm flipH="1">
            <a:off x="748114" y="2707555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0" name="Straight Connector 219"/>
          <p:cNvCxnSpPr/>
          <p:nvPr/>
        </p:nvCxnSpPr>
        <p:spPr bwMode="auto">
          <a:xfrm flipH="1">
            <a:off x="748114" y="2478619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1" name="Straight Connector 220"/>
          <p:cNvCxnSpPr/>
          <p:nvPr/>
        </p:nvCxnSpPr>
        <p:spPr bwMode="auto">
          <a:xfrm flipH="1">
            <a:off x="750532" y="226032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2" name="Straight Connector 221"/>
          <p:cNvCxnSpPr/>
          <p:nvPr/>
        </p:nvCxnSpPr>
        <p:spPr bwMode="auto">
          <a:xfrm flipH="1">
            <a:off x="748114" y="203127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3" name="Straight Connector 222"/>
          <p:cNvCxnSpPr/>
          <p:nvPr/>
        </p:nvCxnSpPr>
        <p:spPr bwMode="auto">
          <a:xfrm flipH="1">
            <a:off x="748114" y="1802343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4" name="Straight Connector 223"/>
          <p:cNvCxnSpPr/>
          <p:nvPr/>
        </p:nvCxnSpPr>
        <p:spPr bwMode="auto">
          <a:xfrm flipH="1">
            <a:off x="750532" y="157610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5" name="Straight Connector 224"/>
          <p:cNvCxnSpPr/>
          <p:nvPr/>
        </p:nvCxnSpPr>
        <p:spPr bwMode="auto">
          <a:xfrm flipH="1">
            <a:off x="748114" y="134705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7" name="TextBox 226"/>
          <p:cNvSpPr txBox="1"/>
          <p:nvPr/>
        </p:nvSpPr>
        <p:spPr>
          <a:xfrm>
            <a:off x="390595" y="1150111"/>
            <a:ext cx="42992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40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30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20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10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 0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414077" y="576108"/>
            <a:ext cx="67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6">
                    <a:lumMod val="75000"/>
                  </a:schemeClr>
                </a:solidFill>
              </a:rPr>
              <a:t>g/m</a:t>
            </a:r>
            <a:r>
              <a:rPr lang="fr-CH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7415" name="Freeform 17414"/>
          <p:cNvSpPr/>
          <p:nvPr/>
        </p:nvSpPr>
        <p:spPr bwMode="auto">
          <a:xfrm>
            <a:off x="747908" y="914065"/>
            <a:ext cx="7360920" cy="4800600"/>
          </a:xfrm>
          <a:custGeom>
            <a:avLst/>
            <a:gdLst>
              <a:gd name="connsiteX0" fmla="*/ 0 w 7360920"/>
              <a:gd name="connsiteY0" fmla="*/ 4785360 h 4785360"/>
              <a:gd name="connsiteX1" fmla="*/ 7360920 w 7360920"/>
              <a:gd name="connsiteY1" fmla="*/ 0 h 4785360"/>
              <a:gd name="connsiteX2" fmla="*/ 7360920 w 7360920"/>
              <a:gd name="connsiteY2" fmla="*/ 0 h 4785360"/>
              <a:gd name="connsiteX0" fmla="*/ 0 w 7360920"/>
              <a:gd name="connsiteY0" fmla="*/ 4785360 h 4785397"/>
              <a:gd name="connsiteX1" fmla="*/ 7360920 w 7360920"/>
              <a:gd name="connsiteY1" fmla="*/ 0 h 4785397"/>
              <a:gd name="connsiteX2" fmla="*/ 7360920 w 7360920"/>
              <a:gd name="connsiteY2" fmla="*/ 0 h 4785397"/>
              <a:gd name="connsiteX0" fmla="*/ 0 w 7360920"/>
              <a:gd name="connsiteY0" fmla="*/ 4785360 h 4785451"/>
              <a:gd name="connsiteX1" fmla="*/ 7360920 w 7360920"/>
              <a:gd name="connsiteY1" fmla="*/ 0 h 4785451"/>
              <a:gd name="connsiteX2" fmla="*/ 7360920 w 7360920"/>
              <a:gd name="connsiteY2" fmla="*/ 0 h 4785451"/>
              <a:gd name="connsiteX0" fmla="*/ 0 w 7360920"/>
              <a:gd name="connsiteY0" fmla="*/ 4785360 h 4785451"/>
              <a:gd name="connsiteX1" fmla="*/ 7360920 w 7360920"/>
              <a:gd name="connsiteY1" fmla="*/ 0 h 4785451"/>
              <a:gd name="connsiteX2" fmla="*/ 7360920 w 7360920"/>
              <a:gd name="connsiteY2" fmla="*/ 0 h 4785451"/>
              <a:gd name="connsiteX0" fmla="*/ 0 w 7360920"/>
              <a:gd name="connsiteY0" fmla="*/ 4785360 h 4785474"/>
              <a:gd name="connsiteX1" fmla="*/ 7360920 w 7360920"/>
              <a:gd name="connsiteY1" fmla="*/ 0 h 4785474"/>
              <a:gd name="connsiteX2" fmla="*/ 7360920 w 7360920"/>
              <a:gd name="connsiteY2" fmla="*/ 0 h 4785474"/>
              <a:gd name="connsiteX0" fmla="*/ 0 w 7360920"/>
              <a:gd name="connsiteY0" fmla="*/ 4785360 h 4785459"/>
              <a:gd name="connsiteX1" fmla="*/ 7360920 w 7360920"/>
              <a:gd name="connsiteY1" fmla="*/ 0 h 4785459"/>
              <a:gd name="connsiteX2" fmla="*/ 7360920 w 7360920"/>
              <a:gd name="connsiteY2" fmla="*/ 0 h 4785459"/>
              <a:gd name="connsiteX0" fmla="*/ 0 w 7360920"/>
              <a:gd name="connsiteY0" fmla="*/ 4785360 h 4785420"/>
              <a:gd name="connsiteX1" fmla="*/ 7360920 w 7360920"/>
              <a:gd name="connsiteY1" fmla="*/ 0 h 4785420"/>
              <a:gd name="connsiteX2" fmla="*/ 7360920 w 7360920"/>
              <a:gd name="connsiteY2" fmla="*/ 0 h 4785420"/>
              <a:gd name="connsiteX0" fmla="*/ 0 w 7360920"/>
              <a:gd name="connsiteY0" fmla="*/ 4785360 h 4785513"/>
              <a:gd name="connsiteX1" fmla="*/ 7360920 w 7360920"/>
              <a:gd name="connsiteY1" fmla="*/ 0 h 4785513"/>
              <a:gd name="connsiteX2" fmla="*/ 7360920 w 7360920"/>
              <a:gd name="connsiteY2" fmla="*/ 0 h 4785513"/>
              <a:gd name="connsiteX0" fmla="*/ 0 w 7360920"/>
              <a:gd name="connsiteY0" fmla="*/ 4785360 h 4785604"/>
              <a:gd name="connsiteX1" fmla="*/ 7360920 w 7360920"/>
              <a:gd name="connsiteY1" fmla="*/ 0 h 4785604"/>
              <a:gd name="connsiteX2" fmla="*/ 7360920 w 7360920"/>
              <a:gd name="connsiteY2" fmla="*/ 0 h 4785604"/>
              <a:gd name="connsiteX0" fmla="*/ 0 w 7360920"/>
              <a:gd name="connsiteY0" fmla="*/ 4785360 h 4785532"/>
              <a:gd name="connsiteX1" fmla="*/ 7360920 w 7360920"/>
              <a:gd name="connsiteY1" fmla="*/ 0 h 4785532"/>
              <a:gd name="connsiteX2" fmla="*/ 7360920 w 7360920"/>
              <a:gd name="connsiteY2" fmla="*/ 0 h 4785532"/>
              <a:gd name="connsiteX0" fmla="*/ 0 w 7360920"/>
              <a:gd name="connsiteY0" fmla="*/ 4785360 h 4785360"/>
              <a:gd name="connsiteX1" fmla="*/ 7360920 w 7360920"/>
              <a:gd name="connsiteY1" fmla="*/ 0 h 4785360"/>
              <a:gd name="connsiteX2" fmla="*/ 7360920 w 7360920"/>
              <a:gd name="connsiteY2" fmla="*/ 0 h 478536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0920" h="4800600">
                <a:moveTo>
                  <a:pt x="0" y="4800600"/>
                </a:moveTo>
                <a:cubicBezTo>
                  <a:pt x="5471160" y="4660900"/>
                  <a:pt x="5814060" y="2941320"/>
                  <a:pt x="7360920" y="0"/>
                </a:cubicBezTo>
                <a:lnTo>
                  <a:pt x="7360920" y="0"/>
                </a:lnTo>
              </a:path>
            </a:pathLst>
          </a:cu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109899" y="1475498"/>
            <a:ext cx="5572797" cy="1569660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6">
                    <a:lumMod val="75000"/>
                  </a:schemeClr>
                </a:solidFill>
              </a:rPr>
              <a:t>Quantité d'eau sous forme de vapeur par mètre-cube d'air à 100% d'humidité en fonction de la température.</a:t>
            </a:r>
          </a:p>
        </p:txBody>
      </p:sp>
      <p:sp>
        <p:nvSpPr>
          <p:cNvPr id="17417" name="Right Brace 17416"/>
          <p:cNvSpPr/>
          <p:nvPr/>
        </p:nvSpPr>
        <p:spPr bwMode="auto">
          <a:xfrm>
            <a:off x="6799231" y="4198619"/>
            <a:ext cx="355545" cy="1650515"/>
          </a:xfrm>
          <a:prstGeom prst="rightBrace">
            <a:avLst>
              <a:gd name="adj1" fmla="val 36909"/>
              <a:gd name="adj2" fmla="val 50000"/>
            </a:avLst>
          </a:prstGeom>
          <a:noFill/>
          <a:ln w="25400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419" name="Straight Connector 17418"/>
          <p:cNvCxnSpPr/>
          <p:nvPr/>
        </p:nvCxnSpPr>
        <p:spPr bwMode="auto">
          <a:xfrm flipV="1">
            <a:off x="6088578" y="4198620"/>
            <a:ext cx="780" cy="1650515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16" name="Flowchart: Connector 17415"/>
          <p:cNvSpPr/>
          <p:nvPr/>
        </p:nvSpPr>
        <p:spPr bwMode="auto">
          <a:xfrm>
            <a:off x="5997798" y="4859189"/>
            <a:ext cx="180000" cy="180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20" name="TextBox 17419"/>
          <p:cNvSpPr txBox="1"/>
          <p:nvPr/>
        </p:nvSpPr>
        <p:spPr>
          <a:xfrm>
            <a:off x="7093551" y="482145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100%</a:t>
            </a:r>
          </a:p>
        </p:txBody>
      </p:sp>
      <p:cxnSp>
        <p:nvCxnSpPr>
          <p:cNvPr id="238" name="Straight Connector 237"/>
          <p:cNvCxnSpPr>
            <a:stCxn id="17417" idx="0"/>
          </p:cNvCxnSpPr>
          <p:nvPr/>
        </p:nvCxnSpPr>
        <p:spPr bwMode="auto">
          <a:xfrm flipH="1">
            <a:off x="6089358" y="4198619"/>
            <a:ext cx="709873" cy="1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1" name="Right Brace 240"/>
          <p:cNvSpPr/>
          <p:nvPr/>
        </p:nvSpPr>
        <p:spPr bwMode="auto">
          <a:xfrm>
            <a:off x="6210464" y="4949189"/>
            <a:ext cx="238967" cy="882191"/>
          </a:xfrm>
          <a:prstGeom prst="rightBrace">
            <a:avLst>
              <a:gd name="adj1" fmla="val 36909"/>
              <a:gd name="adj2" fmla="val 50000"/>
            </a:avLst>
          </a:prstGeom>
          <a:noFill/>
          <a:ln w="25400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6375965" y="52162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54%</a:t>
            </a:r>
          </a:p>
        </p:txBody>
      </p:sp>
      <p:cxnSp>
        <p:nvCxnSpPr>
          <p:cNvPr id="243" name="Straight Connector 242"/>
          <p:cNvCxnSpPr/>
          <p:nvPr/>
        </p:nvCxnSpPr>
        <p:spPr bwMode="auto">
          <a:xfrm flipH="1" flipV="1">
            <a:off x="5021677" y="4949189"/>
            <a:ext cx="1067682" cy="3137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5" name="Straight Connector 244"/>
          <p:cNvCxnSpPr/>
          <p:nvPr/>
        </p:nvCxnSpPr>
        <p:spPr bwMode="auto">
          <a:xfrm flipH="1" flipV="1">
            <a:off x="5021677" y="4949189"/>
            <a:ext cx="1560" cy="882192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7" name="TextBox 246"/>
          <p:cNvSpPr txBox="1"/>
          <p:nvPr/>
        </p:nvSpPr>
        <p:spPr>
          <a:xfrm>
            <a:off x="2724845" y="4492100"/>
            <a:ext cx="242918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Point de rosée = 11°C</a:t>
            </a:r>
          </a:p>
        </p:txBody>
      </p:sp>
    </p:spTree>
    <p:extLst>
      <p:ext uri="{BB962C8B-B14F-4D97-AF65-F5344CB8AC3E}">
        <p14:creationId xmlns:p14="http://schemas.microsoft.com/office/powerpoint/2010/main" val="17567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17" grpId="1" animBg="1"/>
      <p:bldP spid="17416" grpId="0" animBg="1"/>
      <p:bldP spid="17420" grpId="0"/>
      <p:bldP spid="17420" grpId="1"/>
      <p:bldP spid="241" grpId="0" animBg="1"/>
      <p:bldP spid="241" grpId="1" animBg="1"/>
      <p:bldP spid="242" grpId="0"/>
      <p:bldP spid="242" grpId="1"/>
      <p:bldP spid="2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0" r="45799" b="34432"/>
          <a:stretch/>
        </p:blipFill>
        <p:spPr>
          <a:xfrm>
            <a:off x="0" y="-365760"/>
            <a:ext cx="9144000" cy="72237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42290"/>
          </a:xfrm>
        </p:spPr>
        <p:txBody>
          <a:bodyPr/>
          <a:lstStyle/>
          <a:p>
            <a:r>
              <a:rPr lang="fr-CH" b="1" dirty="0">
                <a:solidFill>
                  <a:srgbClr val="9BD9FF"/>
                </a:solidFill>
              </a:rPr>
              <a:t>Pluie d'été / Crachin d'hiver.</a:t>
            </a:r>
          </a:p>
        </p:txBody>
      </p:sp>
      <p:sp>
        <p:nvSpPr>
          <p:cNvPr id="5" name="Cube 4"/>
          <p:cNvSpPr/>
          <p:nvPr/>
        </p:nvSpPr>
        <p:spPr bwMode="auto">
          <a:xfrm rot="16200000" flipH="1">
            <a:off x="838200" y="1447800"/>
            <a:ext cx="3093720" cy="3307080"/>
          </a:xfrm>
          <a:prstGeom prst="cube">
            <a:avLst>
              <a:gd name="adj" fmla="val 17537"/>
            </a:avLst>
          </a:prstGeom>
          <a:blipFill>
            <a:blip r:embed="rId3"/>
            <a:stretch>
              <a:fillRect/>
            </a:stretch>
          </a:blip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691640"/>
            <a:ext cx="1402948" cy="1323439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1km</a:t>
            </a:r>
            <a:r>
              <a:rPr lang="fr-CH" sz="4000" b="1" baseline="30000" dirty="0">
                <a:solidFill>
                  <a:srgbClr val="C00000"/>
                </a:solidFill>
              </a:rPr>
              <a:t>3</a:t>
            </a:r>
          </a:p>
          <a:p>
            <a:pPr algn="l"/>
            <a:r>
              <a:rPr lang="fr-CH" sz="4000" b="1" dirty="0">
                <a:solidFill>
                  <a:srgbClr val="C00000"/>
                </a:solidFill>
              </a:rPr>
              <a:t>15°C</a:t>
            </a:r>
          </a:p>
        </p:txBody>
      </p:sp>
      <p:sp>
        <p:nvSpPr>
          <p:cNvPr id="7" name="Cube 6"/>
          <p:cNvSpPr/>
          <p:nvPr/>
        </p:nvSpPr>
        <p:spPr bwMode="auto">
          <a:xfrm rot="16200000" flipH="1">
            <a:off x="5120640" y="1478280"/>
            <a:ext cx="3093720" cy="3307080"/>
          </a:xfrm>
          <a:prstGeom prst="cube">
            <a:avLst>
              <a:gd name="adj" fmla="val 17537"/>
            </a:avLst>
          </a:prstGeom>
          <a:blipFill>
            <a:blip r:embed="rId3"/>
            <a:stretch>
              <a:fillRect/>
            </a:stretch>
          </a:blip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7440" y="1737360"/>
            <a:ext cx="1402948" cy="1323439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1km</a:t>
            </a:r>
            <a:r>
              <a:rPr lang="fr-CH" sz="4000" b="1" baseline="30000" dirty="0">
                <a:solidFill>
                  <a:srgbClr val="002060"/>
                </a:solidFill>
              </a:rPr>
              <a:t>3</a:t>
            </a:r>
          </a:p>
          <a:p>
            <a:pPr algn="l"/>
            <a:r>
              <a:rPr lang="fr-CH" sz="4000" b="1" dirty="0">
                <a:solidFill>
                  <a:srgbClr val="002060"/>
                </a:solidFill>
              </a:rPr>
              <a:t>-2°C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9240" y="3276600"/>
            <a:ext cx="219456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10'000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4560" y="3291840"/>
            <a:ext cx="219456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3'800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8120" y="1036320"/>
            <a:ext cx="1676400" cy="830997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800" b="1" dirty="0">
                <a:solidFill>
                  <a:schemeClr val="bg1">
                    <a:lumMod val="95000"/>
                  </a:schemeClr>
                </a:solidFill>
              </a:rPr>
              <a:t>-5°C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1767840" y="4297680"/>
            <a:ext cx="1386840" cy="1143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6065520" y="4297680"/>
            <a:ext cx="1386840" cy="1143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9240" y="5369560"/>
            <a:ext cx="204724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1'500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5680" y="5394960"/>
            <a:ext cx="171704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300 T</a:t>
            </a:r>
          </a:p>
        </p:txBody>
      </p:sp>
    </p:spTree>
    <p:extLst>
      <p:ext uri="{BB962C8B-B14F-4D97-AF65-F5344CB8AC3E}">
        <p14:creationId xmlns:p14="http://schemas.microsoft.com/office/powerpoint/2010/main" val="531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 bwMode="auto">
          <a:xfrm>
            <a:off x="3786188" y="2952750"/>
            <a:ext cx="1019175" cy="626269"/>
          </a:xfrm>
          <a:custGeom>
            <a:avLst/>
            <a:gdLst>
              <a:gd name="connsiteX0" fmla="*/ 273843 w 1019175"/>
              <a:gd name="connsiteY0" fmla="*/ 600075 h 626269"/>
              <a:gd name="connsiteX1" fmla="*/ 185737 w 1019175"/>
              <a:gd name="connsiteY1" fmla="*/ 504825 h 626269"/>
              <a:gd name="connsiteX2" fmla="*/ 178593 w 1019175"/>
              <a:gd name="connsiteY2" fmla="*/ 431006 h 626269"/>
              <a:gd name="connsiteX3" fmla="*/ 126206 w 1019175"/>
              <a:gd name="connsiteY3" fmla="*/ 469106 h 626269"/>
              <a:gd name="connsiteX4" fmla="*/ 83343 w 1019175"/>
              <a:gd name="connsiteY4" fmla="*/ 469106 h 626269"/>
              <a:gd name="connsiteX5" fmla="*/ 78581 w 1019175"/>
              <a:gd name="connsiteY5" fmla="*/ 511969 h 626269"/>
              <a:gd name="connsiteX6" fmla="*/ 0 w 1019175"/>
              <a:gd name="connsiteY6" fmla="*/ 519113 h 626269"/>
              <a:gd name="connsiteX7" fmla="*/ 16668 w 1019175"/>
              <a:gd name="connsiteY7" fmla="*/ 459581 h 626269"/>
              <a:gd name="connsiteX8" fmla="*/ 54768 w 1019175"/>
              <a:gd name="connsiteY8" fmla="*/ 442913 h 626269"/>
              <a:gd name="connsiteX9" fmla="*/ 80962 w 1019175"/>
              <a:gd name="connsiteY9" fmla="*/ 409575 h 626269"/>
              <a:gd name="connsiteX10" fmla="*/ 26193 w 1019175"/>
              <a:gd name="connsiteY10" fmla="*/ 402431 h 626269"/>
              <a:gd name="connsiteX11" fmla="*/ 100012 w 1019175"/>
              <a:gd name="connsiteY11" fmla="*/ 307181 h 626269"/>
              <a:gd name="connsiteX12" fmla="*/ 133350 w 1019175"/>
              <a:gd name="connsiteY12" fmla="*/ 302419 h 626269"/>
              <a:gd name="connsiteX13" fmla="*/ 135731 w 1019175"/>
              <a:gd name="connsiteY13" fmla="*/ 228600 h 626269"/>
              <a:gd name="connsiteX14" fmla="*/ 180975 w 1019175"/>
              <a:gd name="connsiteY14" fmla="*/ 230981 h 626269"/>
              <a:gd name="connsiteX15" fmla="*/ 276225 w 1019175"/>
              <a:gd name="connsiteY15" fmla="*/ 133350 h 626269"/>
              <a:gd name="connsiteX16" fmla="*/ 221456 w 1019175"/>
              <a:gd name="connsiteY16" fmla="*/ 114300 h 626269"/>
              <a:gd name="connsiteX17" fmla="*/ 247650 w 1019175"/>
              <a:gd name="connsiteY17" fmla="*/ 80963 h 626269"/>
              <a:gd name="connsiteX18" fmla="*/ 300037 w 1019175"/>
              <a:gd name="connsiteY18" fmla="*/ 71438 h 626269"/>
              <a:gd name="connsiteX19" fmla="*/ 311943 w 1019175"/>
              <a:gd name="connsiteY19" fmla="*/ 116681 h 626269"/>
              <a:gd name="connsiteX20" fmla="*/ 397668 w 1019175"/>
              <a:gd name="connsiteY20" fmla="*/ 73819 h 626269"/>
              <a:gd name="connsiteX21" fmla="*/ 585787 w 1019175"/>
              <a:gd name="connsiteY21" fmla="*/ 69056 h 626269"/>
              <a:gd name="connsiteX22" fmla="*/ 571500 w 1019175"/>
              <a:gd name="connsiteY22" fmla="*/ 14288 h 626269"/>
              <a:gd name="connsiteX23" fmla="*/ 614362 w 1019175"/>
              <a:gd name="connsiteY23" fmla="*/ 0 h 626269"/>
              <a:gd name="connsiteX24" fmla="*/ 681037 w 1019175"/>
              <a:gd name="connsiteY24" fmla="*/ 45244 h 626269"/>
              <a:gd name="connsiteX25" fmla="*/ 716756 w 1019175"/>
              <a:gd name="connsiteY25" fmla="*/ 40481 h 626269"/>
              <a:gd name="connsiteX26" fmla="*/ 790575 w 1019175"/>
              <a:gd name="connsiteY26" fmla="*/ 116681 h 626269"/>
              <a:gd name="connsiteX27" fmla="*/ 759618 w 1019175"/>
              <a:gd name="connsiteY27" fmla="*/ 235744 h 626269"/>
              <a:gd name="connsiteX28" fmla="*/ 842962 w 1019175"/>
              <a:gd name="connsiteY28" fmla="*/ 259556 h 626269"/>
              <a:gd name="connsiteX29" fmla="*/ 921543 w 1019175"/>
              <a:gd name="connsiteY29" fmla="*/ 302419 h 626269"/>
              <a:gd name="connsiteX30" fmla="*/ 976312 w 1019175"/>
              <a:gd name="connsiteY30" fmla="*/ 250031 h 626269"/>
              <a:gd name="connsiteX31" fmla="*/ 1019175 w 1019175"/>
              <a:gd name="connsiteY31" fmla="*/ 259556 h 626269"/>
              <a:gd name="connsiteX32" fmla="*/ 995362 w 1019175"/>
              <a:gd name="connsiteY32" fmla="*/ 397669 h 626269"/>
              <a:gd name="connsiteX33" fmla="*/ 957262 w 1019175"/>
              <a:gd name="connsiteY33" fmla="*/ 404813 h 626269"/>
              <a:gd name="connsiteX34" fmla="*/ 947737 w 1019175"/>
              <a:gd name="connsiteY34" fmla="*/ 359569 h 626269"/>
              <a:gd name="connsiteX35" fmla="*/ 909637 w 1019175"/>
              <a:gd name="connsiteY35" fmla="*/ 371475 h 626269"/>
              <a:gd name="connsiteX36" fmla="*/ 928687 w 1019175"/>
              <a:gd name="connsiteY36" fmla="*/ 445294 h 626269"/>
              <a:gd name="connsiteX37" fmla="*/ 916781 w 1019175"/>
              <a:gd name="connsiteY37" fmla="*/ 502444 h 626269"/>
              <a:gd name="connsiteX38" fmla="*/ 864393 w 1019175"/>
              <a:gd name="connsiteY38" fmla="*/ 426244 h 626269"/>
              <a:gd name="connsiteX39" fmla="*/ 823912 w 1019175"/>
              <a:gd name="connsiteY39" fmla="*/ 471488 h 626269"/>
              <a:gd name="connsiteX40" fmla="*/ 781050 w 1019175"/>
              <a:gd name="connsiteY40" fmla="*/ 464344 h 626269"/>
              <a:gd name="connsiteX41" fmla="*/ 778668 w 1019175"/>
              <a:gd name="connsiteY41" fmla="*/ 407194 h 626269"/>
              <a:gd name="connsiteX42" fmla="*/ 731043 w 1019175"/>
              <a:gd name="connsiteY42" fmla="*/ 411956 h 626269"/>
              <a:gd name="connsiteX43" fmla="*/ 747712 w 1019175"/>
              <a:gd name="connsiteY43" fmla="*/ 476250 h 626269"/>
              <a:gd name="connsiteX44" fmla="*/ 690562 w 1019175"/>
              <a:gd name="connsiteY44" fmla="*/ 542925 h 626269"/>
              <a:gd name="connsiteX45" fmla="*/ 697706 w 1019175"/>
              <a:gd name="connsiteY45" fmla="*/ 611981 h 626269"/>
              <a:gd name="connsiteX46" fmla="*/ 666750 w 1019175"/>
              <a:gd name="connsiteY46" fmla="*/ 626269 h 626269"/>
              <a:gd name="connsiteX47" fmla="*/ 647700 w 1019175"/>
              <a:gd name="connsiteY47" fmla="*/ 602456 h 626269"/>
              <a:gd name="connsiteX48" fmla="*/ 626268 w 1019175"/>
              <a:gd name="connsiteY48" fmla="*/ 561975 h 626269"/>
              <a:gd name="connsiteX49" fmla="*/ 640556 w 1019175"/>
              <a:gd name="connsiteY49" fmla="*/ 521494 h 626269"/>
              <a:gd name="connsiteX50" fmla="*/ 590550 w 1019175"/>
              <a:gd name="connsiteY50" fmla="*/ 528638 h 626269"/>
              <a:gd name="connsiteX51" fmla="*/ 566737 w 1019175"/>
              <a:gd name="connsiteY51" fmla="*/ 488156 h 626269"/>
              <a:gd name="connsiteX52" fmla="*/ 564356 w 1019175"/>
              <a:gd name="connsiteY52" fmla="*/ 419100 h 626269"/>
              <a:gd name="connsiteX53" fmla="*/ 535781 w 1019175"/>
              <a:gd name="connsiteY53" fmla="*/ 421481 h 626269"/>
              <a:gd name="connsiteX54" fmla="*/ 469106 w 1019175"/>
              <a:gd name="connsiteY54" fmla="*/ 488156 h 626269"/>
              <a:gd name="connsiteX55" fmla="*/ 502443 w 1019175"/>
              <a:gd name="connsiteY55" fmla="*/ 507206 h 626269"/>
              <a:gd name="connsiteX56" fmla="*/ 457200 w 1019175"/>
              <a:gd name="connsiteY56" fmla="*/ 552450 h 626269"/>
              <a:gd name="connsiteX57" fmla="*/ 409575 w 1019175"/>
              <a:gd name="connsiteY57" fmla="*/ 585788 h 626269"/>
              <a:gd name="connsiteX58" fmla="*/ 359568 w 1019175"/>
              <a:gd name="connsiteY58" fmla="*/ 557213 h 626269"/>
              <a:gd name="connsiteX59" fmla="*/ 273843 w 1019175"/>
              <a:gd name="connsiteY59" fmla="*/ 600075 h 62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19175" h="626269">
                <a:moveTo>
                  <a:pt x="273843" y="600075"/>
                </a:moveTo>
                <a:lnTo>
                  <a:pt x="185737" y="504825"/>
                </a:lnTo>
                <a:lnTo>
                  <a:pt x="178593" y="431006"/>
                </a:lnTo>
                <a:lnTo>
                  <a:pt x="126206" y="469106"/>
                </a:lnTo>
                <a:lnTo>
                  <a:pt x="83343" y="469106"/>
                </a:lnTo>
                <a:lnTo>
                  <a:pt x="78581" y="511969"/>
                </a:lnTo>
                <a:lnTo>
                  <a:pt x="0" y="519113"/>
                </a:lnTo>
                <a:lnTo>
                  <a:pt x="16668" y="459581"/>
                </a:lnTo>
                <a:lnTo>
                  <a:pt x="54768" y="442913"/>
                </a:lnTo>
                <a:lnTo>
                  <a:pt x="80962" y="409575"/>
                </a:lnTo>
                <a:lnTo>
                  <a:pt x="26193" y="402431"/>
                </a:lnTo>
                <a:lnTo>
                  <a:pt x="100012" y="307181"/>
                </a:lnTo>
                <a:lnTo>
                  <a:pt x="133350" y="302419"/>
                </a:lnTo>
                <a:cubicBezTo>
                  <a:pt x="134144" y="277813"/>
                  <a:pt x="134937" y="253206"/>
                  <a:pt x="135731" y="228600"/>
                </a:cubicBezTo>
                <a:lnTo>
                  <a:pt x="180975" y="230981"/>
                </a:lnTo>
                <a:lnTo>
                  <a:pt x="276225" y="133350"/>
                </a:lnTo>
                <a:lnTo>
                  <a:pt x="221456" y="114300"/>
                </a:lnTo>
                <a:lnTo>
                  <a:pt x="247650" y="80963"/>
                </a:lnTo>
                <a:lnTo>
                  <a:pt x="300037" y="71438"/>
                </a:lnTo>
                <a:lnTo>
                  <a:pt x="311943" y="116681"/>
                </a:lnTo>
                <a:lnTo>
                  <a:pt x="397668" y="73819"/>
                </a:lnTo>
                <a:lnTo>
                  <a:pt x="585787" y="69056"/>
                </a:lnTo>
                <a:lnTo>
                  <a:pt x="571500" y="14288"/>
                </a:lnTo>
                <a:lnTo>
                  <a:pt x="614362" y="0"/>
                </a:lnTo>
                <a:lnTo>
                  <a:pt x="681037" y="45244"/>
                </a:lnTo>
                <a:lnTo>
                  <a:pt x="716756" y="40481"/>
                </a:lnTo>
                <a:lnTo>
                  <a:pt x="790575" y="116681"/>
                </a:lnTo>
                <a:lnTo>
                  <a:pt x="759618" y="235744"/>
                </a:lnTo>
                <a:lnTo>
                  <a:pt x="842962" y="259556"/>
                </a:lnTo>
                <a:lnTo>
                  <a:pt x="921543" y="302419"/>
                </a:lnTo>
                <a:lnTo>
                  <a:pt x="976312" y="250031"/>
                </a:lnTo>
                <a:lnTo>
                  <a:pt x="1019175" y="259556"/>
                </a:lnTo>
                <a:lnTo>
                  <a:pt x="995362" y="397669"/>
                </a:lnTo>
                <a:lnTo>
                  <a:pt x="957262" y="404813"/>
                </a:lnTo>
                <a:lnTo>
                  <a:pt x="947737" y="359569"/>
                </a:lnTo>
                <a:lnTo>
                  <a:pt x="909637" y="371475"/>
                </a:lnTo>
                <a:lnTo>
                  <a:pt x="928687" y="445294"/>
                </a:lnTo>
                <a:lnTo>
                  <a:pt x="916781" y="502444"/>
                </a:lnTo>
                <a:lnTo>
                  <a:pt x="864393" y="426244"/>
                </a:lnTo>
                <a:lnTo>
                  <a:pt x="823912" y="471488"/>
                </a:lnTo>
                <a:lnTo>
                  <a:pt x="781050" y="464344"/>
                </a:lnTo>
                <a:lnTo>
                  <a:pt x="778668" y="407194"/>
                </a:lnTo>
                <a:lnTo>
                  <a:pt x="731043" y="411956"/>
                </a:lnTo>
                <a:lnTo>
                  <a:pt x="747712" y="476250"/>
                </a:lnTo>
                <a:lnTo>
                  <a:pt x="690562" y="542925"/>
                </a:lnTo>
                <a:lnTo>
                  <a:pt x="697706" y="611981"/>
                </a:lnTo>
                <a:lnTo>
                  <a:pt x="666750" y="626269"/>
                </a:lnTo>
                <a:lnTo>
                  <a:pt x="647700" y="602456"/>
                </a:lnTo>
                <a:lnTo>
                  <a:pt x="626268" y="561975"/>
                </a:lnTo>
                <a:lnTo>
                  <a:pt x="640556" y="521494"/>
                </a:lnTo>
                <a:lnTo>
                  <a:pt x="590550" y="528638"/>
                </a:lnTo>
                <a:lnTo>
                  <a:pt x="566737" y="488156"/>
                </a:lnTo>
                <a:cubicBezTo>
                  <a:pt x="565943" y="465137"/>
                  <a:pt x="565150" y="442119"/>
                  <a:pt x="564356" y="419100"/>
                </a:cubicBezTo>
                <a:lnTo>
                  <a:pt x="535781" y="421481"/>
                </a:lnTo>
                <a:lnTo>
                  <a:pt x="469106" y="488156"/>
                </a:lnTo>
                <a:lnTo>
                  <a:pt x="502443" y="507206"/>
                </a:lnTo>
                <a:lnTo>
                  <a:pt x="457200" y="552450"/>
                </a:lnTo>
                <a:lnTo>
                  <a:pt x="409575" y="585788"/>
                </a:lnTo>
                <a:lnTo>
                  <a:pt x="359568" y="557213"/>
                </a:lnTo>
                <a:lnTo>
                  <a:pt x="273843" y="600075"/>
                </a:lnTo>
                <a:close/>
              </a:path>
            </a:pathLst>
          </a:custGeom>
          <a:solidFill>
            <a:srgbClr val="00FFFF"/>
          </a:solidFill>
          <a:ln w="28575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591320">
            <a:off x="351193" y="2232670"/>
            <a:ext cx="3195355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18700" y="4194085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Océanique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Frais ou tempéré.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Humide.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Changeant.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6200000">
            <a:off x="3106814" y="4175253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427095" y="1079798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Méditerranéen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Tempéré ou chaud.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Humide</a:t>
            </a:r>
            <a:r>
              <a:rPr kumimoji="0" lang="fr-CH" sz="2400" b="0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 sur les versants sud.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047146">
            <a:off x="5220734" y="2056972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517105" y="4283447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Continental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Températures extrêmes.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Sec et stable.</a:t>
            </a: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3142077" y="696696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1530" y="143636"/>
            <a:ext cx="8415935" cy="72008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Influences météorologiques en Suisse. 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0728" y="1239442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Polaire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Frais ou froid. Généralement sec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Stable.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1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 pour chauffer un gramme d'eau de 1°.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580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évaporer un gramme d'eau.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80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fondre un gramme de glace.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80+580=660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sublimer un gramme de glace.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fr-CH" sz="2400" dirty="0">
                <a:solidFill>
                  <a:srgbClr val="C00000"/>
                </a:solidFill>
              </a:rPr>
              <a:t>1 calorie  =  4,18 Joules  =  1 Watt pendant 4.18 secondes.</a:t>
            </a:r>
          </a:p>
          <a:p>
            <a:pPr>
              <a:lnSpc>
                <a:spcPct val="150000"/>
              </a:lnSpc>
            </a:pPr>
            <a:r>
              <a:rPr lang="fr-CH" sz="2400" dirty="0">
                <a:solidFill>
                  <a:srgbClr val="C00000"/>
                </a:solidFill>
              </a:rPr>
              <a:t>580 calories  =  1 Watt pendant 41 minutes.</a:t>
            </a:r>
          </a:p>
          <a:p>
            <a:pPr algn="l">
              <a:lnSpc>
                <a:spcPct val="150000"/>
              </a:lnSpc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26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Quand l'air s'élève, il se refroidit.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L'air qui refroidit augmente son taux d'humidité.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À moins de 100%, l'air se refroidit de 1°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À 100%, la condensation diminue le refroidissement.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30°, 100% 		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 0,3°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15°, 100% 		 0,5°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0°, 100° 		 0,65°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-15°, 100% 	 0,8° par 100m.</a:t>
            </a: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87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8" name="Freeform 108"/>
          <p:cNvSpPr>
            <a:spLocks/>
          </p:cNvSpPr>
          <p:nvPr/>
        </p:nvSpPr>
        <p:spPr bwMode="auto">
          <a:xfrm>
            <a:off x="1692275" y="1700213"/>
            <a:ext cx="4032250" cy="4033837"/>
          </a:xfrm>
          <a:custGeom>
            <a:avLst/>
            <a:gdLst>
              <a:gd name="T0" fmla="*/ 4032250 w 2540"/>
              <a:gd name="T1" fmla="*/ 4033837 h 2541"/>
              <a:gd name="T2" fmla="*/ 0 w 2540"/>
              <a:gd name="T3" fmla="*/ 0 h 2541"/>
              <a:gd name="T4" fmla="*/ 0 w 2540"/>
              <a:gd name="T5" fmla="*/ 4033837 h 2541"/>
              <a:gd name="T6" fmla="*/ 4032250 w 2540"/>
              <a:gd name="T7" fmla="*/ 4033837 h 25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40" h="2541">
                <a:moveTo>
                  <a:pt x="2540" y="2541"/>
                </a:moveTo>
                <a:lnTo>
                  <a:pt x="0" y="0"/>
                </a:lnTo>
                <a:lnTo>
                  <a:pt x="0" y="2541"/>
                </a:lnTo>
                <a:lnTo>
                  <a:pt x="2540" y="2541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3300">
                  <a:alpha val="73000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6" name="Freeform 106"/>
          <p:cNvSpPr>
            <a:spLocks/>
          </p:cNvSpPr>
          <p:nvPr/>
        </p:nvSpPr>
        <p:spPr bwMode="auto">
          <a:xfrm>
            <a:off x="3419475" y="1125538"/>
            <a:ext cx="4032250" cy="4608512"/>
          </a:xfrm>
          <a:custGeom>
            <a:avLst/>
            <a:gdLst>
              <a:gd name="T0" fmla="*/ 2305050 w 2540"/>
              <a:gd name="T1" fmla="*/ 4608512 h 2903"/>
              <a:gd name="T2" fmla="*/ 0 w 2540"/>
              <a:gd name="T3" fmla="*/ 0 h 2903"/>
              <a:gd name="T4" fmla="*/ 4032250 w 2540"/>
              <a:gd name="T5" fmla="*/ 0 h 2903"/>
              <a:gd name="T6" fmla="*/ 4032250 w 2540"/>
              <a:gd name="T7" fmla="*/ 4608512 h 2903"/>
              <a:gd name="T8" fmla="*/ 2305050 w 2540"/>
              <a:gd name="T9" fmla="*/ 4608512 h 29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5717" y="10000"/>
                </a:moveTo>
                <a:cubicBezTo>
                  <a:pt x="5141" y="6376"/>
                  <a:pt x="1332" y="2248"/>
                  <a:pt x="0" y="0"/>
                </a:cubicBezTo>
                <a:lnTo>
                  <a:pt x="10000" y="0"/>
                </a:lnTo>
                <a:lnTo>
                  <a:pt x="10000" y="10000"/>
                </a:lnTo>
                <a:lnTo>
                  <a:pt x="5717" y="10000"/>
                </a:lnTo>
                <a:close/>
              </a:path>
            </a:pathLst>
          </a:custGeom>
          <a:gradFill rotWithShape="1">
            <a:gsLst>
              <a:gs pos="0">
                <a:srgbClr val="00B8FF">
                  <a:alpha val="40999"/>
                </a:srgbClr>
              </a:gs>
              <a:gs pos="100000">
                <a:srgbClr val="005576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3" name="Freeform 103"/>
          <p:cNvSpPr>
            <a:spLocks/>
          </p:cNvSpPr>
          <p:nvPr/>
        </p:nvSpPr>
        <p:spPr bwMode="auto">
          <a:xfrm>
            <a:off x="1692275" y="1125538"/>
            <a:ext cx="4032250" cy="4608512"/>
          </a:xfrm>
          <a:custGeom>
            <a:avLst/>
            <a:gdLst>
              <a:gd name="T0" fmla="*/ 4032250 w 2540"/>
              <a:gd name="T1" fmla="*/ 4608512 h 2903"/>
              <a:gd name="T2" fmla="*/ 1727200 w 2540"/>
              <a:gd name="T3" fmla="*/ 0 h 2903"/>
              <a:gd name="T4" fmla="*/ 0 w 2540"/>
              <a:gd name="T5" fmla="*/ 0 h 2903"/>
              <a:gd name="T6" fmla="*/ 0 w 2540"/>
              <a:gd name="T7" fmla="*/ 574675 h 2903"/>
              <a:gd name="T8" fmla="*/ 4032250 w 2540"/>
              <a:gd name="T9" fmla="*/ 4608512 h 29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10000 w 10000"/>
              <a:gd name="connsiteY0" fmla="*/ 10000 h 10000"/>
              <a:gd name="connsiteX1" fmla="*/ 4283 w 10000"/>
              <a:gd name="connsiteY1" fmla="*/ 0 h 10000"/>
              <a:gd name="connsiteX2" fmla="*/ 0 w 10000"/>
              <a:gd name="connsiteY2" fmla="*/ 0 h 10000"/>
              <a:gd name="connsiteX3" fmla="*/ 0 w 10000"/>
              <a:gd name="connsiteY3" fmla="*/ 1247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4283 w 10000"/>
              <a:gd name="connsiteY1" fmla="*/ 0 h 10000"/>
              <a:gd name="connsiteX2" fmla="*/ 0 w 10000"/>
              <a:gd name="connsiteY2" fmla="*/ 0 h 10000"/>
              <a:gd name="connsiteX3" fmla="*/ 0 w 10000"/>
              <a:gd name="connsiteY3" fmla="*/ 1247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077" y="5648"/>
                  <a:pt x="6325" y="3280"/>
                  <a:pt x="4283" y="0"/>
                </a:cubicBezTo>
                <a:lnTo>
                  <a:pt x="0" y="0"/>
                </a:lnTo>
                <a:lnTo>
                  <a:pt x="0" y="1247"/>
                </a:lnTo>
                <a:lnTo>
                  <a:pt x="10000" y="1000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chemeClr val="hlink">
                  <a:alpha val="32001"/>
                </a:schemeClr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666750"/>
          </a:xfrm>
        </p:spPr>
        <p:txBody>
          <a:bodyPr/>
          <a:lstStyle/>
          <a:p>
            <a:pPr eaLnBrk="1" hangingPunct="1"/>
            <a:r>
              <a:rPr lang="fr-CH" sz="4000"/>
              <a:t>Atmosphère standard</a:t>
            </a:r>
            <a:endParaRPr lang="fr-FR" sz="4000"/>
          </a:p>
        </p:txBody>
      </p:sp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1692275" y="1125538"/>
            <a:ext cx="576263" cy="4608512"/>
            <a:chOff x="612" y="890"/>
            <a:chExt cx="363" cy="2903"/>
          </a:xfrm>
        </p:grpSpPr>
        <p:sp>
          <p:nvSpPr>
            <p:cNvPr id="18531" name="Rectangle 5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2" name="Rectangle 6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3" name="Rectangle 7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4" name="Rectangle 8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5" name="Rectangle 9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6" name="Rectangle 10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7" name="Rectangle 11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8" name="Rectangle 12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39" name="Group 14"/>
          <p:cNvGrpSpPr>
            <a:grpSpLocks/>
          </p:cNvGrpSpPr>
          <p:nvPr/>
        </p:nvGrpSpPr>
        <p:grpSpPr bwMode="auto">
          <a:xfrm>
            <a:off x="2268538" y="1125538"/>
            <a:ext cx="576262" cy="4608512"/>
            <a:chOff x="612" y="890"/>
            <a:chExt cx="363" cy="2903"/>
          </a:xfrm>
        </p:grpSpPr>
        <p:sp>
          <p:nvSpPr>
            <p:cNvPr id="18523" name="Rectangle 15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4" name="Rectangle 16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5" name="Rectangle 17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6" name="Rectangle 18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7" name="Rectangle 19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8" name="Rectangle 20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9" name="Rectangle 21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0" name="Rectangle 22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0" name="Group 23"/>
          <p:cNvGrpSpPr>
            <a:grpSpLocks/>
          </p:cNvGrpSpPr>
          <p:nvPr/>
        </p:nvGrpSpPr>
        <p:grpSpPr bwMode="auto">
          <a:xfrm>
            <a:off x="2844800" y="1125538"/>
            <a:ext cx="576263" cy="4608512"/>
            <a:chOff x="612" y="890"/>
            <a:chExt cx="363" cy="2903"/>
          </a:xfrm>
        </p:grpSpPr>
        <p:sp>
          <p:nvSpPr>
            <p:cNvPr id="18515" name="Rectangle 24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6" name="Rectangle 25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7" name="Rectangle 26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8" name="Rectangle 27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9" name="Rectangle 28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0" name="Rectangle 29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1" name="Rectangle 30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2" name="Rectangle 31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1" name="Group 32"/>
          <p:cNvGrpSpPr>
            <a:grpSpLocks/>
          </p:cNvGrpSpPr>
          <p:nvPr/>
        </p:nvGrpSpPr>
        <p:grpSpPr bwMode="auto">
          <a:xfrm>
            <a:off x="3421063" y="1125538"/>
            <a:ext cx="576262" cy="4608512"/>
            <a:chOff x="612" y="890"/>
            <a:chExt cx="363" cy="2903"/>
          </a:xfrm>
        </p:grpSpPr>
        <p:sp>
          <p:nvSpPr>
            <p:cNvPr id="18507" name="Rectangle 33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8" name="Rectangle 34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9" name="Rectangle 35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0" name="Rectangle 36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1" name="Rectangle 37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2" name="Rectangle 38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3" name="Rectangle 39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4" name="Rectangle 40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2" name="Group 41"/>
          <p:cNvGrpSpPr>
            <a:grpSpLocks/>
          </p:cNvGrpSpPr>
          <p:nvPr/>
        </p:nvGrpSpPr>
        <p:grpSpPr bwMode="auto">
          <a:xfrm>
            <a:off x="3997325" y="1125538"/>
            <a:ext cx="576263" cy="4608512"/>
            <a:chOff x="612" y="890"/>
            <a:chExt cx="363" cy="2903"/>
          </a:xfrm>
        </p:grpSpPr>
        <p:sp>
          <p:nvSpPr>
            <p:cNvPr id="18499" name="Rectangle 42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0" name="Rectangle 43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1" name="Rectangle 44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2" name="Rectangle 45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3" name="Rectangle 46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4" name="Rectangle 47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5" name="Rectangle 48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6" name="Rectangle 49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3" name="Group 50"/>
          <p:cNvGrpSpPr>
            <a:grpSpLocks/>
          </p:cNvGrpSpPr>
          <p:nvPr/>
        </p:nvGrpSpPr>
        <p:grpSpPr bwMode="auto">
          <a:xfrm>
            <a:off x="4572000" y="1125538"/>
            <a:ext cx="576263" cy="4608512"/>
            <a:chOff x="612" y="890"/>
            <a:chExt cx="363" cy="2903"/>
          </a:xfrm>
        </p:grpSpPr>
        <p:sp>
          <p:nvSpPr>
            <p:cNvPr id="18491" name="Rectangle 51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2" name="Rectangle 52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3" name="Rectangle 53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4" name="Rectangle 54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5" name="Rectangle 55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6" name="Rectangle 56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7" name="Rectangle 57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8" name="Rectangle 58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4" name="Group 59"/>
          <p:cNvGrpSpPr>
            <a:grpSpLocks/>
          </p:cNvGrpSpPr>
          <p:nvPr/>
        </p:nvGrpSpPr>
        <p:grpSpPr bwMode="auto">
          <a:xfrm>
            <a:off x="5148263" y="1125538"/>
            <a:ext cx="576262" cy="4608512"/>
            <a:chOff x="612" y="890"/>
            <a:chExt cx="363" cy="2903"/>
          </a:xfrm>
        </p:grpSpPr>
        <p:sp>
          <p:nvSpPr>
            <p:cNvPr id="18483" name="Rectangle 60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4" name="Rectangle 61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5" name="Rectangle 62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6" name="Rectangle 63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7" name="Rectangle 64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8" name="Rectangle 65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9" name="Rectangle 66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0" name="Rectangle 67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5" name="Group 68"/>
          <p:cNvGrpSpPr>
            <a:grpSpLocks/>
          </p:cNvGrpSpPr>
          <p:nvPr/>
        </p:nvGrpSpPr>
        <p:grpSpPr bwMode="auto">
          <a:xfrm>
            <a:off x="5724525" y="1125538"/>
            <a:ext cx="576263" cy="4608512"/>
            <a:chOff x="612" y="890"/>
            <a:chExt cx="363" cy="2903"/>
          </a:xfrm>
        </p:grpSpPr>
        <p:sp>
          <p:nvSpPr>
            <p:cNvPr id="18475" name="Rectangle 69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6" name="Rectangle 70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7" name="Rectangle 71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8" name="Rectangle 72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9" name="Rectangle 73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0" name="Rectangle 74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1" name="Rectangle 75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2" name="Rectangle 76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6" name="Group 77"/>
          <p:cNvGrpSpPr>
            <a:grpSpLocks/>
          </p:cNvGrpSpPr>
          <p:nvPr/>
        </p:nvGrpSpPr>
        <p:grpSpPr bwMode="auto">
          <a:xfrm>
            <a:off x="6300788" y="1125538"/>
            <a:ext cx="576262" cy="4608512"/>
            <a:chOff x="612" y="890"/>
            <a:chExt cx="363" cy="2903"/>
          </a:xfrm>
        </p:grpSpPr>
        <p:sp>
          <p:nvSpPr>
            <p:cNvPr id="18467" name="Rectangle 78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8" name="Rectangle 79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9" name="Rectangle 80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0" name="Rectangle 81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1" name="Rectangle 82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2" name="Rectangle 83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3" name="Rectangle 84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4" name="Rectangle 85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7" name="Group 86"/>
          <p:cNvGrpSpPr>
            <a:grpSpLocks/>
          </p:cNvGrpSpPr>
          <p:nvPr/>
        </p:nvGrpSpPr>
        <p:grpSpPr bwMode="auto">
          <a:xfrm>
            <a:off x="6877050" y="1125538"/>
            <a:ext cx="576263" cy="4608512"/>
            <a:chOff x="612" y="890"/>
            <a:chExt cx="363" cy="2903"/>
          </a:xfrm>
        </p:grpSpPr>
        <p:sp>
          <p:nvSpPr>
            <p:cNvPr id="18459" name="Rectangle 87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0" name="Rectangle 88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1" name="Rectangle 89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2" name="Rectangle 90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3" name="Rectangle 91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4" name="Rectangle 92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5" name="Rectangle 93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6" name="Rectangle 94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8448" name="Text Box 95"/>
          <p:cNvSpPr txBox="1">
            <a:spLocks noChangeArrowheads="1"/>
          </p:cNvSpPr>
          <p:nvPr/>
        </p:nvSpPr>
        <p:spPr bwMode="auto">
          <a:xfrm>
            <a:off x="7451725" y="692150"/>
            <a:ext cx="88265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8000m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7000m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6000m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5000m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4000m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3000m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2000m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1000m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0m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8449" name="Text Box 96"/>
          <p:cNvSpPr txBox="1">
            <a:spLocks noChangeArrowheads="1"/>
          </p:cNvSpPr>
          <p:nvPr/>
        </p:nvSpPr>
        <p:spPr bwMode="auto">
          <a:xfrm>
            <a:off x="1331913" y="5734050"/>
            <a:ext cx="6192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accent2"/>
                </a:solidFill>
              </a:rPr>
              <a:t>-50°	-40°	-30°	-20°	-10°	0°	10°	20°	30°	40°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30817" name="Line 97"/>
          <p:cNvSpPr>
            <a:spLocks noChangeShapeType="1"/>
          </p:cNvSpPr>
          <p:nvPr/>
        </p:nvSpPr>
        <p:spPr bwMode="auto">
          <a:xfrm flipH="1" flipV="1">
            <a:off x="2771775" y="1125538"/>
            <a:ext cx="2952750" cy="4608512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18" name="Line 98"/>
          <p:cNvSpPr>
            <a:spLocks noChangeShapeType="1"/>
          </p:cNvSpPr>
          <p:nvPr/>
        </p:nvSpPr>
        <p:spPr bwMode="auto">
          <a:xfrm flipH="1" flipV="1">
            <a:off x="1692275" y="1700213"/>
            <a:ext cx="4032250" cy="4033837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19" name="Line 99"/>
          <p:cNvSpPr>
            <a:spLocks noChangeShapeType="1"/>
          </p:cNvSpPr>
          <p:nvPr/>
        </p:nvSpPr>
        <p:spPr bwMode="auto">
          <a:xfrm flipH="1" flipV="1">
            <a:off x="3419475" y="1125538"/>
            <a:ext cx="2305050" cy="4608512"/>
          </a:xfrm>
          <a:custGeom>
            <a:avLst/>
            <a:gdLst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5050" h="4608512">
                <a:moveTo>
                  <a:pt x="0" y="0"/>
                </a:moveTo>
                <a:cubicBezTo>
                  <a:pt x="353822" y="1755627"/>
                  <a:pt x="1195324" y="2755349"/>
                  <a:pt x="2305050" y="4608512"/>
                </a:cubicBez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0" name="Text Box 100"/>
          <p:cNvSpPr txBox="1">
            <a:spLocks noChangeArrowheads="1"/>
          </p:cNvSpPr>
          <p:nvPr/>
        </p:nvSpPr>
        <p:spPr bwMode="auto">
          <a:xfrm>
            <a:off x="4572000" y="1890713"/>
            <a:ext cx="284797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rgbClr val="008080"/>
                </a:solidFill>
              </a:rPr>
              <a:t>Standard: -0.64°/100m</a:t>
            </a:r>
            <a:endParaRPr lang="fr-FR" sz="2000" b="1">
              <a:solidFill>
                <a:srgbClr val="008080"/>
              </a:solidFill>
            </a:endParaRPr>
          </a:p>
        </p:txBody>
      </p:sp>
      <p:sp>
        <p:nvSpPr>
          <p:cNvPr id="30821" name="Text Box 101"/>
          <p:cNvSpPr txBox="1">
            <a:spLocks noChangeArrowheads="1"/>
          </p:cNvSpPr>
          <p:nvPr/>
        </p:nvSpPr>
        <p:spPr bwMode="auto">
          <a:xfrm>
            <a:off x="4572000" y="1268413"/>
            <a:ext cx="184626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rgbClr val="FF9933"/>
                </a:solidFill>
              </a:rPr>
              <a:t>Sec: -1°/100m</a:t>
            </a:r>
            <a:endParaRPr lang="fr-FR" sz="2000" b="1">
              <a:solidFill>
                <a:srgbClr val="FF9933"/>
              </a:solidFill>
            </a:endParaRPr>
          </a:p>
        </p:txBody>
      </p:sp>
      <p:sp>
        <p:nvSpPr>
          <p:cNvPr id="30822" name="Text Box 102"/>
          <p:cNvSpPr txBox="1">
            <a:spLocks noChangeArrowheads="1"/>
          </p:cNvSpPr>
          <p:nvPr/>
        </p:nvSpPr>
        <p:spPr bwMode="auto">
          <a:xfrm>
            <a:off x="4572000" y="2420938"/>
            <a:ext cx="25368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chemeClr val="accent2"/>
                </a:solidFill>
              </a:rPr>
              <a:t>Humide: -0.5°/100m</a:t>
            </a:r>
            <a:endParaRPr lang="fr-FR" sz="2000" b="1">
              <a:solidFill>
                <a:schemeClr val="accent2"/>
              </a:solidFill>
            </a:endParaRPr>
          </a:p>
        </p:txBody>
      </p:sp>
      <p:sp>
        <p:nvSpPr>
          <p:cNvPr id="30824" name="Text Box 104"/>
          <p:cNvSpPr txBox="1">
            <a:spLocks noChangeArrowheads="1"/>
          </p:cNvSpPr>
          <p:nvPr/>
        </p:nvSpPr>
        <p:spPr bwMode="auto">
          <a:xfrm>
            <a:off x="2392363" y="1431925"/>
            <a:ext cx="862012" cy="45720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400" b="1"/>
              <a:t>BON</a:t>
            </a:r>
            <a:endParaRPr lang="fr-FR" sz="2400" b="1"/>
          </a:p>
        </p:txBody>
      </p:sp>
      <p:sp>
        <p:nvSpPr>
          <p:cNvPr id="30827" name="Text Box 107"/>
          <p:cNvSpPr txBox="1">
            <a:spLocks noChangeArrowheads="1"/>
          </p:cNvSpPr>
          <p:nvPr/>
        </p:nvSpPr>
        <p:spPr bwMode="auto">
          <a:xfrm>
            <a:off x="4932363" y="2133600"/>
            <a:ext cx="1439862" cy="457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sz="2400" b="1"/>
              <a:t>STABLE</a:t>
            </a:r>
            <a:endParaRPr lang="fr-FR" sz="2400" b="1"/>
          </a:p>
        </p:txBody>
      </p:sp>
      <p:sp>
        <p:nvSpPr>
          <p:cNvPr id="30829" name="Text Box 109"/>
          <p:cNvSpPr txBox="1">
            <a:spLocks noChangeArrowheads="1"/>
          </p:cNvSpPr>
          <p:nvPr/>
        </p:nvSpPr>
        <p:spPr bwMode="auto">
          <a:xfrm>
            <a:off x="2124075" y="4365625"/>
            <a:ext cx="1825625" cy="45720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400" b="1"/>
              <a:t>ATOMIQUE</a:t>
            </a:r>
            <a:endParaRPr lang="fr-F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8" grpId="0" animBg="1"/>
      <p:bldP spid="30826" grpId="0" animBg="1"/>
      <p:bldP spid="30823" grpId="0" animBg="1"/>
      <p:bldP spid="30817" grpId="0" animBg="1"/>
      <p:bldP spid="30818" grpId="0" animBg="1"/>
      <p:bldP spid="30819" grpId="0" animBg="1"/>
      <p:bldP spid="30820" grpId="0" animBg="1"/>
      <p:bldP spid="30820" grpId="1" animBg="1"/>
      <p:bldP spid="30821" grpId="0" animBg="1"/>
      <p:bldP spid="30821" grpId="1" animBg="1"/>
      <p:bldP spid="30822" grpId="0" animBg="1"/>
      <p:bldP spid="30822" grpId="1" animBg="1"/>
      <p:bldP spid="30824" grpId="0" animBg="1"/>
      <p:bldP spid="30827" grpId="0" animBg="1"/>
      <p:bldP spid="308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10" name="Group 166"/>
          <p:cNvGrpSpPr>
            <a:grpSpLocks/>
          </p:cNvGrpSpPr>
          <p:nvPr/>
        </p:nvGrpSpPr>
        <p:grpSpPr bwMode="auto">
          <a:xfrm>
            <a:off x="6877050" y="333375"/>
            <a:ext cx="0" cy="10801350"/>
            <a:chOff x="1066" y="210"/>
            <a:chExt cx="0" cy="6804"/>
          </a:xfrm>
        </p:grpSpPr>
        <p:sp>
          <p:nvSpPr>
            <p:cNvPr id="19505" name="Line 167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6" name="Line 168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7" name="Group 163"/>
          <p:cNvGrpSpPr>
            <a:grpSpLocks/>
          </p:cNvGrpSpPr>
          <p:nvPr/>
        </p:nvGrpSpPr>
        <p:grpSpPr bwMode="auto">
          <a:xfrm>
            <a:off x="6300788" y="333375"/>
            <a:ext cx="0" cy="10801350"/>
            <a:chOff x="1066" y="210"/>
            <a:chExt cx="0" cy="6804"/>
          </a:xfrm>
        </p:grpSpPr>
        <p:sp>
          <p:nvSpPr>
            <p:cNvPr id="19503" name="Line 164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4" name="Line 165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4" name="Group 160"/>
          <p:cNvGrpSpPr>
            <a:grpSpLocks/>
          </p:cNvGrpSpPr>
          <p:nvPr/>
        </p:nvGrpSpPr>
        <p:grpSpPr bwMode="auto">
          <a:xfrm>
            <a:off x="5724525" y="333375"/>
            <a:ext cx="0" cy="10801350"/>
            <a:chOff x="1066" y="210"/>
            <a:chExt cx="0" cy="6804"/>
          </a:xfrm>
        </p:grpSpPr>
        <p:sp>
          <p:nvSpPr>
            <p:cNvPr id="19501" name="Line 161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2" name="Line 162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1" name="Group 157"/>
          <p:cNvGrpSpPr>
            <a:grpSpLocks/>
          </p:cNvGrpSpPr>
          <p:nvPr/>
        </p:nvGrpSpPr>
        <p:grpSpPr bwMode="auto">
          <a:xfrm>
            <a:off x="5148263" y="333375"/>
            <a:ext cx="0" cy="10801350"/>
            <a:chOff x="1066" y="210"/>
            <a:chExt cx="0" cy="6804"/>
          </a:xfrm>
        </p:grpSpPr>
        <p:sp>
          <p:nvSpPr>
            <p:cNvPr id="19499" name="Line 158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0" name="Line 159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8" name="Group 154"/>
          <p:cNvGrpSpPr>
            <a:grpSpLocks/>
          </p:cNvGrpSpPr>
          <p:nvPr/>
        </p:nvGrpSpPr>
        <p:grpSpPr bwMode="auto">
          <a:xfrm>
            <a:off x="4572000" y="333375"/>
            <a:ext cx="0" cy="10801350"/>
            <a:chOff x="1066" y="210"/>
            <a:chExt cx="0" cy="6804"/>
          </a:xfrm>
        </p:grpSpPr>
        <p:sp>
          <p:nvSpPr>
            <p:cNvPr id="19497" name="Line 155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8" name="Line 156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5" name="Group 151"/>
          <p:cNvGrpSpPr>
            <a:grpSpLocks/>
          </p:cNvGrpSpPr>
          <p:nvPr/>
        </p:nvGrpSpPr>
        <p:grpSpPr bwMode="auto">
          <a:xfrm>
            <a:off x="3995738" y="333375"/>
            <a:ext cx="0" cy="10801350"/>
            <a:chOff x="1066" y="210"/>
            <a:chExt cx="0" cy="6804"/>
          </a:xfrm>
        </p:grpSpPr>
        <p:sp>
          <p:nvSpPr>
            <p:cNvPr id="19495" name="Line 152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6" name="Line 153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2" name="Group 148"/>
          <p:cNvGrpSpPr>
            <a:grpSpLocks/>
          </p:cNvGrpSpPr>
          <p:nvPr/>
        </p:nvGrpSpPr>
        <p:grpSpPr bwMode="auto">
          <a:xfrm>
            <a:off x="3419475" y="333375"/>
            <a:ext cx="0" cy="10801350"/>
            <a:chOff x="1066" y="210"/>
            <a:chExt cx="0" cy="6804"/>
          </a:xfrm>
        </p:grpSpPr>
        <p:sp>
          <p:nvSpPr>
            <p:cNvPr id="19493" name="Line 149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4" name="Line 150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9" name="Group 145"/>
          <p:cNvGrpSpPr>
            <a:grpSpLocks/>
          </p:cNvGrpSpPr>
          <p:nvPr/>
        </p:nvGrpSpPr>
        <p:grpSpPr bwMode="auto">
          <a:xfrm>
            <a:off x="2843213" y="333375"/>
            <a:ext cx="0" cy="10801350"/>
            <a:chOff x="1066" y="210"/>
            <a:chExt cx="0" cy="6804"/>
          </a:xfrm>
        </p:grpSpPr>
        <p:sp>
          <p:nvSpPr>
            <p:cNvPr id="19491" name="Line 146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2" name="Line 147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6" name="Group 142"/>
          <p:cNvGrpSpPr>
            <a:grpSpLocks/>
          </p:cNvGrpSpPr>
          <p:nvPr/>
        </p:nvGrpSpPr>
        <p:grpSpPr bwMode="auto">
          <a:xfrm>
            <a:off x="2268538" y="333375"/>
            <a:ext cx="0" cy="10801350"/>
            <a:chOff x="1066" y="210"/>
            <a:chExt cx="0" cy="6804"/>
          </a:xfrm>
        </p:grpSpPr>
        <p:sp>
          <p:nvSpPr>
            <p:cNvPr id="19489" name="Line 143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0" name="Line 144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4" name="Group 140"/>
          <p:cNvGrpSpPr>
            <a:grpSpLocks/>
          </p:cNvGrpSpPr>
          <p:nvPr/>
        </p:nvGrpSpPr>
        <p:grpSpPr bwMode="auto">
          <a:xfrm>
            <a:off x="1692275" y="333375"/>
            <a:ext cx="0" cy="10801350"/>
            <a:chOff x="1066" y="210"/>
            <a:chExt cx="0" cy="6804"/>
          </a:xfrm>
        </p:grpSpPr>
        <p:sp>
          <p:nvSpPr>
            <p:cNvPr id="19487" name="Line 111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88" name="Line 129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9468" name="Line 139"/>
          <p:cNvSpPr>
            <a:spLocks noChangeShapeType="1"/>
          </p:cNvSpPr>
          <p:nvPr/>
        </p:nvSpPr>
        <p:spPr bwMode="auto">
          <a:xfrm>
            <a:off x="7451725" y="5734050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31854" name="Group 110"/>
          <p:cNvGrpSpPr>
            <a:grpSpLocks/>
          </p:cNvGrpSpPr>
          <p:nvPr/>
        </p:nvGrpSpPr>
        <p:grpSpPr bwMode="auto">
          <a:xfrm>
            <a:off x="2771775" y="1125538"/>
            <a:ext cx="5905500" cy="9217025"/>
            <a:chOff x="1746" y="709"/>
            <a:chExt cx="3720" cy="5806"/>
          </a:xfrm>
        </p:grpSpPr>
        <p:sp>
          <p:nvSpPr>
            <p:cNvPr id="19485" name="Line 98"/>
            <p:cNvSpPr>
              <a:spLocks noChangeShapeType="1"/>
            </p:cNvSpPr>
            <p:nvPr/>
          </p:nvSpPr>
          <p:spPr bwMode="auto">
            <a:xfrm flipH="1" flipV="1">
              <a:off x="1746" y="709"/>
              <a:ext cx="1860" cy="2903"/>
            </a:xfrm>
            <a:prstGeom prst="line">
              <a:avLst/>
            </a:prstGeom>
            <a:noFill/>
            <a:ln w="5715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86" name="Line 109"/>
            <p:cNvSpPr>
              <a:spLocks noChangeShapeType="1"/>
            </p:cNvSpPr>
            <p:nvPr/>
          </p:nvSpPr>
          <p:spPr bwMode="auto">
            <a:xfrm flipH="1" flipV="1">
              <a:off x="3606" y="3612"/>
              <a:ext cx="1860" cy="290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pic>
        <p:nvPicPr>
          <p:cNvPr id="19470" name="Picture 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734050"/>
            <a:ext cx="7132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1123950"/>
            <a:ext cx="1684337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Line 121"/>
          <p:cNvSpPr>
            <a:spLocks noChangeShapeType="1"/>
          </p:cNvSpPr>
          <p:nvPr/>
        </p:nvSpPr>
        <p:spPr bwMode="auto">
          <a:xfrm>
            <a:off x="7451725" y="333375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9473" name="Picture 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-3175"/>
            <a:ext cx="7932737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Rectangle 122"/>
          <p:cNvSpPr>
            <a:spLocks noChangeArrowheads="1"/>
          </p:cNvSpPr>
          <p:nvPr/>
        </p:nvSpPr>
        <p:spPr bwMode="auto">
          <a:xfrm>
            <a:off x="1692275" y="4581525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5" name="Rectangle 123"/>
          <p:cNvSpPr>
            <a:spLocks noChangeArrowheads="1"/>
          </p:cNvSpPr>
          <p:nvPr/>
        </p:nvSpPr>
        <p:spPr bwMode="auto">
          <a:xfrm>
            <a:off x="1692275" y="4005263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6" name="Rectangle 124"/>
          <p:cNvSpPr>
            <a:spLocks noChangeArrowheads="1"/>
          </p:cNvSpPr>
          <p:nvPr/>
        </p:nvSpPr>
        <p:spPr bwMode="auto">
          <a:xfrm>
            <a:off x="1692275" y="3429000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7" name="Rectangle 125"/>
          <p:cNvSpPr>
            <a:spLocks noChangeArrowheads="1"/>
          </p:cNvSpPr>
          <p:nvPr/>
        </p:nvSpPr>
        <p:spPr bwMode="auto">
          <a:xfrm>
            <a:off x="1692275" y="285273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8" name="Rectangle 126"/>
          <p:cNvSpPr>
            <a:spLocks noChangeArrowheads="1"/>
          </p:cNvSpPr>
          <p:nvPr/>
        </p:nvSpPr>
        <p:spPr bwMode="auto">
          <a:xfrm>
            <a:off x="1692275" y="2276475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9" name="Rectangle 127"/>
          <p:cNvSpPr>
            <a:spLocks noChangeArrowheads="1"/>
          </p:cNvSpPr>
          <p:nvPr/>
        </p:nvSpPr>
        <p:spPr bwMode="auto">
          <a:xfrm>
            <a:off x="1692275" y="1700213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0" name="Rectangle 107"/>
          <p:cNvSpPr>
            <a:spLocks noChangeArrowheads="1"/>
          </p:cNvSpPr>
          <p:nvPr/>
        </p:nvSpPr>
        <p:spPr bwMode="auto">
          <a:xfrm>
            <a:off x="1692275" y="515778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1" name="Rectangle 128"/>
          <p:cNvSpPr>
            <a:spLocks noChangeArrowheads="1"/>
          </p:cNvSpPr>
          <p:nvPr/>
        </p:nvSpPr>
        <p:spPr bwMode="auto">
          <a:xfrm>
            <a:off x="1692275" y="112553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6994525" cy="666750"/>
          </a:xfrm>
        </p:spPr>
        <p:txBody>
          <a:bodyPr/>
          <a:lstStyle/>
          <a:p>
            <a:pPr eaLnBrk="1" hangingPunct="1"/>
            <a:r>
              <a:rPr lang="fr-CH" sz="4000"/>
              <a:t>Atmosphère standard</a:t>
            </a:r>
            <a:endParaRPr lang="fr-FR" sz="4000"/>
          </a:p>
        </p:txBody>
      </p:sp>
      <p:sp>
        <p:nvSpPr>
          <p:cNvPr id="19483" name="Text Box 96"/>
          <p:cNvSpPr txBox="1">
            <a:spLocks noChangeArrowheads="1"/>
          </p:cNvSpPr>
          <p:nvPr/>
        </p:nvSpPr>
        <p:spPr bwMode="auto">
          <a:xfrm>
            <a:off x="7451725" y="692150"/>
            <a:ext cx="88265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8000m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7000m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6000m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5000m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4000m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3000m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2000m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1000m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0m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9484" name="Text Box 97"/>
          <p:cNvSpPr txBox="1">
            <a:spLocks noChangeArrowheads="1"/>
          </p:cNvSpPr>
          <p:nvPr/>
        </p:nvSpPr>
        <p:spPr bwMode="auto">
          <a:xfrm>
            <a:off x="1331913" y="5734050"/>
            <a:ext cx="6192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accent2"/>
                </a:solidFill>
              </a:rPr>
              <a:t>-50°	-40°	-30°	-20°	-10°	0°	10°	20°	30°	40°</a:t>
            </a:r>
            <a:endParaRPr lang="fr-FR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6" dur="2000" fill="hold"/>
                                        <p:tgtEl>
                                          <p:spTgt spid="318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8" dur="2000" fill="hold"/>
                                        <p:tgtEl>
                                          <p:spTgt spid="3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0" dur="2000" fill="hold"/>
                                        <p:tgtEl>
                                          <p:spTgt spid="318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2" dur="2000" fill="hold"/>
                                        <p:tgtEl>
                                          <p:spTgt spid="318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4" dur="2000" fill="hold"/>
                                        <p:tgtEl>
                                          <p:spTgt spid="31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6" dur="2000" fill="hold"/>
                                        <p:tgtEl>
                                          <p:spTgt spid="318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8" dur="2000" fill="hold"/>
                                        <p:tgtEl>
                                          <p:spTgt spid="31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0" dur="2000" fill="hold"/>
                                        <p:tgtEl>
                                          <p:spTgt spid="31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2" dur="2000" fill="hold"/>
                                        <p:tgtEl>
                                          <p:spTgt spid="319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4" dur="2000" fill="hold"/>
                                        <p:tgtEl>
                                          <p:spTgt spid="319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6" dur="2000" fill="hold"/>
                                        <p:tgtEl>
                                          <p:spTgt spid="319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068387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179388" y="981075"/>
            <a:ext cx="8675687" cy="573563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29839" y="1051133"/>
            <a:ext cx="8033047" cy="5520583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789" y="919658"/>
            <a:ext cx="505267" cy="5494938"/>
            <a:chOff x="98789" y="919658"/>
            <a:chExt cx="505267" cy="5494938"/>
          </a:xfrm>
        </p:grpSpPr>
        <p:sp>
          <p:nvSpPr>
            <p:cNvPr id="4" name="TextBox 3"/>
            <p:cNvSpPr txBox="1"/>
            <p:nvPr/>
          </p:nvSpPr>
          <p:spPr>
            <a:xfrm>
              <a:off x="98789" y="6152986"/>
              <a:ext cx="498855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68" y="5546762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900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71" y="4870185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800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168" y="4113905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700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168" y="2187101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168" y="919658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771" y="3235066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600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789" y="1057134"/>
              <a:ext cx="505267" cy="24622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00" b="1" dirty="0">
                  <a:solidFill>
                    <a:schemeClr val="tx1"/>
                  </a:solidFill>
                </a:rPr>
                <a:t>(</a:t>
              </a:r>
              <a:r>
                <a:rPr lang="fr-CH" sz="1000" b="1" dirty="0" err="1">
                  <a:solidFill>
                    <a:schemeClr val="tx1"/>
                  </a:solidFill>
                </a:rPr>
                <a:t>hPa</a:t>
              </a:r>
              <a:r>
                <a:rPr lang="fr-CH" sz="10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450" y="1714945"/>
            <a:ext cx="8057437" cy="4576541"/>
            <a:chOff x="505450" y="1714945"/>
            <a:chExt cx="8057437" cy="4576541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 flipV="1">
              <a:off x="505460" y="62914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505460" y="5686004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 flipV="1">
              <a:off x="505460" y="50086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 flipV="1">
              <a:off x="505458" y="425240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505457" y="337356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05455" y="2325600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 flipV="1">
              <a:off x="505454" y="171494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505453" y="2873184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505460" y="3827109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505452" y="464102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505451" y="536683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505450" y="600310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8503697" y="1080985"/>
            <a:ext cx="351378" cy="5509986"/>
            <a:chOff x="8503697" y="1080985"/>
            <a:chExt cx="351378" cy="5509986"/>
          </a:xfrm>
        </p:grpSpPr>
        <p:sp>
          <p:nvSpPr>
            <p:cNvPr id="43" name="TextBox 42"/>
            <p:cNvSpPr txBox="1"/>
            <p:nvPr/>
          </p:nvSpPr>
          <p:spPr>
            <a:xfrm>
              <a:off x="8503697" y="6360139"/>
              <a:ext cx="351378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km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59985" y="5743574"/>
              <a:ext cx="68757" cy="600075"/>
              <a:chOff x="8559985" y="5743575"/>
              <a:chExt cx="68757" cy="57912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oup 56"/>
            <p:cNvGrpSpPr/>
            <p:nvPr/>
          </p:nvGrpSpPr>
          <p:grpSpPr>
            <a:xfrm>
              <a:off x="8565699" y="5057775"/>
              <a:ext cx="68757" cy="621995"/>
              <a:chOff x="8559985" y="5743575"/>
              <a:chExt cx="68757" cy="579120"/>
            </a:xfrm>
          </p:grpSpPr>
          <p:cxnSp>
            <p:nvCxnSpPr>
              <p:cNvPr id="58" name="Straight Connector 57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8565699" y="4364355"/>
              <a:ext cx="68757" cy="621995"/>
              <a:chOff x="8559985" y="5743575"/>
              <a:chExt cx="68757" cy="579120"/>
            </a:xfrm>
          </p:grpSpPr>
          <p:cxnSp>
            <p:nvCxnSpPr>
              <p:cNvPr id="69" name="Straight Connector 68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9" name="Group 78"/>
            <p:cNvGrpSpPr/>
            <p:nvPr/>
          </p:nvGrpSpPr>
          <p:grpSpPr>
            <a:xfrm>
              <a:off x="8565699" y="3667704"/>
              <a:ext cx="68757" cy="621995"/>
              <a:chOff x="8559985" y="5743575"/>
              <a:chExt cx="68757" cy="579120"/>
            </a:xfrm>
          </p:grpSpPr>
          <p:cxnSp>
            <p:nvCxnSpPr>
              <p:cNvPr id="80" name="Straight Connector 79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8562877" y="2950846"/>
              <a:ext cx="68757" cy="645170"/>
              <a:chOff x="8559985" y="5743575"/>
              <a:chExt cx="68757" cy="579120"/>
            </a:xfrm>
          </p:grpSpPr>
          <p:cxnSp>
            <p:nvCxnSpPr>
              <p:cNvPr id="91" name="Straight Connector 90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565699" y="2225040"/>
              <a:ext cx="68757" cy="662015"/>
              <a:chOff x="8559985" y="5743575"/>
              <a:chExt cx="68757" cy="57912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2" name="Group 111"/>
            <p:cNvGrpSpPr/>
            <p:nvPr/>
          </p:nvGrpSpPr>
          <p:grpSpPr>
            <a:xfrm>
              <a:off x="8565699" y="1464945"/>
              <a:ext cx="68757" cy="685800"/>
              <a:chOff x="8559985" y="5743575"/>
              <a:chExt cx="68757" cy="579120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" name="Straight Connector 123"/>
            <p:cNvCxnSpPr/>
            <p:nvPr/>
          </p:nvCxnSpPr>
          <p:spPr bwMode="auto">
            <a:xfrm>
              <a:off x="8568591" y="131466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568591" y="1236772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568591" y="1158878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568591" y="1080985"/>
              <a:ext cx="68757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68591" y="139255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4" name="TextBox 133"/>
            <p:cNvSpPr txBox="1"/>
            <p:nvPr/>
          </p:nvSpPr>
          <p:spPr>
            <a:xfrm>
              <a:off x="8554993" y="562815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554993" y="494235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54993" y="424893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554993" y="355228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554993" y="2835430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554993" y="2109624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554993" y="134952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6455664" y="6571716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33" name="Group 232"/>
          <p:cNvGrpSpPr/>
          <p:nvPr/>
        </p:nvGrpSpPr>
        <p:grpSpPr>
          <a:xfrm>
            <a:off x="523621" y="1049655"/>
            <a:ext cx="8041259" cy="5526405"/>
            <a:chOff x="523621" y="1049655"/>
            <a:chExt cx="8041259" cy="5526405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6454140" y="4463416"/>
              <a:ext cx="2106930" cy="210883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 flipV="1">
              <a:off x="6221730" y="4232911"/>
              <a:ext cx="2339340" cy="233933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 flipV="1">
              <a:off x="5995035" y="4004311"/>
              <a:ext cx="2566035" cy="25698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 flipV="1">
              <a:off x="5760720" y="3771901"/>
              <a:ext cx="2804160" cy="280034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/>
            <p:cNvCxnSpPr/>
            <p:nvPr/>
          </p:nvCxnSpPr>
          <p:spPr bwMode="auto">
            <a:xfrm flipV="1">
              <a:off x="5537835" y="3547112"/>
              <a:ext cx="3023235" cy="3025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/>
            <p:nvPr/>
          </p:nvCxnSpPr>
          <p:spPr bwMode="auto">
            <a:xfrm flipV="1">
              <a:off x="5303520" y="3314702"/>
              <a:ext cx="3257550" cy="32594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5073015" y="3084197"/>
              <a:ext cx="3489960" cy="34880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 flipV="1">
              <a:off x="4846320" y="2851786"/>
              <a:ext cx="3716655" cy="3718559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4154805" y="2169418"/>
              <a:ext cx="4408932" cy="440283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4385310" y="2396112"/>
              <a:ext cx="4175379" cy="4176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/>
            <p:cNvCxnSpPr/>
            <p:nvPr/>
          </p:nvCxnSpPr>
          <p:spPr bwMode="auto">
            <a:xfrm flipV="1">
              <a:off x="4612005" y="2623185"/>
              <a:ext cx="3952875" cy="394716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 flipV="1">
              <a:off x="3928110" y="1935484"/>
              <a:ext cx="4634484" cy="46386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/>
            <p:nvPr/>
          </p:nvCxnSpPr>
          <p:spPr bwMode="auto">
            <a:xfrm flipV="1">
              <a:off x="3697605" y="1705740"/>
              <a:ext cx="4865370" cy="486651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V="1">
              <a:off x="3467100" y="1478285"/>
              <a:ext cx="5092954" cy="509587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82"/>
            <p:cNvCxnSpPr/>
            <p:nvPr/>
          </p:nvCxnSpPr>
          <p:spPr bwMode="auto">
            <a:xfrm flipV="1">
              <a:off x="3236595" y="1243335"/>
              <a:ext cx="5327269" cy="532891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3006090" y="1056010"/>
              <a:ext cx="5520309" cy="551814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2775585" y="1056645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2548890" y="1052325"/>
              <a:ext cx="5522595" cy="5519925"/>
            </a:xfrm>
            <a:prstGeom prst="line">
              <a:avLst/>
            </a:prstGeom>
            <a:solidFill>
              <a:srgbClr val="C0C0C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 flipV="1">
              <a:off x="1627251" y="105855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 flipV="1">
              <a:off x="1859280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2087118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V="1">
              <a:off x="2321433" y="1055370"/>
              <a:ext cx="5511927" cy="551764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/>
            <p:cNvCxnSpPr/>
            <p:nvPr/>
          </p:nvCxnSpPr>
          <p:spPr bwMode="auto">
            <a:xfrm flipV="1">
              <a:off x="1402080" y="1051560"/>
              <a:ext cx="5516880" cy="5518786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/>
            <p:cNvCxnSpPr/>
            <p:nvPr/>
          </p:nvCxnSpPr>
          <p:spPr bwMode="auto">
            <a:xfrm flipV="1">
              <a:off x="528066" y="1053465"/>
              <a:ext cx="5476494" cy="547306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/>
            <p:nvPr/>
          </p:nvCxnSpPr>
          <p:spPr bwMode="auto">
            <a:xfrm flipV="1">
              <a:off x="70777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/>
            <p:cNvCxnSpPr/>
            <p:nvPr/>
          </p:nvCxnSpPr>
          <p:spPr bwMode="auto">
            <a:xfrm flipV="1">
              <a:off x="941451" y="105347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/>
            <p:nvPr/>
          </p:nvCxnSpPr>
          <p:spPr bwMode="auto">
            <a:xfrm flipV="1">
              <a:off x="117513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/>
            <p:cNvCxnSpPr/>
            <p:nvPr/>
          </p:nvCxnSpPr>
          <p:spPr bwMode="auto">
            <a:xfrm flipV="1">
              <a:off x="530225" y="1051560"/>
              <a:ext cx="5238115" cy="5241292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/>
            <p:cNvCxnSpPr/>
            <p:nvPr/>
          </p:nvCxnSpPr>
          <p:spPr bwMode="auto">
            <a:xfrm flipV="1">
              <a:off x="532665" y="1051560"/>
              <a:ext cx="2713455" cy="271196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 flipV="1">
              <a:off x="525580" y="1051560"/>
              <a:ext cx="5017970" cy="501848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 flipV="1">
              <a:off x="529870" y="1053465"/>
              <a:ext cx="4783175" cy="478153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V="1">
              <a:off x="530351" y="1053465"/>
              <a:ext cx="4552189" cy="454648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/>
            <p:nvPr/>
          </p:nvCxnSpPr>
          <p:spPr bwMode="auto">
            <a:xfrm flipV="1">
              <a:off x="523621" y="1051560"/>
              <a:ext cx="4328414" cy="433324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 flipV="1">
              <a:off x="524256" y="1053465"/>
              <a:ext cx="3868674" cy="386905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/>
            <p:nvPr/>
          </p:nvCxnSpPr>
          <p:spPr bwMode="auto">
            <a:xfrm flipV="1">
              <a:off x="528066" y="1051560"/>
              <a:ext cx="3636264" cy="364236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/>
            <p:cNvCxnSpPr/>
            <p:nvPr/>
          </p:nvCxnSpPr>
          <p:spPr bwMode="auto">
            <a:xfrm flipV="1">
              <a:off x="524891" y="1051560"/>
              <a:ext cx="3407029" cy="3408046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31876" y="1053465"/>
              <a:ext cx="3165729" cy="31762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/>
            <p:nvPr/>
          </p:nvCxnSpPr>
          <p:spPr bwMode="auto">
            <a:xfrm flipV="1">
              <a:off x="531495" y="1051560"/>
              <a:ext cx="4090035" cy="4090035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/>
            <p:nvPr/>
          </p:nvCxnSpPr>
          <p:spPr bwMode="auto">
            <a:xfrm flipV="1">
              <a:off x="530860" y="1057275"/>
              <a:ext cx="2938145" cy="2939417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 flipV="1">
              <a:off x="527585" y="1053465"/>
              <a:ext cx="1110715" cy="110859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 flipV="1">
              <a:off x="530125" y="1053465"/>
              <a:ext cx="1334870" cy="13346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 flipV="1">
              <a:off x="525680" y="1053465"/>
              <a:ext cx="1567915" cy="156706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 flipV="1">
              <a:off x="530760" y="1051560"/>
              <a:ext cx="2025750" cy="201854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 flipV="1">
              <a:off x="527585" y="1051560"/>
              <a:ext cx="2257525" cy="22604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530125" y="1053465"/>
              <a:ext cx="2483585" cy="24871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 flipV="1">
              <a:off x="528320" y="1049655"/>
              <a:ext cx="1797685" cy="1800863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7" name="Straight Connector 266"/>
            <p:cNvCxnSpPr/>
            <p:nvPr/>
          </p:nvCxnSpPr>
          <p:spPr bwMode="auto">
            <a:xfrm flipV="1">
              <a:off x="529490" y="1053465"/>
              <a:ext cx="188695" cy="1884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8" name="Straight Connector 267"/>
            <p:cNvCxnSpPr/>
            <p:nvPr/>
          </p:nvCxnSpPr>
          <p:spPr bwMode="auto">
            <a:xfrm flipV="1">
              <a:off x="527585" y="1053465"/>
              <a:ext cx="419200" cy="4189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Connector 268"/>
            <p:cNvCxnSpPr/>
            <p:nvPr/>
          </p:nvCxnSpPr>
          <p:spPr bwMode="auto">
            <a:xfrm flipV="1">
              <a:off x="529490" y="1053465"/>
              <a:ext cx="876400" cy="8742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Connector 269"/>
            <p:cNvCxnSpPr/>
            <p:nvPr/>
          </p:nvCxnSpPr>
          <p:spPr bwMode="auto">
            <a:xfrm flipV="1">
              <a:off x="528320" y="1055370"/>
              <a:ext cx="648970" cy="6502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36" name="Group 235"/>
          <p:cNvGrpSpPr/>
          <p:nvPr/>
        </p:nvGrpSpPr>
        <p:grpSpPr>
          <a:xfrm>
            <a:off x="522288" y="1044575"/>
            <a:ext cx="8045450" cy="5534025"/>
            <a:chOff x="522288" y="1044575"/>
            <a:chExt cx="8045450" cy="5534025"/>
          </a:xfrm>
        </p:grpSpPr>
        <p:sp>
          <p:nvSpPr>
            <p:cNvPr id="302" name="Freeform 16"/>
            <p:cNvSpPr>
              <a:spLocks/>
            </p:cNvSpPr>
            <p:nvPr/>
          </p:nvSpPr>
          <p:spPr bwMode="auto">
            <a:xfrm>
              <a:off x="3503613" y="1052513"/>
              <a:ext cx="2986088" cy="5518150"/>
            </a:xfrm>
            <a:custGeom>
              <a:avLst/>
              <a:gdLst>
                <a:gd name="T0" fmla="*/ 1881 w 1881"/>
                <a:gd name="T1" fmla="*/ 3476 h 3476"/>
                <a:gd name="T2" fmla="*/ 760 w 1881"/>
                <a:gd name="T3" fmla="*/ 1763 h 3476"/>
                <a:gd name="T4" fmla="*/ 0 w 1881"/>
                <a:gd name="T5" fmla="*/ 0 h 34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1" h="3476">
                  <a:moveTo>
                    <a:pt x="1881" y="3476"/>
                  </a:moveTo>
                  <a:cubicBezTo>
                    <a:pt x="1477" y="2909"/>
                    <a:pt x="1073" y="2342"/>
                    <a:pt x="760" y="1763"/>
                  </a:cubicBezTo>
                  <a:cubicBezTo>
                    <a:pt x="447" y="1184"/>
                    <a:pt x="223" y="592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3" name="Freeform 17"/>
            <p:cNvSpPr>
              <a:spLocks/>
            </p:cNvSpPr>
            <p:nvPr/>
          </p:nvSpPr>
          <p:spPr bwMode="auto">
            <a:xfrm>
              <a:off x="3940176" y="1052513"/>
              <a:ext cx="3105150" cy="5499100"/>
            </a:xfrm>
            <a:custGeom>
              <a:avLst/>
              <a:gdLst>
                <a:gd name="T0" fmla="*/ 1956 w 1956"/>
                <a:gd name="T1" fmla="*/ 3464 h 3464"/>
                <a:gd name="T2" fmla="*/ 826 w 1956"/>
                <a:gd name="T3" fmla="*/ 1768 h 3464"/>
                <a:gd name="T4" fmla="*/ 0 w 195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3464">
                  <a:moveTo>
                    <a:pt x="1956" y="3464"/>
                  </a:moveTo>
                  <a:cubicBezTo>
                    <a:pt x="1768" y="3181"/>
                    <a:pt x="1310" y="2645"/>
                    <a:pt x="826" y="1768"/>
                  </a:cubicBezTo>
                  <a:cubicBezTo>
                    <a:pt x="291" y="815"/>
                    <a:pt x="172" y="368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4" name="Freeform 18"/>
            <p:cNvSpPr>
              <a:spLocks/>
            </p:cNvSpPr>
            <p:nvPr/>
          </p:nvSpPr>
          <p:spPr bwMode="auto">
            <a:xfrm>
              <a:off x="4386263" y="1060450"/>
              <a:ext cx="3233738" cy="5491163"/>
            </a:xfrm>
            <a:custGeom>
              <a:avLst/>
              <a:gdLst>
                <a:gd name="T0" fmla="*/ 2037 w 2037"/>
                <a:gd name="T1" fmla="*/ 3459 h 3459"/>
                <a:gd name="T2" fmla="*/ 815 w 2037"/>
                <a:gd name="T3" fmla="*/ 1697 h 3459"/>
                <a:gd name="T4" fmla="*/ 0 w 2037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37" h="3459">
                  <a:moveTo>
                    <a:pt x="2037" y="3459"/>
                  </a:moveTo>
                  <a:cubicBezTo>
                    <a:pt x="1833" y="3165"/>
                    <a:pt x="1259" y="2482"/>
                    <a:pt x="815" y="1697"/>
                  </a:cubicBezTo>
                  <a:cubicBezTo>
                    <a:pt x="367" y="984"/>
                    <a:pt x="170" y="354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5" name="Freeform 19"/>
            <p:cNvSpPr>
              <a:spLocks/>
            </p:cNvSpPr>
            <p:nvPr/>
          </p:nvSpPr>
          <p:spPr bwMode="auto">
            <a:xfrm>
              <a:off x="4814888" y="1060450"/>
              <a:ext cx="3379788" cy="5475288"/>
            </a:xfrm>
            <a:custGeom>
              <a:avLst/>
              <a:gdLst>
                <a:gd name="T0" fmla="*/ 2129 w 2129"/>
                <a:gd name="T1" fmla="*/ 3449 h 3449"/>
                <a:gd name="T2" fmla="*/ 907 w 2129"/>
                <a:gd name="T3" fmla="*/ 1763 h 3449"/>
                <a:gd name="T4" fmla="*/ 0 w 2129"/>
                <a:gd name="T5" fmla="*/ 0 h 34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9" h="3449">
                  <a:moveTo>
                    <a:pt x="2129" y="3449"/>
                  </a:moveTo>
                  <a:cubicBezTo>
                    <a:pt x="1925" y="3168"/>
                    <a:pt x="1402" y="2584"/>
                    <a:pt x="907" y="1763"/>
                  </a:cubicBezTo>
                  <a:cubicBezTo>
                    <a:pt x="408" y="989"/>
                    <a:pt x="189" y="367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6" name="Freeform 20"/>
            <p:cNvSpPr>
              <a:spLocks/>
            </p:cNvSpPr>
            <p:nvPr/>
          </p:nvSpPr>
          <p:spPr bwMode="auto">
            <a:xfrm>
              <a:off x="5243513" y="1052513"/>
              <a:ext cx="3324225" cy="5240338"/>
            </a:xfrm>
            <a:custGeom>
              <a:avLst/>
              <a:gdLst>
                <a:gd name="T0" fmla="*/ 2094 w 2094"/>
                <a:gd name="T1" fmla="*/ 3301 h 3301"/>
                <a:gd name="T2" fmla="*/ 897 w 2094"/>
                <a:gd name="T3" fmla="*/ 1677 h 3301"/>
                <a:gd name="T4" fmla="*/ 0 w 2094"/>
                <a:gd name="T5" fmla="*/ 0 h 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4" h="3301">
                  <a:moveTo>
                    <a:pt x="2094" y="3301"/>
                  </a:moveTo>
                  <a:cubicBezTo>
                    <a:pt x="1895" y="3030"/>
                    <a:pt x="1234" y="2268"/>
                    <a:pt x="897" y="1677"/>
                  </a:cubicBezTo>
                  <a:cubicBezTo>
                    <a:pt x="484" y="1055"/>
                    <a:pt x="187" y="34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" name="Freeform 21"/>
            <p:cNvSpPr>
              <a:spLocks/>
            </p:cNvSpPr>
            <p:nvPr/>
          </p:nvSpPr>
          <p:spPr bwMode="auto">
            <a:xfrm>
              <a:off x="5721351" y="1060450"/>
              <a:ext cx="2836863" cy="4537075"/>
            </a:xfrm>
            <a:custGeom>
              <a:avLst/>
              <a:gdLst>
                <a:gd name="T0" fmla="*/ 1787 w 1787"/>
                <a:gd name="T1" fmla="*/ 2858 h 2858"/>
                <a:gd name="T2" fmla="*/ 739 w 1787"/>
                <a:gd name="T3" fmla="*/ 1417 h 2858"/>
                <a:gd name="T4" fmla="*/ 0 w 1787"/>
                <a:gd name="T5" fmla="*/ 0 h 28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2858">
                  <a:moveTo>
                    <a:pt x="1787" y="2858"/>
                  </a:moveTo>
                  <a:cubicBezTo>
                    <a:pt x="1612" y="2618"/>
                    <a:pt x="1203" y="2130"/>
                    <a:pt x="739" y="1417"/>
                  </a:cubicBezTo>
                  <a:cubicBezTo>
                    <a:pt x="382" y="841"/>
                    <a:pt x="154" y="295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8" name="Freeform 22"/>
            <p:cNvSpPr>
              <a:spLocks/>
            </p:cNvSpPr>
            <p:nvPr/>
          </p:nvSpPr>
          <p:spPr bwMode="auto">
            <a:xfrm>
              <a:off x="6149976" y="1044575"/>
              <a:ext cx="2393950" cy="3863975"/>
            </a:xfrm>
            <a:custGeom>
              <a:avLst/>
              <a:gdLst>
                <a:gd name="T0" fmla="*/ 1508 w 1508"/>
                <a:gd name="T1" fmla="*/ 2434 h 2434"/>
                <a:gd name="T2" fmla="*/ 647 w 1508"/>
                <a:gd name="T3" fmla="*/ 1182 h 2434"/>
                <a:gd name="T4" fmla="*/ 0 w 1508"/>
                <a:gd name="T5" fmla="*/ 0 h 24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8" h="2434">
                  <a:moveTo>
                    <a:pt x="1508" y="2434"/>
                  </a:moveTo>
                  <a:cubicBezTo>
                    <a:pt x="1365" y="2225"/>
                    <a:pt x="1060" y="1835"/>
                    <a:pt x="647" y="1182"/>
                  </a:cubicBezTo>
                  <a:cubicBezTo>
                    <a:pt x="311" y="652"/>
                    <a:pt x="135" y="24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9" name="Freeform 23"/>
            <p:cNvSpPr>
              <a:spLocks/>
            </p:cNvSpPr>
            <p:nvPr/>
          </p:nvSpPr>
          <p:spPr bwMode="auto">
            <a:xfrm>
              <a:off x="3059113" y="1052513"/>
              <a:ext cx="2836863" cy="5524500"/>
            </a:xfrm>
            <a:custGeom>
              <a:avLst/>
              <a:gdLst>
                <a:gd name="T0" fmla="*/ 1787 w 1787"/>
                <a:gd name="T1" fmla="*/ 3480 h 3480"/>
                <a:gd name="T2" fmla="*/ 719 w 1787"/>
                <a:gd name="T3" fmla="*/ 1758 h 3480"/>
                <a:gd name="T4" fmla="*/ 0 w 1787"/>
                <a:gd name="T5" fmla="*/ 0 h 3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3480">
                  <a:moveTo>
                    <a:pt x="1787" y="3480"/>
                  </a:moveTo>
                  <a:cubicBezTo>
                    <a:pt x="1609" y="3193"/>
                    <a:pt x="1017" y="2338"/>
                    <a:pt x="719" y="1758"/>
                  </a:cubicBezTo>
                  <a:cubicBezTo>
                    <a:pt x="421" y="1178"/>
                    <a:pt x="150" y="36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0" name="Freeform 24"/>
            <p:cNvSpPr>
              <a:spLocks/>
            </p:cNvSpPr>
            <p:nvPr/>
          </p:nvSpPr>
          <p:spPr bwMode="auto">
            <a:xfrm>
              <a:off x="2622551" y="1060450"/>
              <a:ext cx="2667000" cy="5500688"/>
            </a:xfrm>
            <a:custGeom>
              <a:avLst/>
              <a:gdLst>
                <a:gd name="T0" fmla="*/ 1680 w 1680"/>
                <a:gd name="T1" fmla="*/ 3465 h 3465"/>
                <a:gd name="T2" fmla="*/ 683 w 1680"/>
                <a:gd name="T3" fmla="*/ 1779 h 3465"/>
                <a:gd name="T4" fmla="*/ 0 w 1680"/>
                <a:gd name="T5" fmla="*/ 0 h 3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0" h="3465">
                  <a:moveTo>
                    <a:pt x="1680" y="3465"/>
                  </a:moveTo>
                  <a:cubicBezTo>
                    <a:pt x="1514" y="3184"/>
                    <a:pt x="963" y="2356"/>
                    <a:pt x="683" y="1779"/>
                  </a:cubicBezTo>
                  <a:cubicBezTo>
                    <a:pt x="403" y="1202"/>
                    <a:pt x="142" y="371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1" name="Freeform 25"/>
            <p:cNvSpPr>
              <a:spLocks/>
            </p:cNvSpPr>
            <p:nvPr/>
          </p:nvSpPr>
          <p:spPr bwMode="auto">
            <a:xfrm>
              <a:off x="2184401" y="1060450"/>
              <a:ext cx="2538413" cy="5499100"/>
            </a:xfrm>
            <a:custGeom>
              <a:avLst/>
              <a:gdLst>
                <a:gd name="T0" fmla="*/ 1599 w 1599"/>
                <a:gd name="T1" fmla="*/ 3464 h 3464"/>
                <a:gd name="T2" fmla="*/ 561 w 1599"/>
                <a:gd name="T3" fmla="*/ 1611 h 3464"/>
                <a:gd name="T4" fmla="*/ 0 w 1599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9" h="3464">
                  <a:moveTo>
                    <a:pt x="1599" y="3464"/>
                  </a:moveTo>
                  <a:cubicBezTo>
                    <a:pt x="1426" y="3155"/>
                    <a:pt x="943" y="2436"/>
                    <a:pt x="561" y="1611"/>
                  </a:cubicBezTo>
                  <a:cubicBezTo>
                    <a:pt x="295" y="1034"/>
                    <a:pt x="117" y="33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2" name="Freeform 26"/>
            <p:cNvSpPr>
              <a:spLocks/>
            </p:cNvSpPr>
            <p:nvPr/>
          </p:nvSpPr>
          <p:spPr bwMode="auto">
            <a:xfrm>
              <a:off x="1731963" y="1060450"/>
              <a:ext cx="2400300" cy="5491163"/>
            </a:xfrm>
            <a:custGeom>
              <a:avLst/>
              <a:gdLst>
                <a:gd name="T0" fmla="*/ 1512 w 1512"/>
                <a:gd name="T1" fmla="*/ 3459 h 3459"/>
                <a:gd name="T2" fmla="*/ 601 w 1512"/>
                <a:gd name="T3" fmla="*/ 1789 h 3459"/>
                <a:gd name="T4" fmla="*/ 0 w 1512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2" h="3459">
                  <a:moveTo>
                    <a:pt x="1512" y="3459"/>
                  </a:moveTo>
                  <a:cubicBezTo>
                    <a:pt x="1360" y="3181"/>
                    <a:pt x="902" y="2477"/>
                    <a:pt x="601" y="1789"/>
                  </a:cubicBezTo>
                  <a:cubicBezTo>
                    <a:pt x="260" y="984"/>
                    <a:pt x="125" y="373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3" name="Freeform 27"/>
            <p:cNvSpPr>
              <a:spLocks/>
            </p:cNvSpPr>
            <p:nvPr/>
          </p:nvSpPr>
          <p:spPr bwMode="auto">
            <a:xfrm>
              <a:off x="1285876" y="1052513"/>
              <a:ext cx="2263775" cy="5499100"/>
            </a:xfrm>
            <a:custGeom>
              <a:avLst/>
              <a:gdLst>
                <a:gd name="T0" fmla="*/ 1426 w 1426"/>
                <a:gd name="T1" fmla="*/ 3464 h 3464"/>
                <a:gd name="T2" fmla="*/ 551 w 1426"/>
                <a:gd name="T3" fmla="*/ 1743 h 3464"/>
                <a:gd name="T4" fmla="*/ 0 w 142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26" h="3464">
                  <a:moveTo>
                    <a:pt x="1426" y="3464"/>
                  </a:moveTo>
                  <a:cubicBezTo>
                    <a:pt x="1280" y="3177"/>
                    <a:pt x="826" y="2406"/>
                    <a:pt x="551" y="1743"/>
                  </a:cubicBezTo>
                  <a:cubicBezTo>
                    <a:pt x="250" y="1019"/>
                    <a:pt x="115" y="363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4" name="Freeform 28"/>
            <p:cNvSpPr>
              <a:spLocks/>
            </p:cNvSpPr>
            <p:nvPr/>
          </p:nvSpPr>
          <p:spPr bwMode="auto">
            <a:xfrm>
              <a:off x="857251" y="1060450"/>
              <a:ext cx="2109788" cy="5491163"/>
            </a:xfrm>
            <a:custGeom>
              <a:avLst/>
              <a:gdLst>
                <a:gd name="T0" fmla="*/ 1329 w 1329"/>
                <a:gd name="T1" fmla="*/ 3459 h 3459"/>
                <a:gd name="T2" fmla="*/ 459 w 1329"/>
                <a:gd name="T3" fmla="*/ 1626 h 3459"/>
                <a:gd name="T4" fmla="*/ 0 w 1329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9" h="3459">
                  <a:moveTo>
                    <a:pt x="1329" y="3459"/>
                  </a:moveTo>
                  <a:cubicBezTo>
                    <a:pt x="1184" y="3154"/>
                    <a:pt x="780" y="2472"/>
                    <a:pt x="459" y="1626"/>
                  </a:cubicBezTo>
                  <a:cubicBezTo>
                    <a:pt x="220" y="1019"/>
                    <a:pt x="96" y="33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5" name="Freeform 29"/>
            <p:cNvSpPr>
              <a:spLocks/>
            </p:cNvSpPr>
            <p:nvPr/>
          </p:nvSpPr>
          <p:spPr bwMode="auto">
            <a:xfrm>
              <a:off x="531813" y="1717675"/>
              <a:ext cx="1881188" cy="4840288"/>
            </a:xfrm>
            <a:custGeom>
              <a:avLst/>
              <a:gdLst>
                <a:gd name="T0" fmla="*/ 1185 w 1185"/>
                <a:gd name="T1" fmla="*/ 3049 h 3049"/>
                <a:gd name="T2" fmla="*/ 414 w 1185"/>
                <a:gd name="T3" fmla="*/ 1426 h 3049"/>
                <a:gd name="T4" fmla="*/ 0 w 1185"/>
                <a:gd name="T5" fmla="*/ 0 h 30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5" h="3049">
                  <a:moveTo>
                    <a:pt x="1185" y="3049"/>
                  </a:moveTo>
                  <a:cubicBezTo>
                    <a:pt x="1057" y="2779"/>
                    <a:pt x="700" y="2172"/>
                    <a:pt x="414" y="1426"/>
                  </a:cubicBezTo>
                  <a:cubicBezTo>
                    <a:pt x="180" y="833"/>
                    <a:pt x="86" y="297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6" name="Freeform 30"/>
            <p:cNvSpPr>
              <a:spLocks/>
            </p:cNvSpPr>
            <p:nvPr/>
          </p:nvSpPr>
          <p:spPr bwMode="auto">
            <a:xfrm>
              <a:off x="528638" y="3451225"/>
              <a:ext cx="1277938" cy="3114675"/>
            </a:xfrm>
            <a:custGeom>
              <a:avLst/>
              <a:gdLst>
                <a:gd name="T0" fmla="*/ 805 w 805"/>
                <a:gd name="T1" fmla="*/ 1962 h 1962"/>
                <a:gd name="T2" fmla="*/ 309 w 805"/>
                <a:gd name="T3" fmla="*/ 884 h 1962"/>
                <a:gd name="T4" fmla="*/ 0 w 805"/>
                <a:gd name="T5" fmla="*/ 0 h 19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05" h="1962">
                  <a:moveTo>
                    <a:pt x="805" y="1962"/>
                  </a:moveTo>
                  <a:cubicBezTo>
                    <a:pt x="722" y="1782"/>
                    <a:pt x="549" y="1463"/>
                    <a:pt x="309" y="884"/>
                  </a:cubicBezTo>
                  <a:cubicBezTo>
                    <a:pt x="147" y="484"/>
                    <a:pt x="65" y="184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7" name="Freeform 31"/>
            <p:cNvSpPr>
              <a:spLocks/>
            </p:cNvSpPr>
            <p:nvPr/>
          </p:nvSpPr>
          <p:spPr bwMode="auto">
            <a:xfrm>
              <a:off x="533401" y="4981575"/>
              <a:ext cx="714375" cy="1597025"/>
            </a:xfrm>
            <a:custGeom>
              <a:avLst/>
              <a:gdLst>
                <a:gd name="T0" fmla="*/ 450 w 450"/>
                <a:gd name="T1" fmla="*/ 1006 h 1006"/>
                <a:gd name="T2" fmla="*/ 204 w 450"/>
                <a:gd name="T3" fmla="*/ 522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8" name="Freeform 32"/>
            <p:cNvSpPr>
              <a:spLocks/>
            </p:cNvSpPr>
            <p:nvPr/>
          </p:nvSpPr>
          <p:spPr bwMode="auto">
            <a:xfrm>
              <a:off x="522288" y="6281738"/>
              <a:ext cx="131763" cy="260350"/>
            </a:xfrm>
            <a:custGeom>
              <a:avLst/>
              <a:gdLst>
                <a:gd name="T0" fmla="*/ 83 w 450"/>
                <a:gd name="T1" fmla="*/ 164 h 1006"/>
                <a:gd name="T2" fmla="*/ 38 w 450"/>
                <a:gd name="T3" fmla="*/ 85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17525" y="1046163"/>
            <a:ext cx="7477126" cy="5249862"/>
            <a:chOff x="517525" y="1046163"/>
            <a:chExt cx="7477126" cy="5249862"/>
          </a:xfrm>
        </p:grpSpPr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517525" y="1804988"/>
              <a:ext cx="1149350" cy="4491037"/>
            </a:xfrm>
            <a:custGeom>
              <a:avLst/>
              <a:gdLst>
                <a:gd name="T0" fmla="*/ 724 w 724"/>
                <a:gd name="T1" fmla="*/ 2829 h 2829"/>
                <a:gd name="T2" fmla="*/ 393 w 724"/>
                <a:gd name="T3" fmla="*/ 1473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1020763" y="1058863"/>
              <a:ext cx="1225550" cy="5210175"/>
            </a:xfrm>
            <a:custGeom>
              <a:avLst/>
              <a:gdLst>
                <a:gd name="T0" fmla="*/ 772 w 772"/>
                <a:gd name="T1" fmla="*/ 3282 h 3282"/>
                <a:gd name="T2" fmla="*/ 485 w 772"/>
                <a:gd name="T3" fmla="*/ 1891 h 3282"/>
                <a:gd name="T4" fmla="*/ 0 w 772"/>
                <a:gd name="T5" fmla="*/ 0 h 32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2" h="3282">
                  <a:moveTo>
                    <a:pt x="772" y="3282"/>
                  </a:moveTo>
                  <a:cubicBezTo>
                    <a:pt x="724" y="3050"/>
                    <a:pt x="658" y="2631"/>
                    <a:pt x="485" y="1891"/>
                  </a:cubicBezTo>
                  <a:cubicBezTo>
                    <a:pt x="301" y="1193"/>
                    <a:pt x="101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1722438" y="1058863"/>
              <a:ext cx="1098550" cy="5226050"/>
            </a:xfrm>
            <a:custGeom>
              <a:avLst/>
              <a:gdLst>
                <a:gd name="T0" fmla="*/ 692 w 692"/>
                <a:gd name="T1" fmla="*/ 3292 h 3292"/>
                <a:gd name="T2" fmla="*/ 509 w 692"/>
                <a:gd name="T3" fmla="*/ 1891 h 3292"/>
                <a:gd name="T4" fmla="*/ 0 w 692"/>
                <a:gd name="T5" fmla="*/ 0 h 3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2" h="3292">
                  <a:moveTo>
                    <a:pt x="692" y="3292"/>
                  </a:moveTo>
                  <a:cubicBezTo>
                    <a:pt x="662" y="3059"/>
                    <a:pt x="677" y="2746"/>
                    <a:pt x="509" y="1891"/>
                  </a:cubicBezTo>
                  <a:cubicBezTo>
                    <a:pt x="325" y="1193"/>
                    <a:pt x="106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2560638" y="1058863"/>
              <a:ext cx="868363" cy="5211762"/>
            </a:xfrm>
            <a:custGeom>
              <a:avLst/>
              <a:gdLst>
                <a:gd name="T0" fmla="*/ 536 w 547"/>
                <a:gd name="T1" fmla="*/ 3283 h 3283"/>
                <a:gd name="T2" fmla="*/ 441 w 547"/>
                <a:gd name="T3" fmla="*/ 1891 h 3283"/>
                <a:gd name="T4" fmla="*/ 0 w 547"/>
                <a:gd name="T5" fmla="*/ 0 h 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7" h="3283">
                  <a:moveTo>
                    <a:pt x="536" y="3283"/>
                  </a:moveTo>
                  <a:cubicBezTo>
                    <a:pt x="520" y="3051"/>
                    <a:pt x="547" y="2597"/>
                    <a:pt x="441" y="1891"/>
                  </a:cubicBezTo>
                  <a:cubicBezTo>
                    <a:pt x="293" y="994"/>
                    <a:pt x="92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3514725" y="1047750"/>
              <a:ext cx="639763" cy="5238750"/>
            </a:xfrm>
            <a:custGeom>
              <a:avLst/>
              <a:gdLst>
                <a:gd name="T0" fmla="*/ 302 w 403"/>
                <a:gd name="T1" fmla="*/ 3300 h 3300"/>
                <a:gd name="T2" fmla="*/ 335 w 403"/>
                <a:gd name="T3" fmla="*/ 1721 h 3300"/>
                <a:gd name="T4" fmla="*/ 0 w 403"/>
                <a:gd name="T5" fmla="*/ 0 h 3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3" h="3300">
                  <a:moveTo>
                    <a:pt x="302" y="3300"/>
                  </a:moveTo>
                  <a:cubicBezTo>
                    <a:pt x="307" y="3037"/>
                    <a:pt x="403" y="2453"/>
                    <a:pt x="335" y="1721"/>
                  </a:cubicBezTo>
                  <a:cubicBezTo>
                    <a:pt x="258" y="907"/>
                    <a:pt x="70" y="359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4538663" y="1054100"/>
              <a:ext cx="336550" cy="5214937"/>
            </a:xfrm>
            <a:custGeom>
              <a:avLst/>
              <a:gdLst>
                <a:gd name="T0" fmla="*/ 0 w 212"/>
                <a:gd name="T1" fmla="*/ 3285 h 3285"/>
                <a:gd name="T2" fmla="*/ 199 w 212"/>
                <a:gd name="T3" fmla="*/ 1597 h 3285"/>
                <a:gd name="T4" fmla="*/ 49 w 212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" h="3285">
                  <a:moveTo>
                    <a:pt x="0" y="3285"/>
                  </a:moveTo>
                  <a:cubicBezTo>
                    <a:pt x="33" y="3004"/>
                    <a:pt x="184" y="2528"/>
                    <a:pt x="199" y="1597"/>
                  </a:cubicBezTo>
                  <a:cubicBezTo>
                    <a:pt x="212" y="787"/>
                    <a:pt x="80" y="333"/>
                    <a:pt x="49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5119688" y="1046163"/>
              <a:ext cx="739775" cy="5214937"/>
            </a:xfrm>
            <a:custGeom>
              <a:avLst/>
              <a:gdLst>
                <a:gd name="T0" fmla="*/ 0 w 466"/>
                <a:gd name="T1" fmla="*/ 3285 h 3285"/>
                <a:gd name="T2" fmla="*/ 337 w 466"/>
                <a:gd name="T3" fmla="*/ 1727 h 3285"/>
                <a:gd name="T4" fmla="*/ 419 w 466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6" h="3285">
                  <a:moveTo>
                    <a:pt x="0" y="3285"/>
                  </a:moveTo>
                  <a:cubicBezTo>
                    <a:pt x="56" y="3025"/>
                    <a:pt x="242" y="2455"/>
                    <a:pt x="337" y="1727"/>
                  </a:cubicBezTo>
                  <a:cubicBezTo>
                    <a:pt x="466" y="728"/>
                    <a:pt x="402" y="360"/>
                    <a:pt x="419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5694363" y="1062038"/>
              <a:ext cx="1250950" cy="5214937"/>
            </a:xfrm>
            <a:custGeom>
              <a:avLst/>
              <a:gdLst>
                <a:gd name="T0" fmla="*/ 0 w 788"/>
                <a:gd name="T1" fmla="*/ 3285 h 3285"/>
                <a:gd name="T2" fmla="*/ 464 w 788"/>
                <a:gd name="T3" fmla="*/ 1726 h 3285"/>
                <a:gd name="T4" fmla="*/ 788 w 788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8" h="3285">
                  <a:moveTo>
                    <a:pt x="0" y="3285"/>
                  </a:moveTo>
                  <a:cubicBezTo>
                    <a:pt x="77" y="3025"/>
                    <a:pt x="287" y="2454"/>
                    <a:pt x="464" y="1726"/>
                  </a:cubicBezTo>
                  <a:cubicBezTo>
                    <a:pt x="728" y="718"/>
                    <a:pt x="721" y="360"/>
                    <a:pt x="788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6278563" y="1054100"/>
              <a:ext cx="1716088" cy="5207000"/>
            </a:xfrm>
            <a:custGeom>
              <a:avLst/>
              <a:gdLst>
                <a:gd name="T0" fmla="*/ 0 w 1081"/>
                <a:gd name="T1" fmla="*/ 3280 h 3280"/>
                <a:gd name="T2" fmla="*/ 547 w 1081"/>
                <a:gd name="T3" fmla="*/ 1726 h 3280"/>
                <a:gd name="T4" fmla="*/ 1081 w 1081"/>
                <a:gd name="T5" fmla="*/ 0 h 32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" h="3280">
                  <a:moveTo>
                    <a:pt x="0" y="3280"/>
                  </a:moveTo>
                  <a:cubicBezTo>
                    <a:pt x="91" y="3021"/>
                    <a:pt x="304" y="2453"/>
                    <a:pt x="547" y="1726"/>
                  </a:cubicBezTo>
                  <a:cubicBezTo>
                    <a:pt x="822" y="917"/>
                    <a:pt x="970" y="360"/>
                    <a:pt x="1081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527050" y="4254500"/>
              <a:ext cx="585788" cy="2014537"/>
            </a:xfrm>
            <a:custGeom>
              <a:avLst/>
              <a:gdLst>
                <a:gd name="T0" fmla="*/ 369 w 724"/>
                <a:gd name="T1" fmla="*/ 1269 h 2829"/>
                <a:gd name="T2" fmla="*/ 200 w 724"/>
                <a:gd name="T3" fmla="*/ 661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0543" y="1048385"/>
            <a:ext cx="8050212" cy="5535613"/>
            <a:chOff x="521018" y="1063625"/>
            <a:chExt cx="8050212" cy="5535613"/>
          </a:xfrm>
        </p:grpSpPr>
        <p:sp>
          <p:nvSpPr>
            <p:cNvPr id="332" name="Line 16"/>
            <p:cNvSpPr>
              <a:spLocks noChangeShapeType="1"/>
            </p:cNvSpPr>
            <p:nvPr/>
          </p:nvSpPr>
          <p:spPr bwMode="auto">
            <a:xfrm flipV="1">
              <a:off x="6315393" y="3152775"/>
              <a:ext cx="2239962" cy="34432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3" name="Line 17"/>
            <p:cNvSpPr>
              <a:spLocks noChangeShapeType="1"/>
            </p:cNvSpPr>
            <p:nvPr/>
          </p:nvSpPr>
          <p:spPr bwMode="auto">
            <a:xfrm flipV="1">
              <a:off x="5508943" y="2095500"/>
              <a:ext cx="3062287" cy="44958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4" name="Line 18"/>
            <p:cNvSpPr>
              <a:spLocks noChangeShapeType="1"/>
            </p:cNvSpPr>
            <p:nvPr/>
          </p:nvSpPr>
          <p:spPr bwMode="auto">
            <a:xfrm flipV="1">
              <a:off x="4983480" y="1417638"/>
              <a:ext cx="3573462" cy="517207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5" name="Line 19"/>
            <p:cNvSpPr>
              <a:spLocks noChangeShapeType="1"/>
            </p:cNvSpPr>
            <p:nvPr/>
          </p:nvSpPr>
          <p:spPr bwMode="auto">
            <a:xfrm flipV="1">
              <a:off x="4253230" y="1076325"/>
              <a:ext cx="3886200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6" name="Line 20"/>
            <p:cNvSpPr>
              <a:spLocks noChangeShapeType="1"/>
            </p:cNvSpPr>
            <p:nvPr/>
          </p:nvSpPr>
          <p:spPr bwMode="auto">
            <a:xfrm flipV="1">
              <a:off x="3864293" y="1066800"/>
              <a:ext cx="3916362" cy="5524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7" name="Line 21"/>
            <p:cNvSpPr>
              <a:spLocks noChangeShapeType="1"/>
            </p:cNvSpPr>
            <p:nvPr/>
          </p:nvSpPr>
          <p:spPr bwMode="auto">
            <a:xfrm flipV="1">
              <a:off x="3361055" y="1074738"/>
              <a:ext cx="4008437" cy="5516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8" name="Line 22"/>
            <p:cNvSpPr>
              <a:spLocks noChangeShapeType="1"/>
            </p:cNvSpPr>
            <p:nvPr/>
          </p:nvSpPr>
          <p:spPr bwMode="auto">
            <a:xfrm flipV="1">
              <a:off x="2699068" y="1074738"/>
              <a:ext cx="4060825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9" name="Line 23"/>
            <p:cNvSpPr>
              <a:spLocks noChangeShapeType="1"/>
            </p:cNvSpPr>
            <p:nvPr/>
          </p:nvSpPr>
          <p:spPr bwMode="auto">
            <a:xfrm flipV="1">
              <a:off x="2264093" y="1082675"/>
              <a:ext cx="4084637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0" name="Line 24"/>
            <p:cNvSpPr>
              <a:spLocks noChangeShapeType="1"/>
            </p:cNvSpPr>
            <p:nvPr/>
          </p:nvSpPr>
          <p:spPr bwMode="auto">
            <a:xfrm flipV="1">
              <a:off x="1632268" y="1081088"/>
              <a:ext cx="4167187" cy="55086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1" name="Line 25"/>
            <p:cNvSpPr>
              <a:spLocks noChangeShapeType="1"/>
            </p:cNvSpPr>
            <p:nvPr/>
          </p:nvSpPr>
          <p:spPr bwMode="auto">
            <a:xfrm flipV="1">
              <a:off x="1213168" y="1082675"/>
              <a:ext cx="4213225" cy="5516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2" name="Line 26"/>
            <p:cNvSpPr>
              <a:spLocks noChangeShapeType="1"/>
            </p:cNvSpPr>
            <p:nvPr/>
          </p:nvSpPr>
          <p:spPr bwMode="auto">
            <a:xfrm flipV="1">
              <a:off x="657543" y="1074738"/>
              <a:ext cx="4244975" cy="55086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3" name="Line 27"/>
            <p:cNvSpPr>
              <a:spLocks noChangeShapeType="1"/>
            </p:cNvSpPr>
            <p:nvPr/>
          </p:nvSpPr>
          <p:spPr bwMode="auto">
            <a:xfrm flipV="1">
              <a:off x="525780" y="1082675"/>
              <a:ext cx="4122737" cy="52641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4" name="Line 28"/>
            <p:cNvSpPr>
              <a:spLocks noChangeShapeType="1"/>
            </p:cNvSpPr>
            <p:nvPr/>
          </p:nvSpPr>
          <p:spPr bwMode="auto">
            <a:xfrm flipV="1">
              <a:off x="527368" y="1084263"/>
              <a:ext cx="3284537" cy="41211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5" name="Line 29"/>
            <p:cNvSpPr>
              <a:spLocks noChangeShapeType="1"/>
            </p:cNvSpPr>
            <p:nvPr/>
          </p:nvSpPr>
          <p:spPr bwMode="auto">
            <a:xfrm flipV="1">
              <a:off x="541655" y="1074738"/>
              <a:ext cx="2947987" cy="37099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6" name="Line 30"/>
            <p:cNvSpPr>
              <a:spLocks noChangeShapeType="1"/>
            </p:cNvSpPr>
            <p:nvPr/>
          </p:nvSpPr>
          <p:spPr bwMode="auto">
            <a:xfrm flipV="1">
              <a:off x="536893" y="1063625"/>
              <a:ext cx="3756025" cy="4754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7" name="Line 31"/>
            <p:cNvSpPr>
              <a:spLocks noChangeShapeType="1"/>
            </p:cNvSpPr>
            <p:nvPr/>
          </p:nvSpPr>
          <p:spPr bwMode="auto">
            <a:xfrm flipV="1">
              <a:off x="521018" y="1084263"/>
              <a:ext cx="2536825" cy="31162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" name="Line 32"/>
            <p:cNvSpPr>
              <a:spLocks noChangeShapeType="1"/>
            </p:cNvSpPr>
            <p:nvPr/>
          </p:nvSpPr>
          <p:spPr bwMode="auto">
            <a:xfrm flipV="1">
              <a:off x="524193" y="1069975"/>
              <a:ext cx="1843087" cy="221773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49" name="Group 33"/>
          <p:cNvGrpSpPr>
            <a:grpSpLocks/>
          </p:cNvGrpSpPr>
          <p:nvPr/>
        </p:nvGrpSpPr>
        <p:grpSpPr bwMode="auto">
          <a:xfrm>
            <a:off x="531813" y="1041400"/>
            <a:ext cx="8050213" cy="5535613"/>
            <a:chOff x="329" y="662"/>
            <a:chExt cx="5071" cy="3487"/>
          </a:xfrm>
        </p:grpSpPr>
        <p:sp>
          <p:nvSpPr>
            <p:cNvPr id="350" name="Line 16"/>
            <p:cNvSpPr>
              <a:spLocks noChangeShapeType="1"/>
            </p:cNvSpPr>
            <p:nvPr/>
          </p:nvSpPr>
          <p:spPr bwMode="auto">
            <a:xfrm flipV="1">
              <a:off x="3979" y="1978"/>
              <a:ext cx="1411" cy="2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1" name="Line 17"/>
            <p:cNvSpPr>
              <a:spLocks noChangeShapeType="1"/>
            </p:cNvSpPr>
            <p:nvPr/>
          </p:nvSpPr>
          <p:spPr bwMode="auto">
            <a:xfrm flipV="1">
              <a:off x="3471" y="1312"/>
              <a:ext cx="1929" cy="2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2" name="Line 18"/>
            <p:cNvSpPr>
              <a:spLocks noChangeShapeType="1"/>
            </p:cNvSpPr>
            <p:nvPr/>
          </p:nvSpPr>
          <p:spPr bwMode="auto">
            <a:xfrm flipV="1">
              <a:off x="3140" y="885"/>
              <a:ext cx="2251" cy="3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3" name="Line 19"/>
            <p:cNvSpPr>
              <a:spLocks noChangeShapeType="1"/>
            </p:cNvSpPr>
            <p:nvPr/>
          </p:nvSpPr>
          <p:spPr bwMode="auto">
            <a:xfrm flipV="1">
              <a:off x="2680" y="670"/>
              <a:ext cx="2448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4" name="Line 20"/>
            <p:cNvSpPr>
              <a:spLocks noChangeShapeType="1"/>
            </p:cNvSpPr>
            <p:nvPr/>
          </p:nvSpPr>
          <p:spPr bwMode="auto">
            <a:xfrm flipV="1">
              <a:off x="2435" y="664"/>
              <a:ext cx="2467" cy="3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5" name="Line 21"/>
            <p:cNvSpPr>
              <a:spLocks noChangeShapeType="1"/>
            </p:cNvSpPr>
            <p:nvPr/>
          </p:nvSpPr>
          <p:spPr bwMode="auto">
            <a:xfrm flipV="1">
              <a:off x="2118" y="669"/>
              <a:ext cx="2525" cy="3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6" name="Line 22"/>
            <p:cNvSpPr>
              <a:spLocks noChangeShapeType="1"/>
            </p:cNvSpPr>
            <p:nvPr/>
          </p:nvSpPr>
          <p:spPr bwMode="auto">
            <a:xfrm flipV="1">
              <a:off x="1701" y="669"/>
              <a:ext cx="2558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7" name="Line 23"/>
            <p:cNvSpPr>
              <a:spLocks noChangeShapeType="1"/>
            </p:cNvSpPr>
            <p:nvPr/>
          </p:nvSpPr>
          <p:spPr bwMode="auto">
            <a:xfrm flipV="1">
              <a:off x="1427" y="674"/>
              <a:ext cx="2573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8" name="Line 24"/>
            <p:cNvSpPr>
              <a:spLocks noChangeShapeType="1"/>
            </p:cNvSpPr>
            <p:nvPr/>
          </p:nvSpPr>
          <p:spPr bwMode="auto">
            <a:xfrm flipV="1">
              <a:off x="1029" y="673"/>
              <a:ext cx="2625" cy="3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9" name="Line 25"/>
            <p:cNvSpPr>
              <a:spLocks noChangeShapeType="1"/>
            </p:cNvSpPr>
            <p:nvPr/>
          </p:nvSpPr>
          <p:spPr bwMode="auto">
            <a:xfrm flipV="1">
              <a:off x="765" y="674"/>
              <a:ext cx="2654" cy="3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0" name="Line 26"/>
            <p:cNvSpPr>
              <a:spLocks noChangeShapeType="1"/>
            </p:cNvSpPr>
            <p:nvPr/>
          </p:nvSpPr>
          <p:spPr bwMode="auto">
            <a:xfrm flipV="1">
              <a:off x="415" y="669"/>
              <a:ext cx="2674" cy="3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1" name="Line 27"/>
            <p:cNvSpPr>
              <a:spLocks noChangeShapeType="1"/>
            </p:cNvSpPr>
            <p:nvPr/>
          </p:nvSpPr>
          <p:spPr bwMode="auto">
            <a:xfrm flipV="1">
              <a:off x="332" y="674"/>
              <a:ext cx="2597" cy="3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2" name="Line 28"/>
            <p:cNvSpPr>
              <a:spLocks noChangeShapeType="1"/>
            </p:cNvSpPr>
            <p:nvPr/>
          </p:nvSpPr>
          <p:spPr bwMode="auto">
            <a:xfrm flipV="1">
              <a:off x="333" y="675"/>
              <a:ext cx="2069" cy="2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3" name="Line 29"/>
            <p:cNvSpPr>
              <a:spLocks noChangeShapeType="1"/>
            </p:cNvSpPr>
            <p:nvPr/>
          </p:nvSpPr>
          <p:spPr bwMode="auto">
            <a:xfrm flipV="1">
              <a:off x="342" y="669"/>
              <a:ext cx="1857" cy="2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4" name="Line 30"/>
            <p:cNvSpPr>
              <a:spLocks noChangeShapeType="1"/>
            </p:cNvSpPr>
            <p:nvPr/>
          </p:nvSpPr>
          <p:spPr bwMode="auto">
            <a:xfrm flipV="1">
              <a:off x="339" y="662"/>
              <a:ext cx="2366" cy="2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5" name="Line 31"/>
            <p:cNvSpPr>
              <a:spLocks noChangeShapeType="1"/>
            </p:cNvSpPr>
            <p:nvPr/>
          </p:nvSpPr>
          <p:spPr bwMode="auto">
            <a:xfrm flipV="1">
              <a:off x="329" y="675"/>
              <a:ext cx="1598" cy="1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6" name="Line 32"/>
            <p:cNvSpPr>
              <a:spLocks noChangeShapeType="1"/>
            </p:cNvSpPr>
            <p:nvPr/>
          </p:nvSpPr>
          <p:spPr bwMode="auto">
            <a:xfrm flipV="1">
              <a:off x="331" y="666"/>
              <a:ext cx="1161" cy="1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67" name="Group 32"/>
          <p:cNvGrpSpPr>
            <a:grpSpLocks/>
          </p:cNvGrpSpPr>
          <p:nvPr/>
        </p:nvGrpSpPr>
        <p:grpSpPr bwMode="auto">
          <a:xfrm>
            <a:off x="6277293" y="1041400"/>
            <a:ext cx="2287587" cy="5534025"/>
            <a:chOff x="3959" y="656"/>
            <a:chExt cx="1441" cy="3486"/>
          </a:xfrm>
        </p:grpSpPr>
        <p:sp>
          <p:nvSpPr>
            <p:cNvPr id="368" name="Line 23"/>
            <p:cNvSpPr>
              <a:spLocks noChangeShapeType="1"/>
            </p:cNvSpPr>
            <p:nvPr/>
          </p:nvSpPr>
          <p:spPr bwMode="auto">
            <a:xfrm flipH="1" flipV="1">
              <a:off x="4373" y="667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9" name="Line 24"/>
            <p:cNvSpPr>
              <a:spLocks noChangeShapeType="1"/>
            </p:cNvSpPr>
            <p:nvPr/>
          </p:nvSpPr>
          <p:spPr bwMode="auto">
            <a:xfrm flipH="1" flipV="1">
              <a:off x="4572" y="664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0" name="Line 25"/>
            <p:cNvSpPr>
              <a:spLocks noChangeShapeType="1"/>
            </p:cNvSpPr>
            <p:nvPr/>
          </p:nvSpPr>
          <p:spPr bwMode="auto">
            <a:xfrm flipH="1" flipV="1">
              <a:off x="4778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1" name="Line 26"/>
            <p:cNvSpPr>
              <a:spLocks noChangeShapeType="1"/>
            </p:cNvSpPr>
            <p:nvPr/>
          </p:nvSpPr>
          <p:spPr bwMode="auto">
            <a:xfrm flipH="1" flipV="1">
              <a:off x="4979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2" name="Line 27"/>
            <p:cNvSpPr>
              <a:spLocks noChangeShapeType="1"/>
            </p:cNvSpPr>
            <p:nvPr/>
          </p:nvSpPr>
          <p:spPr bwMode="auto">
            <a:xfrm flipH="1" flipV="1">
              <a:off x="5190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3" name="Line 28"/>
            <p:cNvSpPr>
              <a:spLocks noChangeShapeType="1"/>
            </p:cNvSpPr>
            <p:nvPr/>
          </p:nvSpPr>
          <p:spPr bwMode="auto">
            <a:xfrm flipH="1" flipV="1">
              <a:off x="5395" y="666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4" name="Line 29"/>
            <p:cNvSpPr>
              <a:spLocks noChangeShapeType="1"/>
            </p:cNvSpPr>
            <p:nvPr/>
          </p:nvSpPr>
          <p:spPr bwMode="auto">
            <a:xfrm flipH="1" flipV="1">
              <a:off x="4163" y="661"/>
              <a:ext cx="7" cy="11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5" name="Line 30"/>
            <p:cNvSpPr>
              <a:spLocks noChangeShapeType="1"/>
            </p:cNvSpPr>
            <p:nvPr/>
          </p:nvSpPr>
          <p:spPr bwMode="auto">
            <a:xfrm flipV="1">
              <a:off x="3959" y="656"/>
              <a:ext cx="1" cy="5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76" name="Text Box 31"/>
          <p:cNvSpPr txBox="1">
            <a:spLocks noChangeArrowheads="1"/>
          </p:cNvSpPr>
          <p:nvPr/>
        </p:nvSpPr>
        <p:spPr bwMode="auto">
          <a:xfrm>
            <a:off x="6829744" y="6566219"/>
            <a:ext cx="2022792" cy="1508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 sz="1000" b="1" dirty="0">
                <a:solidFill>
                  <a:schemeClr val="tx1"/>
                </a:solidFill>
              </a:rPr>
              <a:t>100	80	60	40	20	0 [</a:t>
            </a:r>
            <a:r>
              <a:rPr lang="fr-CH" sz="1000" b="1" dirty="0" err="1">
                <a:solidFill>
                  <a:schemeClr val="tx1"/>
                </a:solidFill>
              </a:rPr>
              <a:t>kt</a:t>
            </a:r>
            <a:r>
              <a:rPr lang="fr-CH" sz="1000" b="1" dirty="0">
                <a:solidFill>
                  <a:schemeClr val="tx1"/>
                </a:solidFill>
              </a:rPr>
              <a:t>]</a:t>
            </a:r>
            <a:endParaRPr lang="fr-FR" sz="1000" b="1" dirty="0">
              <a:solidFill>
                <a:schemeClr val="tx1"/>
              </a:solidFill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6272451" y="1030012"/>
            <a:ext cx="2287587" cy="5534026"/>
            <a:chOff x="6760131" y="461052"/>
            <a:chExt cx="2287587" cy="5534026"/>
          </a:xfrm>
        </p:grpSpPr>
        <p:sp>
          <p:nvSpPr>
            <p:cNvPr id="378" name="Line 23"/>
            <p:cNvSpPr>
              <a:spLocks noChangeShapeType="1"/>
            </p:cNvSpPr>
            <p:nvPr/>
          </p:nvSpPr>
          <p:spPr bwMode="auto">
            <a:xfrm flipH="1" flipV="1">
              <a:off x="7417356" y="4785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9" name="Line 24"/>
            <p:cNvSpPr>
              <a:spLocks noChangeShapeType="1"/>
            </p:cNvSpPr>
            <p:nvPr/>
          </p:nvSpPr>
          <p:spPr bwMode="auto">
            <a:xfrm flipH="1" flipV="1">
              <a:off x="7733268" y="473752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0" name="Line 25"/>
            <p:cNvSpPr>
              <a:spLocks noChangeShapeType="1"/>
            </p:cNvSpPr>
            <p:nvPr/>
          </p:nvSpPr>
          <p:spPr bwMode="auto">
            <a:xfrm flipH="1" flipV="1">
              <a:off x="806029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1" name="Line 26"/>
            <p:cNvSpPr>
              <a:spLocks noChangeShapeType="1"/>
            </p:cNvSpPr>
            <p:nvPr/>
          </p:nvSpPr>
          <p:spPr bwMode="auto">
            <a:xfrm flipH="1" flipV="1">
              <a:off x="8379381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2" name="Line 27"/>
            <p:cNvSpPr>
              <a:spLocks noChangeShapeType="1"/>
            </p:cNvSpPr>
            <p:nvPr/>
          </p:nvSpPr>
          <p:spPr bwMode="auto">
            <a:xfrm flipH="1" flipV="1">
              <a:off x="871434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3" name="Line 28"/>
            <p:cNvSpPr>
              <a:spLocks noChangeShapeType="1"/>
            </p:cNvSpPr>
            <p:nvPr/>
          </p:nvSpPr>
          <p:spPr bwMode="auto">
            <a:xfrm flipH="1" flipV="1">
              <a:off x="9039781" y="476927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4" name="Line 29"/>
            <p:cNvSpPr>
              <a:spLocks noChangeShapeType="1"/>
            </p:cNvSpPr>
            <p:nvPr/>
          </p:nvSpPr>
          <p:spPr bwMode="auto">
            <a:xfrm flipH="1" flipV="1">
              <a:off x="7083981" y="468990"/>
              <a:ext cx="11112" cy="1820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5" name="Line 30"/>
            <p:cNvSpPr>
              <a:spLocks noChangeShapeType="1"/>
            </p:cNvSpPr>
            <p:nvPr/>
          </p:nvSpPr>
          <p:spPr bwMode="auto">
            <a:xfrm flipV="1">
              <a:off x="6760131" y="461052"/>
              <a:ext cx="1587" cy="930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86" name="Group 24"/>
          <p:cNvGrpSpPr>
            <a:grpSpLocks/>
          </p:cNvGrpSpPr>
          <p:nvPr/>
        </p:nvGrpSpPr>
        <p:grpSpPr bwMode="auto">
          <a:xfrm>
            <a:off x="6908800" y="1401763"/>
            <a:ext cx="742950" cy="4589462"/>
            <a:chOff x="4352" y="883"/>
            <a:chExt cx="468" cy="2891"/>
          </a:xfrm>
        </p:grpSpPr>
        <p:sp>
          <p:nvSpPr>
            <p:cNvPr id="387" name="Line 15"/>
            <p:cNvSpPr>
              <a:spLocks noChangeShapeType="1"/>
            </p:cNvSpPr>
            <p:nvPr/>
          </p:nvSpPr>
          <p:spPr bwMode="auto">
            <a:xfrm>
              <a:off x="4371" y="3774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8" name="Line 16"/>
            <p:cNvSpPr>
              <a:spLocks noChangeShapeType="1"/>
            </p:cNvSpPr>
            <p:nvPr/>
          </p:nvSpPr>
          <p:spPr bwMode="auto">
            <a:xfrm>
              <a:off x="4576" y="3253"/>
              <a:ext cx="6" cy="3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9" name="Line 17"/>
            <p:cNvSpPr>
              <a:spLocks noChangeShapeType="1"/>
            </p:cNvSpPr>
            <p:nvPr/>
          </p:nvSpPr>
          <p:spPr bwMode="auto">
            <a:xfrm>
              <a:off x="4416" y="3023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0" name="Line 18"/>
            <p:cNvSpPr>
              <a:spLocks noChangeShapeType="1"/>
            </p:cNvSpPr>
            <p:nvPr/>
          </p:nvSpPr>
          <p:spPr bwMode="auto">
            <a:xfrm flipH="1" flipV="1">
              <a:off x="4370" y="2734"/>
              <a:ext cx="398" cy="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1" name="Line 19"/>
            <p:cNvSpPr>
              <a:spLocks noChangeShapeType="1"/>
            </p:cNvSpPr>
            <p:nvPr/>
          </p:nvSpPr>
          <p:spPr bwMode="auto">
            <a:xfrm flipH="1" flipV="1">
              <a:off x="4566" y="2100"/>
              <a:ext cx="10" cy="3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2" name="Line 20"/>
            <p:cNvSpPr>
              <a:spLocks noChangeShapeType="1"/>
            </p:cNvSpPr>
            <p:nvPr/>
          </p:nvSpPr>
          <p:spPr bwMode="auto">
            <a:xfrm>
              <a:off x="4369" y="1870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3" name="Line 21"/>
            <p:cNvSpPr>
              <a:spLocks noChangeShapeType="1"/>
            </p:cNvSpPr>
            <p:nvPr/>
          </p:nvSpPr>
          <p:spPr bwMode="auto">
            <a:xfrm>
              <a:off x="4558" y="1402"/>
              <a:ext cx="6" cy="3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4" name="Line 22"/>
            <p:cNvSpPr>
              <a:spLocks noChangeShapeType="1"/>
            </p:cNvSpPr>
            <p:nvPr/>
          </p:nvSpPr>
          <p:spPr bwMode="auto">
            <a:xfrm>
              <a:off x="4398" y="1172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5" name="Line 23"/>
            <p:cNvSpPr>
              <a:spLocks noChangeShapeType="1"/>
            </p:cNvSpPr>
            <p:nvPr/>
          </p:nvSpPr>
          <p:spPr bwMode="auto">
            <a:xfrm flipH="1" flipV="1">
              <a:off x="4352" y="883"/>
              <a:ext cx="398" cy="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574040" y="1107802"/>
            <a:ext cx="7985760" cy="5312956"/>
            <a:chOff x="574040" y="1107802"/>
            <a:chExt cx="7985760" cy="5312956"/>
          </a:xfrm>
        </p:grpSpPr>
        <p:sp>
          <p:nvSpPr>
            <p:cNvPr id="234" name="Oval 233"/>
            <p:cNvSpPr/>
            <p:nvPr/>
          </p:nvSpPr>
          <p:spPr bwMode="auto">
            <a:xfrm>
              <a:off x="1478280" y="6197600"/>
              <a:ext cx="350520" cy="19812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7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1" name="Oval 280"/>
            <p:cNvSpPr/>
            <p:nvPr/>
          </p:nvSpPr>
          <p:spPr bwMode="auto">
            <a:xfrm>
              <a:off x="2656840" y="618272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3789680" y="616748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947920" y="617256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84" name="Oval 283"/>
            <p:cNvSpPr/>
            <p:nvPr/>
          </p:nvSpPr>
          <p:spPr bwMode="auto">
            <a:xfrm>
              <a:off x="6080760" y="617764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  <p:sp>
          <p:nvSpPr>
            <p:cNvPr id="286" name="Oval 285"/>
            <p:cNvSpPr/>
            <p:nvPr/>
          </p:nvSpPr>
          <p:spPr bwMode="auto">
            <a:xfrm>
              <a:off x="584200" y="58982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74040" y="4780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88" name="Oval 287"/>
            <p:cNvSpPr/>
            <p:nvPr/>
          </p:nvSpPr>
          <p:spPr bwMode="auto">
            <a:xfrm>
              <a:off x="584200" y="3637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584200" y="24590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655320" y="12602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-60°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194056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3088640" y="111796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422656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538480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652272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-10°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769620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97" name="Oval 296"/>
            <p:cNvSpPr/>
            <p:nvPr/>
          </p:nvSpPr>
          <p:spPr bwMode="auto">
            <a:xfrm>
              <a:off x="8138160" y="178852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98" name="Oval 297"/>
            <p:cNvSpPr/>
            <p:nvPr/>
          </p:nvSpPr>
          <p:spPr bwMode="auto">
            <a:xfrm>
              <a:off x="8148320" y="29416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99" name="Oval 298"/>
            <p:cNvSpPr/>
            <p:nvPr/>
          </p:nvSpPr>
          <p:spPr bwMode="auto">
            <a:xfrm>
              <a:off x="8117840" y="41050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</p:grpSp>
      <p:sp>
        <p:nvSpPr>
          <p:cNvPr id="241" name="Rounded Rectangle 240"/>
          <p:cNvSpPr/>
          <p:nvPr/>
        </p:nvSpPr>
        <p:spPr bwMode="auto">
          <a:xfrm>
            <a:off x="937260" y="14630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fr-CH" sz="2400" dirty="0">
                <a:solidFill>
                  <a:schemeClr val="tx1"/>
                </a:solidFill>
              </a:rPr>
              <a:t>↑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Altitude en </a:t>
            </a:r>
            <a:r>
              <a:rPr kumimoji="0" lang="fr-CH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hPa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01" name="Rounded Rectangle 400"/>
          <p:cNvSpPr/>
          <p:nvPr/>
        </p:nvSpPr>
        <p:spPr bwMode="auto">
          <a:xfrm>
            <a:off x="922020" y="198882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Altitude en km   </a:t>
            </a:r>
            <a:r>
              <a:rPr lang="fr-CH" sz="2400" dirty="0">
                <a:solidFill>
                  <a:schemeClr val="tx1"/>
                </a:solidFill>
              </a:rPr>
              <a:t>↑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2" name="Rounded Rectangle 401"/>
          <p:cNvSpPr/>
          <p:nvPr/>
        </p:nvSpPr>
        <p:spPr bwMode="auto">
          <a:xfrm>
            <a:off x="922020" y="250698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Température    ∕ ∕ </a:t>
            </a:r>
          </a:p>
        </p:txBody>
      </p:sp>
      <p:sp>
        <p:nvSpPr>
          <p:cNvPr id="403" name="Rounded Rectangle 402"/>
          <p:cNvSpPr/>
          <p:nvPr/>
        </p:nvSpPr>
        <p:spPr bwMode="auto">
          <a:xfrm>
            <a:off x="929640" y="301752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  <a:cs typeface="Arial" charset="0"/>
              </a:rPr>
              <a:t>Gradient Adiabatique sec   \ \ </a:t>
            </a:r>
          </a:p>
        </p:txBody>
      </p:sp>
      <p:sp>
        <p:nvSpPr>
          <p:cNvPr id="404" name="Rounded Rectangle 403"/>
          <p:cNvSpPr/>
          <p:nvPr/>
        </p:nvSpPr>
        <p:spPr bwMode="auto">
          <a:xfrm>
            <a:off x="929640" y="35204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cs typeface="Arial" charset="0"/>
              </a:rPr>
              <a:t>Gradient Adiabatique humide   / / </a:t>
            </a:r>
          </a:p>
        </p:txBody>
      </p:sp>
      <p:sp>
        <p:nvSpPr>
          <p:cNvPr id="405" name="Rounded Rectangle 404"/>
          <p:cNvSpPr/>
          <p:nvPr/>
        </p:nvSpPr>
        <p:spPr bwMode="auto">
          <a:xfrm>
            <a:off x="929640" y="403098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Évolution</a:t>
            </a:r>
            <a:r>
              <a:rPr kumimoji="0" lang="fr-CH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du mélange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‒ - ‒ - ‒ </a:t>
            </a:r>
          </a:p>
        </p:txBody>
      </p:sp>
      <p:sp>
        <p:nvSpPr>
          <p:cNvPr id="406" name="Rounded Rectangle 405"/>
          <p:cNvSpPr/>
          <p:nvPr/>
        </p:nvSpPr>
        <p:spPr bwMode="auto">
          <a:xfrm>
            <a:off x="929640" y="45491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Vitesse du vent ······ </a:t>
            </a:r>
            <a:r>
              <a:rPr kumimoji="0" lang="fr-C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(1kt = 1.85km) </a:t>
            </a:r>
            <a:endParaRPr kumimoji="0" lang="fr-CH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7" name="Rounded Rectangle 406"/>
          <p:cNvSpPr/>
          <p:nvPr/>
        </p:nvSpPr>
        <p:spPr bwMode="auto">
          <a:xfrm>
            <a:off x="937260" y="506730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</a:rPr>
              <a:t>Orientation du vent  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408" name="Group 407"/>
          <p:cNvGrpSpPr/>
          <p:nvPr/>
        </p:nvGrpSpPr>
        <p:grpSpPr>
          <a:xfrm>
            <a:off x="922020" y="1452880"/>
            <a:ext cx="5006340" cy="4114800"/>
            <a:chOff x="922020" y="1463040"/>
            <a:chExt cx="5006340" cy="4114800"/>
          </a:xfrm>
        </p:grpSpPr>
        <p:sp>
          <p:nvSpPr>
            <p:cNvPr id="409" name="Rounded Rectangle 408"/>
            <p:cNvSpPr/>
            <p:nvPr/>
          </p:nvSpPr>
          <p:spPr bwMode="auto">
            <a:xfrm>
              <a:off x="937260" y="14630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fr-CH" sz="2400" dirty="0">
                  <a:solidFill>
                    <a:schemeClr val="tx1"/>
                  </a:solidFill>
                </a:rPr>
                <a:t>↑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Altitude en </a:t>
              </a:r>
              <a:r>
                <a:rPr kumimoji="0" lang="fr-CH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hPa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410" name="Rounded Rectangle 409"/>
            <p:cNvSpPr/>
            <p:nvPr/>
          </p:nvSpPr>
          <p:spPr bwMode="auto">
            <a:xfrm>
              <a:off x="922020" y="198882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  Altitude en km   </a:t>
              </a:r>
              <a:r>
                <a:rPr lang="fr-CH" sz="2400" dirty="0">
                  <a:solidFill>
                    <a:schemeClr val="tx1"/>
                  </a:solidFill>
                </a:rPr>
                <a:t>↑</a:t>
              </a:r>
              <a:endPara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1" name="Rounded Rectangle 410"/>
            <p:cNvSpPr/>
            <p:nvPr/>
          </p:nvSpPr>
          <p:spPr bwMode="auto">
            <a:xfrm>
              <a:off x="922020" y="250698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  Température    ∕ ∕ </a:t>
              </a:r>
            </a:p>
          </p:txBody>
        </p:sp>
        <p:sp>
          <p:nvSpPr>
            <p:cNvPr id="412" name="Rounded Rectangle 411"/>
            <p:cNvSpPr/>
            <p:nvPr/>
          </p:nvSpPr>
          <p:spPr bwMode="auto">
            <a:xfrm>
              <a:off x="929640" y="301752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92D050"/>
                  </a:solidFill>
                  <a:effectLst/>
                  <a:latin typeface="Arial" charset="0"/>
                  <a:cs typeface="Arial" charset="0"/>
                </a:rPr>
                <a:t>Gradient Adiabatique sec   \ \ </a:t>
              </a:r>
            </a:p>
          </p:txBody>
        </p:sp>
        <p:sp>
          <p:nvSpPr>
            <p:cNvPr id="413" name="Rounded Rectangle 412"/>
            <p:cNvSpPr/>
            <p:nvPr/>
          </p:nvSpPr>
          <p:spPr bwMode="auto">
            <a:xfrm>
              <a:off x="929640" y="35204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Arial" charset="0"/>
                  <a:cs typeface="Arial" charset="0"/>
                </a:rPr>
                <a:t>Gradient Adiabatique humide   / / </a:t>
              </a:r>
            </a:p>
          </p:txBody>
        </p:sp>
        <p:sp>
          <p:nvSpPr>
            <p:cNvPr id="414" name="Rounded Rectangle 413"/>
            <p:cNvSpPr/>
            <p:nvPr/>
          </p:nvSpPr>
          <p:spPr bwMode="auto">
            <a:xfrm>
              <a:off x="929640" y="403098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Évolution</a:t>
              </a:r>
              <a:r>
                <a:rPr kumimoji="0" lang="fr-CH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du mélange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‒ - ‒ - ‒ </a:t>
              </a:r>
            </a:p>
          </p:txBody>
        </p:sp>
        <p:sp>
          <p:nvSpPr>
            <p:cNvPr id="415" name="Rounded Rectangle 414"/>
            <p:cNvSpPr/>
            <p:nvPr/>
          </p:nvSpPr>
          <p:spPr bwMode="auto">
            <a:xfrm>
              <a:off x="929640" y="45491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Vitesse du vent ······ </a:t>
              </a:r>
              <a:r>
                <a:rPr kumimoji="0" lang="fr-C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(1kt = 1.85km) </a:t>
              </a:r>
              <a:endParaRPr kumimoji="0" lang="fr-C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6" name="Rounded Rectangle 415"/>
            <p:cNvSpPr/>
            <p:nvPr/>
          </p:nvSpPr>
          <p:spPr bwMode="auto">
            <a:xfrm>
              <a:off x="937260" y="506730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</a:rPr>
                <a:t>Orientation du vent  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  <a:sym typeface="Wingdings" panose="05000000000000000000" pitchFamily="2" charset="2"/>
                </a:rPr>
                <a:t>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2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00035 -0.07755 L -1.94444E-6 0.07245 L -1.94444E-6 7.40741E-7 Z " pathEditMode="relative" rAng="0" ptsTypes="FFFF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  <p:bldP spid="241" grpId="0" animBg="1"/>
      <p:bldP spid="241" grpId="1" animBg="1"/>
      <p:bldP spid="401" grpId="0" animBg="1"/>
      <p:bldP spid="401" grpId="1" animBg="1"/>
      <p:bldP spid="402" grpId="0" animBg="1"/>
      <p:bldP spid="402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7" grpId="0" animBg="1"/>
      <p:bldP spid="40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1045029"/>
            <a:ext cx="8103899" cy="535795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24840" y="1110343"/>
            <a:ext cx="7352833" cy="4772297"/>
            <a:chOff x="624840" y="1110343"/>
            <a:chExt cx="7352833" cy="4772297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24840" y="1135380"/>
              <a:ext cx="1120140" cy="4747260"/>
            </a:xfrm>
            <a:prstGeom prst="rect">
              <a:avLst/>
            </a:prstGeom>
            <a:solidFill>
              <a:srgbClr val="F8F8F8">
                <a:alpha val="74902"/>
              </a:srgb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 flipV="1">
              <a:off x="5868956" y="1119673"/>
              <a:ext cx="2108717" cy="469329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1169438" y="1110343"/>
              <a:ext cx="6219" cy="467774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9"/>
            <a:ext cx="8228013" cy="627192"/>
          </a:xfrm>
        </p:spPr>
        <p:txBody>
          <a:bodyPr/>
          <a:lstStyle/>
          <a:p>
            <a:r>
              <a:rPr lang="fr-CH" sz="3600" dirty="0"/>
              <a:t>Vent dans l'</a:t>
            </a:r>
            <a:r>
              <a:rPr lang="fr-CH" sz="3600" dirty="0" err="1"/>
              <a:t>emagramme</a:t>
            </a:r>
            <a:endParaRPr lang="fr-CH" sz="360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7927340" y="5687060"/>
            <a:ext cx="55312" cy="129332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7359857" y="5530307"/>
            <a:ext cx="442388" cy="2448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7210425" y="5084445"/>
            <a:ext cx="409575" cy="20764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50430" y="4665345"/>
            <a:ext cx="0" cy="346710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867525" y="4404360"/>
            <a:ext cx="409575" cy="20764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6743700" y="4078606"/>
            <a:ext cx="335280" cy="180974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610350" y="3741421"/>
            <a:ext cx="335280" cy="180974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6456045" y="3510915"/>
            <a:ext cx="356235" cy="571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6318886" y="3076576"/>
            <a:ext cx="331469" cy="125729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6242687" y="2674622"/>
            <a:ext cx="179068" cy="260983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 flipV="1">
            <a:off x="6104893" y="2320928"/>
            <a:ext cx="153667" cy="274952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5964555" y="1981203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5791200" y="1628778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5644515" y="1322073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7504637" y="5708107"/>
            <a:ext cx="442388" cy="2448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7319010" y="5261611"/>
            <a:ext cx="366395" cy="224789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2625598" y="568045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(nm) = 9  km/h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25885" y="5654040"/>
            <a:ext cx="442388" cy="50419"/>
            <a:chOff x="725885" y="5654040"/>
            <a:chExt cx="442388" cy="50419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>
              <a:off x="725885" y="570201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763905" y="5654040"/>
              <a:ext cx="30480" cy="4762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50" name="Straight Connector 49"/>
          <p:cNvCxnSpPr/>
          <p:nvPr/>
        </p:nvCxnSpPr>
        <p:spPr bwMode="auto">
          <a:xfrm flipH="1" flipV="1">
            <a:off x="7848600" y="5521960"/>
            <a:ext cx="76902" cy="166797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2625598" y="539779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19 km/h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78180" y="5421630"/>
            <a:ext cx="486283" cy="116205"/>
            <a:chOff x="678180" y="5391150"/>
            <a:chExt cx="486283" cy="116205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722075" y="550389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678180" y="539115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58" name="Straight Connector 57"/>
          <p:cNvCxnSpPr/>
          <p:nvPr/>
        </p:nvCxnSpPr>
        <p:spPr bwMode="auto">
          <a:xfrm flipH="1" flipV="1">
            <a:off x="7782560" y="5374640"/>
            <a:ext cx="66742" cy="14647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625598" y="511512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15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28 km/h</a:t>
            </a:r>
          </a:p>
        </p:txBody>
      </p:sp>
      <p:grpSp>
        <p:nvGrpSpPr>
          <p:cNvPr id="66" name="Group 65"/>
          <p:cNvGrpSpPr/>
          <p:nvPr/>
        </p:nvGrpSpPr>
        <p:grpSpPr>
          <a:xfrm rot="9264567">
            <a:off x="1170940" y="5278120"/>
            <a:ext cx="486283" cy="116205"/>
            <a:chOff x="683260" y="5243830"/>
            <a:chExt cx="486283" cy="116205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727155" y="535657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683260" y="524383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87400" y="5283200"/>
              <a:ext cx="31115" cy="6667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67" name="Straight Connector 66"/>
          <p:cNvCxnSpPr/>
          <p:nvPr/>
        </p:nvCxnSpPr>
        <p:spPr bwMode="auto">
          <a:xfrm flipH="1" flipV="1">
            <a:off x="7691120" y="5181600"/>
            <a:ext cx="93412" cy="19854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9" name="TextBox 68"/>
          <p:cNvSpPr txBox="1"/>
          <p:nvPr/>
        </p:nvSpPr>
        <p:spPr>
          <a:xfrm>
            <a:off x="2625598" y="483246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37 km/h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09751" y="5240172"/>
            <a:ext cx="488430" cy="146685"/>
            <a:chOff x="709751" y="5278272"/>
            <a:chExt cx="488430" cy="146685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 rot="20144141">
              <a:off x="755793" y="531975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Arrow Connector 71"/>
            <p:cNvCxnSpPr/>
            <p:nvPr/>
          </p:nvCxnSpPr>
          <p:spPr bwMode="auto">
            <a:xfrm rot="20144141">
              <a:off x="709751" y="53087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Arrow Connector 73"/>
            <p:cNvCxnSpPr/>
            <p:nvPr/>
          </p:nvCxnSpPr>
          <p:spPr bwMode="auto">
            <a:xfrm rot="20144141">
              <a:off x="763091" y="527827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77" name="Straight Connector 76"/>
          <p:cNvCxnSpPr/>
          <p:nvPr/>
        </p:nvCxnSpPr>
        <p:spPr bwMode="auto">
          <a:xfrm flipH="1" flipV="1">
            <a:off x="7536180" y="483870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9" name="TextBox 78"/>
          <p:cNvSpPr txBox="1"/>
          <p:nvPr/>
        </p:nvSpPr>
        <p:spPr>
          <a:xfrm>
            <a:off x="2625598" y="454979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56 km/h</a:t>
            </a:r>
          </a:p>
        </p:txBody>
      </p:sp>
      <p:grpSp>
        <p:nvGrpSpPr>
          <p:cNvPr id="85" name="Group 84"/>
          <p:cNvGrpSpPr/>
          <p:nvPr/>
        </p:nvGrpSpPr>
        <p:grpSpPr>
          <a:xfrm rot="17686107">
            <a:off x="932255" y="5012081"/>
            <a:ext cx="488430" cy="172084"/>
            <a:chOff x="1252295" y="4714901"/>
            <a:chExt cx="488430" cy="172084"/>
          </a:xfrm>
        </p:grpSpPr>
        <p:cxnSp>
          <p:nvCxnSpPr>
            <p:cNvPr id="81" name="Straight Arrow Connector 80"/>
            <p:cNvCxnSpPr/>
            <p:nvPr/>
          </p:nvCxnSpPr>
          <p:spPr bwMode="auto">
            <a:xfrm rot="20144141">
              <a:off x="1298337" y="478178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Arrow Connector 81"/>
            <p:cNvCxnSpPr/>
            <p:nvPr/>
          </p:nvCxnSpPr>
          <p:spPr bwMode="auto">
            <a:xfrm rot="20144141">
              <a:off x="1252295" y="477078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/>
            <p:nvPr/>
          </p:nvCxnSpPr>
          <p:spPr bwMode="auto">
            <a:xfrm rot="20144141">
              <a:off x="1305635" y="474030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Arrow Connector 83"/>
            <p:cNvCxnSpPr/>
            <p:nvPr/>
          </p:nvCxnSpPr>
          <p:spPr bwMode="auto">
            <a:xfrm rot="20144141">
              <a:off x="1358975" y="4714901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86" name="Straight Connector 85"/>
          <p:cNvCxnSpPr/>
          <p:nvPr/>
        </p:nvCxnSpPr>
        <p:spPr bwMode="auto">
          <a:xfrm flipH="1" flipV="1">
            <a:off x="7383780" y="449961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/>
          <p:nvPr/>
        </p:nvSpPr>
        <p:spPr>
          <a:xfrm>
            <a:off x="2625598" y="4267130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74 km/h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02131" y="4527702"/>
            <a:ext cx="488430" cy="200025"/>
            <a:chOff x="702131" y="4527702"/>
            <a:chExt cx="488430" cy="200025"/>
          </a:xfrm>
        </p:grpSpPr>
        <p:cxnSp>
          <p:nvCxnSpPr>
            <p:cNvPr id="89" name="Straight Arrow Connector 88"/>
            <p:cNvCxnSpPr/>
            <p:nvPr/>
          </p:nvCxnSpPr>
          <p:spPr bwMode="auto">
            <a:xfrm rot="20144141">
              <a:off x="748173" y="462252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Arrow Connector 89"/>
            <p:cNvCxnSpPr/>
            <p:nvPr/>
          </p:nvCxnSpPr>
          <p:spPr bwMode="auto">
            <a:xfrm rot="20144141">
              <a:off x="702131" y="461152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Arrow Connector 90"/>
            <p:cNvCxnSpPr/>
            <p:nvPr/>
          </p:nvCxnSpPr>
          <p:spPr bwMode="auto">
            <a:xfrm rot="20144141">
              <a:off x="755471" y="458104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 bwMode="auto">
            <a:xfrm rot="20144141">
              <a:off x="812621" y="455056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Arrow Connector 92"/>
            <p:cNvCxnSpPr/>
            <p:nvPr/>
          </p:nvCxnSpPr>
          <p:spPr bwMode="auto">
            <a:xfrm rot="20144141">
              <a:off x="865961" y="452770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95" name="Straight Connector 94"/>
          <p:cNvCxnSpPr/>
          <p:nvPr/>
        </p:nvCxnSpPr>
        <p:spPr bwMode="auto">
          <a:xfrm flipH="1" flipV="1">
            <a:off x="7231380" y="415671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6" name="TextBox 95"/>
          <p:cNvSpPr txBox="1"/>
          <p:nvPr/>
        </p:nvSpPr>
        <p:spPr>
          <a:xfrm>
            <a:off x="2625598" y="398446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93 km/h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155521" y="4015380"/>
            <a:ext cx="444679" cy="129417"/>
            <a:chOff x="1155521" y="4015380"/>
            <a:chExt cx="444679" cy="129417"/>
          </a:xfrm>
        </p:grpSpPr>
        <p:cxnSp>
          <p:nvCxnSpPr>
            <p:cNvPr id="98" name="Straight Arrow Connector 97"/>
            <p:cNvCxnSpPr/>
            <p:nvPr/>
          </p:nvCxnSpPr>
          <p:spPr bwMode="auto">
            <a:xfrm rot="9344141">
              <a:off x="1155521" y="410086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9" name="Straight Arrow Connector 98"/>
            <p:cNvCxnSpPr/>
            <p:nvPr/>
          </p:nvCxnSpPr>
          <p:spPr bwMode="auto">
            <a:xfrm flipH="1" flipV="1">
              <a:off x="1563629" y="401538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Arrow Connector 99"/>
            <p:cNvCxnSpPr/>
            <p:nvPr/>
          </p:nvCxnSpPr>
          <p:spPr bwMode="auto">
            <a:xfrm rot="9344141">
              <a:off x="1531556" y="402859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05" name="Straight Connector 104"/>
          <p:cNvCxnSpPr/>
          <p:nvPr/>
        </p:nvCxnSpPr>
        <p:spPr bwMode="auto">
          <a:xfrm flipH="1" flipV="1">
            <a:off x="7078980" y="38112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2625598" y="370179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111km/h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155521" y="3629300"/>
            <a:ext cx="444679" cy="154817"/>
            <a:chOff x="1155521" y="3629300"/>
            <a:chExt cx="444679" cy="154817"/>
          </a:xfrm>
        </p:grpSpPr>
        <p:cxnSp>
          <p:nvCxnSpPr>
            <p:cNvPr id="108" name="Straight Arrow Connector 107"/>
            <p:cNvCxnSpPr/>
            <p:nvPr/>
          </p:nvCxnSpPr>
          <p:spPr bwMode="auto">
            <a:xfrm rot="9344141">
              <a:off x="1155521" y="371478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9" name="Straight Arrow Connector 108"/>
            <p:cNvCxnSpPr/>
            <p:nvPr/>
          </p:nvCxnSpPr>
          <p:spPr bwMode="auto">
            <a:xfrm flipH="1" flipV="1">
              <a:off x="1563629" y="362930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Arrow Connector 109"/>
            <p:cNvCxnSpPr/>
            <p:nvPr/>
          </p:nvCxnSpPr>
          <p:spPr bwMode="auto">
            <a:xfrm rot="9344141">
              <a:off x="1531556" y="364251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Arrow Connector 110"/>
            <p:cNvCxnSpPr/>
            <p:nvPr/>
          </p:nvCxnSpPr>
          <p:spPr bwMode="auto">
            <a:xfrm rot="9344141">
              <a:off x="1478216" y="366791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13" name="Straight Connector 112"/>
          <p:cNvCxnSpPr/>
          <p:nvPr/>
        </p:nvCxnSpPr>
        <p:spPr bwMode="auto">
          <a:xfrm flipH="1" flipV="1">
            <a:off x="6924040" y="34683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4" name="TextBox 113"/>
          <p:cNvSpPr txBox="1"/>
          <p:nvPr/>
        </p:nvSpPr>
        <p:spPr>
          <a:xfrm>
            <a:off x="2625598" y="341913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130km/h</a:t>
            </a:r>
          </a:p>
        </p:txBody>
      </p:sp>
      <p:grpSp>
        <p:nvGrpSpPr>
          <p:cNvPr id="121" name="Group 120"/>
          <p:cNvGrpSpPr/>
          <p:nvPr/>
        </p:nvGrpSpPr>
        <p:grpSpPr>
          <a:xfrm rot="1474740">
            <a:off x="1175841" y="3372759"/>
            <a:ext cx="444679" cy="175137"/>
            <a:chOff x="1180921" y="3314340"/>
            <a:chExt cx="444679" cy="175137"/>
          </a:xfrm>
        </p:grpSpPr>
        <p:cxnSp>
          <p:nvCxnSpPr>
            <p:cNvPr id="116" name="Straight Arrow Connector 115"/>
            <p:cNvCxnSpPr/>
            <p:nvPr/>
          </p:nvCxnSpPr>
          <p:spPr bwMode="auto">
            <a:xfrm rot="9344141">
              <a:off x="1180921" y="339982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Arrow Connector 116"/>
            <p:cNvCxnSpPr/>
            <p:nvPr/>
          </p:nvCxnSpPr>
          <p:spPr bwMode="auto">
            <a:xfrm flipH="1" flipV="1">
              <a:off x="1589029" y="331434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Arrow Connector 117"/>
            <p:cNvCxnSpPr/>
            <p:nvPr/>
          </p:nvCxnSpPr>
          <p:spPr bwMode="auto">
            <a:xfrm rot="9344141">
              <a:off x="1556956" y="33275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Arrow Connector 118"/>
            <p:cNvCxnSpPr/>
            <p:nvPr/>
          </p:nvCxnSpPr>
          <p:spPr bwMode="auto">
            <a:xfrm rot="9344141">
              <a:off x="1503616" y="33529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Arrow Connector 119"/>
            <p:cNvCxnSpPr/>
            <p:nvPr/>
          </p:nvCxnSpPr>
          <p:spPr bwMode="auto">
            <a:xfrm rot="9344141">
              <a:off x="1450276" y="337327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22" name="Straight Connector 121"/>
          <p:cNvCxnSpPr/>
          <p:nvPr/>
        </p:nvCxnSpPr>
        <p:spPr bwMode="auto">
          <a:xfrm flipH="1" flipV="1">
            <a:off x="6764020" y="31254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3" name="TextBox 122"/>
          <p:cNvSpPr txBox="1"/>
          <p:nvPr/>
        </p:nvSpPr>
        <p:spPr>
          <a:xfrm>
            <a:off x="2625598" y="313646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148km/h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1150285" y="3240502"/>
            <a:ext cx="442388" cy="194985"/>
            <a:chOff x="1150285" y="3240502"/>
            <a:chExt cx="442388" cy="194985"/>
          </a:xfrm>
        </p:grpSpPr>
        <p:cxnSp>
          <p:nvCxnSpPr>
            <p:cNvPr id="125" name="Straight Arrow Connector 124"/>
            <p:cNvCxnSpPr/>
            <p:nvPr/>
          </p:nvCxnSpPr>
          <p:spPr bwMode="auto">
            <a:xfrm rot="12460093">
              <a:off x="1150285" y="3240502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Arrow Connector 125"/>
            <p:cNvCxnSpPr/>
            <p:nvPr/>
          </p:nvCxnSpPr>
          <p:spPr bwMode="auto">
            <a:xfrm rot="3115952" flipH="1" flipV="1">
              <a:off x="1508847" y="3330753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Arrow Connector 126"/>
            <p:cNvCxnSpPr/>
            <p:nvPr/>
          </p:nvCxnSpPr>
          <p:spPr bwMode="auto">
            <a:xfrm rot="12460093">
              <a:off x="1467752" y="331928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Arrow Connector 127"/>
            <p:cNvCxnSpPr/>
            <p:nvPr/>
          </p:nvCxnSpPr>
          <p:spPr bwMode="auto">
            <a:xfrm rot="12460093">
              <a:off x="1414866" y="3292949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Arrow Connector 128"/>
            <p:cNvCxnSpPr/>
            <p:nvPr/>
          </p:nvCxnSpPr>
          <p:spPr bwMode="auto">
            <a:xfrm rot="12460093">
              <a:off x="1365979" y="326348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Arrow Connector 129"/>
            <p:cNvCxnSpPr/>
            <p:nvPr/>
          </p:nvCxnSpPr>
          <p:spPr bwMode="auto">
            <a:xfrm rot="12460093">
              <a:off x="1314543" y="324062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33" name="Straight Connector 132"/>
          <p:cNvCxnSpPr/>
          <p:nvPr/>
        </p:nvCxnSpPr>
        <p:spPr bwMode="auto">
          <a:xfrm flipH="1" flipV="1">
            <a:off x="6634480" y="2819400"/>
            <a:ext cx="139132" cy="31919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/>
          <p:cNvSpPr txBox="1"/>
          <p:nvPr/>
        </p:nvSpPr>
        <p:spPr>
          <a:xfrm>
            <a:off x="2625598" y="2853800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167km/h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1169761" y="2754595"/>
            <a:ext cx="279676" cy="442388"/>
            <a:chOff x="1169761" y="2719035"/>
            <a:chExt cx="279676" cy="442388"/>
          </a:xfrm>
        </p:grpSpPr>
        <p:cxnSp>
          <p:nvCxnSpPr>
            <p:cNvPr id="137" name="Straight Arrow Connector 136"/>
            <p:cNvCxnSpPr/>
            <p:nvPr/>
          </p:nvCxnSpPr>
          <p:spPr bwMode="auto">
            <a:xfrm rot="13905324">
              <a:off x="1093055" y="293900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Arrow Connector 137"/>
            <p:cNvCxnSpPr/>
            <p:nvPr/>
          </p:nvCxnSpPr>
          <p:spPr bwMode="auto">
            <a:xfrm rot="4561183" flipH="1" flipV="1">
              <a:off x="1381441" y="308070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Arrow Connector 138"/>
            <p:cNvCxnSpPr/>
            <p:nvPr/>
          </p:nvCxnSpPr>
          <p:spPr bwMode="auto">
            <a:xfrm rot="13905324">
              <a:off x="1344202" y="305731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Arrow Connector 139"/>
            <p:cNvCxnSpPr/>
            <p:nvPr/>
          </p:nvCxnSpPr>
          <p:spPr bwMode="auto">
            <a:xfrm rot="13905324">
              <a:off x="1306668" y="301169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Arrow Connector 140"/>
            <p:cNvCxnSpPr/>
            <p:nvPr/>
          </p:nvCxnSpPr>
          <p:spPr bwMode="auto">
            <a:xfrm rot="13905324">
              <a:off x="1274063" y="296484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Arrow Connector 141"/>
            <p:cNvCxnSpPr/>
            <p:nvPr/>
          </p:nvCxnSpPr>
          <p:spPr bwMode="auto">
            <a:xfrm rot="13905324">
              <a:off x="1236435" y="2922978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Arrow Connector 142"/>
            <p:cNvCxnSpPr/>
            <p:nvPr/>
          </p:nvCxnSpPr>
          <p:spPr bwMode="auto">
            <a:xfrm rot="13905324">
              <a:off x="1198336" y="2869638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45" name="Straight Connector 144"/>
          <p:cNvCxnSpPr/>
          <p:nvPr/>
        </p:nvCxnSpPr>
        <p:spPr bwMode="auto">
          <a:xfrm flipH="1" flipV="1">
            <a:off x="6489700" y="2499360"/>
            <a:ext cx="139132" cy="31919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6" name="TextBox 145"/>
          <p:cNvSpPr txBox="1"/>
          <p:nvPr/>
        </p:nvSpPr>
        <p:spPr>
          <a:xfrm>
            <a:off x="2625598" y="257113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100kt      = 185km/h</a:t>
            </a:r>
          </a:p>
        </p:txBody>
      </p:sp>
      <p:grpSp>
        <p:nvGrpSpPr>
          <p:cNvPr id="157" name="Group 156"/>
          <p:cNvGrpSpPr/>
          <p:nvPr/>
        </p:nvGrpSpPr>
        <p:grpSpPr>
          <a:xfrm rot="20289226">
            <a:off x="1223291" y="2465398"/>
            <a:ext cx="154821" cy="447571"/>
            <a:chOff x="1149631" y="2450158"/>
            <a:chExt cx="154821" cy="447571"/>
          </a:xfrm>
        </p:grpSpPr>
        <p:cxnSp>
          <p:nvCxnSpPr>
            <p:cNvPr id="148" name="Straight Arrow Connector 147"/>
            <p:cNvCxnSpPr/>
            <p:nvPr/>
          </p:nvCxnSpPr>
          <p:spPr bwMode="auto">
            <a:xfrm rot="15140003">
              <a:off x="1020369" y="2670128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Arrow Connector 148"/>
            <p:cNvCxnSpPr/>
            <p:nvPr/>
          </p:nvCxnSpPr>
          <p:spPr bwMode="auto">
            <a:xfrm rot="5795862" flipH="1" flipV="1">
              <a:off x="1236456" y="2829734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Arrow Connector 149"/>
            <p:cNvCxnSpPr/>
            <p:nvPr/>
          </p:nvCxnSpPr>
          <p:spPr bwMode="auto">
            <a:xfrm rot="15140003">
              <a:off x="1206146" y="2798167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Arrow Connector 154"/>
            <p:cNvCxnSpPr/>
            <p:nvPr/>
          </p:nvCxnSpPr>
          <p:spPr bwMode="auto">
            <a:xfrm rot="5795862" flipH="1" flipV="1">
              <a:off x="1208516" y="2753534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Arrow Connector 155"/>
            <p:cNvCxnSpPr/>
            <p:nvPr/>
          </p:nvCxnSpPr>
          <p:spPr bwMode="auto">
            <a:xfrm rot="15140003">
              <a:off x="1178206" y="2721967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59" name="Straight Connector 158"/>
          <p:cNvCxnSpPr/>
          <p:nvPr/>
        </p:nvCxnSpPr>
        <p:spPr bwMode="auto">
          <a:xfrm flipH="1" flipV="1">
            <a:off x="6337300" y="215900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1" name="TextBox 160"/>
          <p:cNvSpPr txBox="1"/>
          <p:nvPr/>
        </p:nvSpPr>
        <p:spPr>
          <a:xfrm>
            <a:off x="2625598" y="228846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110kt      = 204km/h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803479" y="2144093"/>
            <a:ext cx="223349" cy="442388"/>
            <a:chOff x="803479" y="2144093"/>
            <a:chExt cx="223349" cy="442388"/>
          </a:xfrm>
        </p:grpSpPr>
        <p:cxnSp>
          <p:nvCxnSpPr>
            <p:cNvPr id="163" name="Straight Arrow Connector 162"/>
            <p:cNvCxnSpPr/>
            <p:nvPr/>
          </p:nvCxnSpPr>
          <p:spPr bwMode="auto">
            <a:xfrm rot="18777167">
              <a:off x="804410" y="236406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Arrow Connector 163"/>
            <p:cNvCxnSpPr/>
            <p:nvPr/>
          </p:nvCxnSpPr>
          <p:spPr bwMode="auto">
            <a:xfrm rot="9433026" flipH="1" flipV="1">
              <a:off x="832457" y="242915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Arrow Connector 164"/>
            <p:cNvCxnSpPr/>
            <p:nvPr/>
          </p:nvCxnSpPr>
          <p:spPr bwMode="auto">
            <a:xfrm rot="18777167">
              <a:off x="832054" y="239277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Arrow Connector 165"/>
            <p:cNvCxnSpPr/>
            <p:nvPr/>
          </p:nvCxnSpPr>
          <p:spPr bwMode="auto">
            <a:xfrm rot="9433026" flipH="1" flipV="1">
              <a:off x="885148" y="236742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Arrow Connector 166"/>
            <p:cNvCxnSpPr/>
            <p:nvPr/>
          </p:nvCxnSpPr>
          <p:spPr bwMode="auto">
            <a:xfrm rot="18777167">
              <a:off x="884745" y="233104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Arrow Connector 167"/>
            <p:cNvCxnSpPr/>
            <p:nvPr/>
          </p:nvCxnSpPr>
          <p:spPr bwMode="auto">
            <a:xfrm rot="18777167">
              <a:off x="935544" y="228278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70" name="Straight Connector 169"/>
          <p:cNvCxnSpPr/>
          <p:nvPr/>
        </p:nvCxnSpPr>
        <p:spPr bwMode="auto">
          <a:xfrm flipH="1" flipV="1">
            <a:off x="6184900" y="182372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1" name="TextBox 170"/>
          <p:cNvSpPr txBox="1"/>
          <p:nvPr/>
        </p:nvSpPr>
        <p:spPr>
          <a:xfrm>
            <a:off x="2625598" y="200580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120kt      = 222km/h</a:t>
            </a:r>
          </a:p>
        </p:txBody>
      </p:sp>
      <p:grpSp>
        <p:nvGrpSpPr>
          <p:cNvPr id="180" name="Group 179"/>
          <p:cNvGrpSpPr/>
          <p:nvPr/>
        </p:nvGrpSpPr>
        <p:grpSpPr>
          <a:xfrm>
            <a:off x="808559" y="1783413"/>
            <a:ext cx="257795" cy="442388"/>
            <a:chOff x="808559" y="1783413"/>
            <a:chExt cx="257795" cy="442388"/>
          </a:xfrm>
        </p:grpSpPr>
        <p:cxnSp>
          <p:nvCxnSpPr>
            <p:cNvPr id="173" name="Straight Arrow Connector 172"/>
            <p:cNvCxnSpPr/>
            <p:nvPr/>
          </p:nvCxnSpPr>
          <p:spPr bwMode="auto">
            <a:xfrm rot="18777167">
              <a:off x="809490" y="200338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Arrow Connector 173"/>
            <p:cNvCxnSpPr/>
            <p:nvPr/>
          </p:nvCxnSpPr>
          <p:spPr bwMode="auto">
            <a:xfrm rot="9433026" flipH="1" flipV="1">
              <a:off x="837537" y="206847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Arrow Connector 174"/>
            <p:cNvCxnSpPr/>
            <p:nvPr/>
          </p:nvCxnSpPr>
          <p:spPr bwMode="auto">
            <a:xfrm rot="18777167">
              <a:off x="837134" y="203209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Arrow Connector 175"/>
            <p:cNvCxnSpPr/>
            <p:nvPr/>
          </p:nvCxnSpPr>
          <p:spPr bwMode="auto">
            <a:xfrm rot="9433026" flipH="1" flipV="1">
              <a:off x="890228" y="200674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6"/>
            <p:cNvCxnSpPr/>
            <p:nvPr/>
          </p:nvCxnSpPr>
          <p:spPr bwMode="auto">
            <a:xfrm rot="18777167">
              <a:off x="889825" y="197036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Arrow Connector 177"/>
            <p:cNvCxnSpPr/>
            <p:nvPr/>
          </p:nvCxnSpPr>
          <p:spPr bwMode="auto">
            <a:xfrm rot="18777167">
              <a:off x="940624" y="192210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Arrow Connector 178"/>
            <p:cNvCxnSpPr/>
            <p:nvPr/>
          </p:nvCxnSpPr>
          <p:spPr bwMode="auto">
            <a:xfrm rot="18777167">
              <a:off x="978724" y="187384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81" name="Straight Connector 180"/>
          <p:cNvCxnSpPr/>
          <p:nvPr/>
        </p:nvCxnSpPr>
        <p:spPr bwMode="auto">
          <a:xfrm flipH="1" flipV="1">
            <a:off x="6032500" y="148082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2" name="TextBox 181"/>
          <p:cNvSpPr txBox="1"/>
          <p:nvPr/>
        </p:nvSpPr>
        <p:spPr>
          <a:xfrm>
            <a:off x="2625598" y="172313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130kt      = 241km/h</a:t>
            </a:r>
          </a:p>
        </p:txBody>
      </p:sp>
      <p:grpSp>
        <p:nvGrpSpPr>
          <p:cNvPr id="192" name="Group 191"/>
          <p:cNvGrpSpPr/>
          <p:nvPr/>
        </p:nvGrpSpPr>
        <p:grpSpPr>
          <a:xfrm>
            <a:off x="816179" y="1463373"/>
            <a:ext cx="303515" cy="442388"/>
            <a:chOff x="816179" y="1463373"/>
            <a:chExt cx="303515" cy="442388"/>
          </a:xfrm>
        </p:grpSpPr>
        <p:cxnSp>
          <p:nvCxnSpPr>
            <p:cNvPr id="184" name="Straight Arrow Connector 183"/>
            <p:cNvCxnSpPr/>
            <p:nvPr/>
          </p:nvCxnSpPr>
          <p:spPr bwMode="auto">
            <a:xfrm rot="18777167">
              <a:off x="817110" y="168334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Arrow Connector 184"/>
            <p:cNvCxnSpPr/>
            <p:nvPr/>
          </p:nvCxnSpPr>
          <p:spPr bwMode="auto">
            <a:xfrm rot="9433026" flipH="1" flipV="1">
              <a:off x="845157" y="174843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Arrow Connector 185"/>
            <p:cNvCxnSpPr/>
            <p:nvPr/>
          </p:nvCxnSpPr>
          <p:spPr bwMode="auto">
            <a:xfrm rot="18777167">
              <a:off x="844754" y="171205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Arrow Connector 186"/>
            <p:cNvCxnSpPr/>
            <p:nvPr/>
          </p:nvCxnSpPr>
          <p:spPr bwMode="auto">
            <a:xfrm rot="9433026" flipH="1" flipV="1">
              <a:off x="897848" y="168670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Arrow Connector 187"/>
            <p:cNvCxnSpPr/>
            <p:nvPr/>
          </p:nvCxnSpPr>
          <p:spPr bwMode="auto">
            <a:xfrm rot="18777167">
              <a:off x="897445" y="165032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Arrow Connector 188"/>
            <p:cNvCxnSpPr/>
            <p:nvPr/>
          </p:nvCxnSpPr>
          <p:spPr bwMode="auto">
            <a:xfrm rot="18777167">
              <a:off x="948244" y="160206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Arrow Connector 189"/>
            <p:cNvCxnSpPr/>
            <p:nvPr/>
          </p:nvCxnSpPr>
          <p:spPr bwMode="auto">
            <a:xfrm rot="18777167">
              <a:off x="986344" y="155380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Arrow Connector 190"/>
            <p:cNvCxnSpPr/>
            <p:nvPr/>
          </p:nvCxnSpPr>
          <p:spPr bwMode="auto">
            <a:xfrm rot="18777167">
              <a:off x="1032064" y="150808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016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animBg="1"/>
      <p:bldP spid="60" grpId="0" animBg="1"/>
      <p:bldP spid="69" grpId="0" animBg="1"/>
      <p:bldP spid="79" grpId="0" animBg="1"/>
      <p:bldP spid="87" grpId="0" animBg="1"/>
      <p:bldP spid="96" grpId="0" animBg="1"/>
      <p:bldP spid="106" grpId="0" animBg="1"/>
      <p:bldP spid="114" grpId="0" animBg="1"/>
      <p:bldP spid="123" grpId="0" animBg="1"/>
      <p:bldP spid="135" grpId="0" animBg="1"/>
      <p:bldP spid="146" grpId="0" animBg="1"/>
      <p:bldP spid="161" grpId="0" animBg="1"/>
      <p:bldP spid="171" grpId="0" animBg="1"/>
      <p:bldP spid="18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068387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179388" y="981075"/>
            <a:ext cx="8675687" cy="573563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29839" y="1051133"/>
            <a:ext cx="8033047" cy="5520583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789" y="919658"/>
            <a:ext cx="537327" cy="5510327"/>
            <a:chOff x="98789" y="919658"/>
            <a:chExt cx="537327" cy="5510327"/>
          </a:xfrm>
        </p:grpSpPr>
        <p:sp>
          <p:nvSpPr>
            <p:cNvPr id="4" name="TextBox 3"/>
            <p:cNvSpPr txBox="1"/>
            <p:nvPr/>
          </p:nvSpPr>
          <p:spPr>
            <a:xfrm>
              <a:off x="98789" y="6152986"/>
              <a:ext cx="524503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68" y="5546762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900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71" y="4870185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800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168" y="4113905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700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168" y="2187101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168" y="919658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771" y="3235066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600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789" y="1057134"/>
              <a:ext cx="537327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100" b="1" dirty="0">
                  <a:solidFill>
                    <a:schemeClr val="tx1"/>
                  </a:solidFill>
                </a:rPr>
                <a:t>(</a:t>
              </a:r>
              <a:r>
                <a:rPr lang="fr-CH" sz="1100" b="1" dirty="0" err="1">
                  <a:solidFill>
                    <a:schemeClr val="tx1"/>
                  </a:solidFill>
                </a:rPr>
                <a:t>hPa</a:t>
              </a:r>
              <a:r>
                <a:rPr lang="fr-CH" sz="11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450" y="1714945"/>
            <a:ext cx="8057437" cy="4576541"/>
            <a:chOff x="505450" y="1714945"/>
            <a:chExt cx="8057437" cy="4576541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 flipV="1">
              <a:off x="505460" y="62914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505460" y="5686004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 flipV="1">
              <a:off x="505460" y="50086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 flipV="1">
              <a:off x="505458" y="425240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505457" y="337356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05455" y="2325600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 flipV="1">
              <a:off x="505454" y="171494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505453" y="2873184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505460" y="3827109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505452" y="464102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505451" y="536683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505450" y="600310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8503697" y="1080985"/>
            <a:ext cx="351378" cy="5509986"/>
            <a:chOff x="8503697" y="1080985"/>
            <a:chExt cx="351378" cy="5509986"/>
          </a:xfrm>
        </p:grpSpPr>
        <p:sp>
          <p:nvSpPr>
            <p:cNvPr id="43" name="TextBox 42"/>
            <p:cNvSpPr txBox="1"/>
            <p:nvPr/>
          </p:nvSpPr>
          <p:spPr>
            <a:xfrm>
              <a:off x="8503697" y="6360139"/>
              <a:ext cx="351378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km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59985" y="5743574"/>
              <a:ext cx="68757" cy="600075"/>
              <a:chOff x="8559985" y="5743575"/>
              <a:chExt cx="68757" cy="57912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oup 56"/>
            <p:cNvGrpSpPr/>
            <p:nvPr/>
          </p:nvGrpSpPr>
          <p:grpSpPr>
            <a:xfrm>
              <a:off x="8565699" y="5057775"/>
              <a:ext cx="68757" cy="621995"/>
              <a:chOff x="8559985" y="5743575"/>
              <a:chExt cx="68757" cy="579120"/>
            </a:xfrm>
          </p:grpSpPr>
          <p:cxnSp>
            <p:nvCxnSpPr>
              <p:cNvPr id="58" name="Straight Connector 57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8565699" y="4364355"/>
              <a:ext cx="68757" cy="621995"/>
              <a:chOff x="8559985" y="5743575"/>
              <a:chExt cx="68757" cy="579120"/>
            </a:xfrm>
          </p:grpSpPr>
          <p:cxnSp>
            <p:nvCxnSpPr>
              <p:cNvPr id="69" name="Straight Connector 68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9" name="Group 78"/>
            <p:cNvGrpSpPr/>
            <p:nvPr/>
          </p:nvGrpSpPr>
          <p:grpSpPr>
            <a:xfrm>
              <a:off x="8565699" y="3667704"/>
              <a:ext cx="68757" cy="621995"/>
              <a:chOff x="8559985" y="5743575"/>
              <a:chExt cx="68757" cy="579120"/>
            </a:xfrm>
          </p:grpSpPr>
          <p:cxnSp>
            <p:nvCxnSpPr>
              <p:cNvPr id="80" name="Straight Connector 79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8562877" y="2950846"/>
              <a:ext cx="68757" cy="645170"/>
              <a:chOff x="8559985" y="5743575"/>
              <a:chExt cx="68757" cy="579120"/>
            </a:xfrm>
          </p:grpSpPr>
          <p:cxnSp>
            <p:nvCxnSpPr>
              <p:cNvPr id="91" name="Straight Connector 90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565699" y="2225040"/>
              <a:ext cx="68757" cy="662015"/>
              <a:chOff x="8559985" y="5743575"/>
              <a:chExt cx="68757" cy="57912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2" name="Group 111"/>
            <p:cNvGrpSpPr/>
            <p:nvPr/>
          </p:nvGrpSpPr>
          <p:grpSpPr>
            <a:xfrm>
              <a:off x="8565699" y="1464945"/>
              <a:ext cx="68757" cy="685800"/>
              <a:chOff x="8559985" y="5743575"/>
              <a:chExt cx="68757" cy="579120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" name="Straight Connector 123"/>
            <p:cNvCxnSpPr/>
            <p:nvPr/>
          </p:nvCxnSpPr>
          <p:spPr bwMode="auto">
            <a:xfrm>
              <a:off x="8568591" y="131466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568591" y="1236772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568591" y="1158878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568591" y="1080985"/>
              <a:ext cx="68757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68591" y="139255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4" name="TextBox 133"/>
            <p:cNvSpPr txBox="1"/>
            <p:nvPr/>
          </p:nvSpPr>
          <p:spPr>
            <a:xfrm>
              <a:off x="8554993" y="562815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554993" y="494235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54993" y="424893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554993" y="355228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554993" y="2835430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554993" y="2109624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554993" y="134952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6455664" y="6571716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6" name="Straight Connector 245"/>
          <p:cNvCxnSpPr/>
          <p:nvPr/>
        </p:nvCxnSpPr>
        <p:spPr bwMode="auto">
          <a:xfrm flipV="1">
            <a:off x="989865" y="1508760"/>
            <a:ext cx="2713455" cy="2711968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9" name="Straight Connector 248"/>
          <p:cNvCxnSpPr/>
          <p:nvPr/>
        </p:nvCxnSpPr>
        <p:spPr bwMode="auto">
          <a:xfrm flipV="1">
            <a:off x="1447065" y="1965960"/>
            <a:ext cx="2713455" cy="2711968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33" name="Group 232"/>
          <p:cNvGrpSpPr/>
          <p:nvPr/>
        </p:nvGrpSpPr>
        <p:grpSpPr>
          <a:xfrm>
            <a:off x="523621" y="1049655"/>
            <a:ext cx="8041259" cy="5526405"/>
            <a:chOff x="523621" y="1049655"/>
            <a:chExt cx="8041259" cy="5526405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6454140" y="4463416"/>
              <a:ext cx="2106930" cy="210883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 flipV="1">
              <a:off x="6221730" y="4232911"/>
              <a:ext cx="2339340" cy="233933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 flipV="1">
              <a:off x="5995035" y="4004311"/>
              <a:ext cx="2566035" cy="25698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 flipV="1">
              <a:off x="5760720" y="3771901"/>
              <a:ext cx="2804160" cy="280034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/>
            <p:cNvCxnSpPr/>
            <p:nvPr/>
          </p:nvCxnSpPr>
          <p:spPr bwMode="auto">
            <a:xfrm flipV="1">
              <a:off x="5537835" y="3547112"/>
              <a:ext cx="3023235" cy="3025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/>
            <p:nvPr/>
          </p:nvCxnSpPr>
          <p:spPr bwMode="auto">
            <a:xfrm flipV="1">
              <a:off x="5303520" y="3314702"/>
              <a:ext cx="3257550" cy="32594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5073015" y="3084197"/>
              <a:ext cx="3489960" cy="34880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 flipV="1">
              <a:off x="4846320" y="2851786"/>
              <a:ext cx="3716655" cy="3718559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4154805" y="2169418"/>
              <a:ext cx="4408932" cy="440283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4385310" y="2396112"/>
              <a:ext cx="4175379" cy="4176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/>
            <p:cNvCxnSpPr/>
            <p:nvPr/>
          </p:nvCxnSpPr>
          <p:spPr bwMode="auto">
            <a:xfrm flipV="1">
              <a:off x="4612005" y="2623185"/>
              <a:ext cx="3952875" cy="394716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 flipV="1">
              <a:off x="3928110" y="1935484"/>
              <a:ext cx="4634484" cy="46386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/>
            <p:nvPr/>
          </p:nvCxnSpPr>
          <p:spPr bwMode="auto">
            <a:xfrm flipV="1">
              <a:off x="3697605" y="1705740"/>
              <a:ext cx="4865370" cy="486651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V="1">
              <a:off x="3467100" y="1478285"/>
              <a:ext cx="5092954" cy="509587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82"/>
            <p:cNvCxnSpPr/>
            <p:nvPr/>
          </p:nvCxnSpPr>
          <p:spPr bwMode="auto">
            <a:xfrm flipV="1">
              <a:off x="3236595" y="1243335"/>
              <a:ext cx="5327269" cy="532891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3006090" y="1056010"/>
              <a:ext cx="5520309" cy="551814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2775585" y="1056645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2548890" y="1052325"/>
              <a:ext cx="5522595" cy="5519925"/>
            </a:xfrm>
            <a:prstGeom prst="line">
              <a:avLst/>
            </a:prstGeom>
            <a:solidFill>
              <a:srgbClr val="C0C0C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 flipV="1">
              <a:off x="1627251" y="105855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 flipV="1">
              <a:off x="1859280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2087118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V="1">
              <a:off x="2321433" y="1055370"/>
              <a:ext cx="5511927" cy="551764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/>
            <p:cNvCxnSpPr/>
            <p:nvPr/>
          </p:nvCxnSpPr>
          <p:spPr bwMode="auto">
            <a:xfrm flipV="1">
              <a:off x="1402080" y="1051560"/>
              <a:ext cx="5516880" cy="5518786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/>
            <p:cNvCxnSpPr/>
            <p:nvPr/>
          </p:nvCxnSpPr>
          <p:spPr bwMode="auto">
            <a:xfrm flipV="1">
              <a:off x="528066" y="1053465"/>
              <a:ext cx="5476494" cy="547306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/>
            <p:nvPr/>
          </p:nvCxnSpPr>
          <p:spPr bwMode="auto">
            <a:xfrm flipV="1">
              <a:off x="70777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/>
            <p:cNvCxnSpPr/>
            <p:nvPr/>
          </p:nvCxnSpPr>
          <p:spPr bwMode="auto">
            <a:xfrm flipV="1">
              <a:off x="941451" y="105347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/>
            <p:nvPr/>
          </p:nvCxnSpPr>
          <p:spPr bwMode="auto">
            <a:xfrm flipV="1">
              <a:off x="117513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/>
            <p:cNvCxnSpPr/>
            <p:nvPr/>
          </p:nvCxnSpPr>
          <p:spPr bwMode="auto">
            <a:xfrm flipV="1">
              <a:off x="530225" y="1051560"/>
              <a:ext cx="5238115" cy="5241292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/>
            <p:cNvCxnSpPr/>
            <p:nvPr/>
          </p:nvCxnSpPr>
          <p:spPr bwMode="auto">
            <a:xfrm flipV="1">
              <a:off x="532665" y="1051560"/>
              <a:ext cx="2713455" cy="271196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 flipV="1">
              <a:off x="525580" y="1051560"/>
              <a:ext cx="5017970" cy="501848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 flipV="1">
              <a:off x="529870" y="1053465"/>
              <a:ext cx="4783175" cy="478153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V="1">
              <a:off x="530351" y="1053465"/>
              <a:ext cx="4552189" cy="454648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/>
            <p:nvPr/>
          </p:nvCxnSpPr>
          <p:spPr bwMode="auto">
            <a:xfrm flipV="1">
              <a:off x="523621" y="1051560"/>
              <a:ext cx="4328414" cy="433324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 flipV="1">
              <a:off x="524256" y="1053465"/>
              <a:ext cx="3868674" cy="386905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/>
            <p:nvPr/>
          </p:nvCxnSpPr>
          <p:spPr bwMode="auto">
            <a:xfrm flipV="1">
              <a:off x="528066" y="1051560"/>
              <a:ext cx="3636264" cy="364236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/>
            <p:cNvCxnSpPr/>
            <p:nvPr/>
          </p:nvCxnSpPr>
          <p:spPr bwMode="auto">
            <a:xfrm flipV="1">
              <a:off x="524891" y="1051560"/>
              <a:ext cx="3407029" cy="3408046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31876" y="1053465"/>
              <a:ext cx="3165729" cy="31762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/>
            <p:nvPr/>
          </p:nvCxnSpPr>
          <p:spPr bwMode="auto">
            <a:xfrm flipV="1">
              <a:off x="531495" y="1051560"/>
              <a:ext cx="4090035" cy="4090035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/>
            <p:nvPr/>
          </p:nvCxnSpPr>
          <p:spPr bwMode="auto">
            <a:xfrm flipV="1">
              <a:off x="530860" y="1057275"/>
              <a:ext cx="2938145" cy="2939417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 flipV="1">
              <a:off x="527585" y="1053465"/>
              <a:ext cx="1110715" cy="110859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 flipV="1">
              <a:off x="530125" y="1053465"/>
              <a:ext cx="1334870" cy="13346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 flipV="1">
              <a:off x="525680" y="1053465"/>
              <a:ext cx="1567915" cy="156706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 flipV="1">
              <a:off x="530760" y="1051560"/>
              <a:ext cx="2025750" cy="201854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 flipV="1">
              <a:off x="527585" y="1051560"/>
              <a:ext cx="2257525" cy="22604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530125" y="1053465"/>
              <a:ext cx="2483585" cy="24871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 flipV="1">
              <a:off x="528320" y="1049655"/>
              <a:ext cx="1797685" cy="1800863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7" name="Straight Connector 266"/>
            <p:cNvCxnSpPr/>
            <p:nvPr/>
          </p:nvCxnSpPr>
          <p:spPr bwMode="auto">
            <a:xfrm flipV="1">
              <a:off x="529490" y="1053465"/>
              <a:ext cx="188695" cy="1884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8" name="Straight Connector 267"/>
            <p:cNvCxnSpPr/>
            <p:nvPr/>
          </p:nvCxnSpPr>
          <p:spPr bwMode="auto">
            <a:xfrm flipV="1">
              <a:off x="527585" y="1053465"/>
              <a:ext cx="419200" cy="4189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Connector 268"/>
            <p:cNvCxnSpPr/>
            <p:nvPr/>
          </p:nvCxnSpPr>
          <p:spPr bwMode="auto">
            <a:xfrm flipV="1">
              <a:off x="529490" y="1053465"/>
              <a:ext cx="876400" cy="8742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Connector 269"/>
            <p:cNvCxnSpPr/>
            <p:nvPr/>
          </p:nvCxnSpPr>
          <p:spPr bwMode="auto">
            <a:xfrm flipV="1">
              <a:off x="528320" y="1055370"/>
              <a:ext cx="648970" cy="6502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36" name="Group 235"/>
          <p:cNvGrpSpPr/>
          <p:nvPr/>
        </p:nvGrpSpPr>
        <p:grpSpPr>
          <a:xfrm>
            <a:off x="522288" y="1044575"/>
            <a:ext cx="8045450" cy="5534025"/>
            <a:chOff x="522288" y="1044575"/>
            <a:chExt cx="8045450" cy="5534025"/>
          </a:xfrm>
        </p:grpSpPr>
        <p:sp>
          <p:nvSpPr>
            <p:cNvPr id="302" name="Freeform 16"/>
            <p:cNvSpPr>
              <a:spLocks/>
            </p:cNvSpPr>
            <p:nvPr/>
          </p:nvSpPr>
          <p:spPr bwMode="auto">
            <a:xfrm>
              <a:off x="3503613" y="1052513"/>
              <a:ext cx="2986088" cy="5518150"/>
            </a:xfrm>
            <a:custGeom>
              <a:avLst/>
              <a:gdLst>
                <a:gd name="T0" fmla="*/ 1881 w 1881"/>
                <a:gd name="T1" fmla="*/ 3476 h 3476"/>
                <a:gd name="T2" fmla="*/ 760 w 1881"/>
                <a:gd name="T3" fmla="*/ 1763 h 3476"/>
                <a:gd name="T4" fmla="*/ 0 w 1881"/>
                <a:gd name="T5" fmla="*/ 0 h 34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1" h="3476">
                  <a:moveTo>
                    <a:pt x="1881" y="3476"/>
                  </a:moveTo>
                  <a:cubicBezTo>
                    <a:pt x="1477" y="2909"/>
                    <a:pt x="1073" y="2342"/>
                    <a:pt x="760" y="1763"/>
                  </a:cubicBezTo>
                  <a:cubicBezTo>
                    <a:pt x="447" y="1184"/>
                    <a:pt x="223" y="592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3" name="Freeform 17"/>
            <p:cNvSpPr>
              <a:spLocks/>
            </p:cNvSpPr>
            <p:nvPr/>
          </p:nvSpPr>
          <p:spPr bwMode="auto">
            <a:xfrm>
              <a:off x="3940176" y="1052513"/>
              <a:ext cx="3105150" cy="5499100"/>
            </a:xfrm>
            <a:custGeom>
              <a:avLst/>
              <a:gdLst>
                <a:gd name="T0" fmla="*/ 1956 w 1956"/>
                <a:gd name="T1" fmla="*/ 3464 h 3464"/>
                <a:gd name="T2" fmla="*/ 826 w 1956"/>
                <a:gd name="T3" fmla="*/ 1768 h 3464"/>
                <a:gd name="T4" fmla="*/ 0 w 195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3464">
                  <a:moveTo>
                    <a:pt x="1956" y="3464"/>
                  </a:moveTo>
                  <a:cubicBezTo>
                    <a:pt x="1768" y="3181"/>
                    <a:pt x="1310" y="2645"/>
                    <a:pt x="826" y="1768"/>
                  </a:cubicBezTo>
                  <a:cubicBezTo>
                    <a:pt x="291" y="815"/>
                    <a:pt x="172" y="368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4" name="Freeform 18"/>
            <p:cNvSpPr>
              <a:spLocks/>
            </p:cNvSpPr>
            <p:nvPr/>
          </p:nvSpPr>
          <p:spPr bwMode="auto">
            <a:xfrm>
              <a:off x="4386263" y="1060450"/>
              <a:ext cx="3233738" cy="5491163"/>
            </a:xfrm>
            <a:custGeom>
              <a:avLst/>
              <a:gdLst>
                <a:gd name="T0" fmla="*/ 2037 w 2037"/>
                <a:gd name="T1" fmla="*/ 3459 h 3459"/>
                <a:gd name="T2" fmla="*/ 815 w 2037"/>
                <a:gd name="T3" fmla="*/ 1697 h 3459"/>
                <a:gd name="T4" fmla="*/ 0 w 2037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37" h="3459">
                  <a:moveTo>
                    <a:pt x="2037" y="3459"/>
                  </a:moveTo>
                  <a:cubicBezTo>
                    <a:pt x="1833" y="3165"/>
                    <a:pt x="1259" y="2482"/>
                    <a:pt x="815" y="1697"/>
                  </a:cubicBezTo>
                  <a:cubicBezTo>
                    <a:pt x="367" y="984"/>
                    <a:pt x="170" y="354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5" name="Freeform 19"/>
            <p:cNvSpPr>
              <a:spLocks/>
            </p:cNvSpPr>
            <p:nvPr/>
          </p:nvSpPr>
          <p:spPr bwMode="auto">
            <a:xfrm>
              <a:off x="4814888" y="1060450"/>
              <a:ext cx="3379788" cy="5475288"/>
            </a:xfrm>
            <a:custGeom>
              <a:avLst/>
              <a:gdLst>
                <a:gd name="T0" fmla="*/ 2129 w 2129"/>
                <a:gd name="T1" fmla="*/ 3449 h 3449"/>
                <a:gd name="T2" fmla="*/ 907 w 2129"/>
                <a:gd name="T3" fmla="*/ 1763 h 3449"/>
                <a:gd name="T4" fmla="*/ 0 w 2129"/>
                <a:gd name="T5" fmla="*/ 0 h 34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9" h="3449">
                  <a:moveTo>
                    <a:pt x="2129" y="3449"/>
                  </a:moveTo>
                  <a:cubicBezTo>
                    <a:pt x="1925" y="3168"/>
                    <a:pt x="1402" y="2584"/>
                    <a:pt x="907" y="1763"/>
                  </a:cubicBezTo>
                  <a:cubicBezTo>
                    <a:pt x="408" y="989"/>
                    <a:pt x="189" y="367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6" name="Freeform 20"/>
            <p:cNvSpPr>
              <a:spLocks/>
            </p:cNvSpPr>
            <p:nvPr/>
          </p:nvSpPr>
          <p:spPr bwMode="auto">
            <a:xfrm>
              <a:off x="5243513" y="1052513"/>
              <a:ext cx="3324225" cy="5240338"/>
            </a:xfrm>
            <a:custGeom>
              <a:avLst/>
              <a:gdLst>
                <a:gd name="T0" fmla="*/ 2094 w 2094"/>
                <a:gd name="T1" fmla="*/ 3301 h 3301"/>
                <a:gd name="T2" fmla="*/ 897 w 2094"/>
                <a:gd name="T3" fmla="*/ 1677 h 3301"/>
                <a:gd name="T4" fmla="*/ 0 w 2094"/>
                <a:gd name="T5" fmla="*/ 0 h 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4" h="3301">
                  <a:moveTo>
                    <a:pt x="2094" y="3301"/>
                  </a:moveTo>
                  <a:cubicBezTo>
                    <a:pt x="1895" y="3030"/>
                    <a:pt x="1234" y="2268"/>
                    <a:pt x="897" y="1677"/>
                  </a:cubicBezTo>
                  <a:cubicBezTo>
                    <a:pt x="484" y="1055"/>
                    <a:pt x="187" y="34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" name="Freeform 21"/>
            <p:cNvSpPr>
              <a:spLocks/>
            </p:cNvSpPr>
            <p:nvPr/>
          </p:nvSpPr>
          <p:spPr bwMode="auto">
            <a:xfrm>
              <a:off x="5721351" y="1060450"/>
              <a:ext cx="2836863" cy="4537075"/>
            </a:xfrm>
            <a:custGeom>
              <a:avLst/>
              <a:gdLst>
                <a:gd name="T0" fmla="*/ 1787 w 1787"/>
                <a:gd name="T1" fmla="*/ 2858 h 2858"/>
                <a:gd name="T2" fmla="*/ 739 w 1787"/>
                <a:gd name="T3" fmla="*/ 1417 h 2858"/>
                <a:gd name="T4" fmla="*/ 0 w 1787"/>
                <a:gd name="T5" fmla="*/ 0 h 28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2858">
                  <a:moveTo>
                    <a:pt x="1787" y="2858"/>
                  </a:moveTo>
                  <a:cubicBezTo>
                    <a:pt x="1612" y="2618"/>
                    <a:pt x="1203" y="2130"/>
                    <a:pt x="739" y="1417"/>
                  </a:cubicBezTo>
                  <a:cubicBezTo>
                    <a:pt x="382" y="841"/>
                    <a:pt x="154" y="295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8" name="Freeform 22"/>
            <p:cNvSpPr>
              <a:spLocks/>
            </p:cNvSpPr>
            <p:nvPr/>
          </p:nvSpPr>
          <p:spPr bwMode="auto">
            <a:xfrm>
              <a:off x="6149976" y="1044575"/>
              <a:ext cx="2393950" cy="3863975"/>
            </a:xfrm>
            <a:custGeom>
              <a:avLst/>
              <a:gdLst>
                <a:gd name="T0" fmla="*/ 1508 w 1508"/>
                <a:gd name="T1" fmla="*/ 2434 h 2434"/>
                <a:gd name="T2" fmla="*/ 647 w 1508"/>
                <a:gd name="T3" fmla="*/ 1182 h 2434"/>
                <a:gd name="T4" fmla="*/ 0 w 1508"/>
                <a:gd name="T5" fmla="*/ 0 h 24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8" h="2434">
                  <a:moveTo>
                    <a:pt x="1508" y="2434"/>
                  </a:moveTo>
                  <a:cubicBezTo>
                    <a:pt x="1365" y="2225"/>
                    <a:pt x="1060" y="1835"/>
                    <a:pt x="647" y="1182"/>
                  </a:cubicBezTo>
                  <a:cubicBezTo>
                    <a:pt x="311" y="652"/>
                    <a:pt x="135" y="24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9" name="Freeform 23"/>
            <p:cNvSpPr>
              <a:spLocks/>
            </p:cNvSpPr>
            <p:nvPr/>
          </p:nvSpPr>
          <p:spPr bwMode="auto">
            <a:xfrm>
              <a:off x="3059113" y="1052513"/>
              <a:ext cx="2836863" cy="5524500"/>
            </a:xfrm>
            <a:custGeom>
              <a:avLst/>
              <a:gdLst>
                <a:gd name="T0" fmla="*/ 1787 w 1787"/>
                <a:gd name="T1" fmla="*/ 3480 h 3480"/>
                <a:gd name="T2" fmla="*/ 719 w 1787"/>
                <a:gd name="T3" fmla="*/ 1758 h 3480"/>
                <a:gd name="T4" fmla="*/ 0 w 1787"/>
                <a:gd name="T5" fmla="*/ 0 h 3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3480">
                  <a:moveTo>
                    <a:pt x="1787" y="3480"/>
                  </a:moveTo>
                  <a:cubicBezTo>
                    <a:pt x="1609" y="3193"/>
                    <a:pt x="1017" y="2338"/>
                    <a:pt x="719" y="1758"/>
                  </a:cubicBezTo>
                  <a:cubicBezTo>
                    <a:pt x="421" y="1178"/>
                    <a:pt x="150" y="36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0" name="Freeform 24"/>
            <p:cNvSpPr>
              <a:spLocks/>
            </p:cNvSpPr>
            <p:nvPr/>
          </p:nvSpPr>
          <p:spPr bwMode="auto">
            <a:xfrm>
              <a:off x="2622551" y="1060450"/>
              <a:ext cx="2667000" cy="5500688"/>
            </a:xfrm>
            <a:custGeom>
              <a:avLst/>
              <a:gdLst>
                <a:gd name="T0" fmla="*/ 1680 w 1680"/>
                <a:gd name="T1" fmla="*/ 3465 h 3465"/>
                <a:gd name="T2" fmla="*/ 683 w 1680"/>
                <a:gd name="T3" fmla="*/ 1779 h 3465"/>
                <a:gd name="T4" fmla="*/ 0 w 1680"/>
                <a:gd name="T5" fmla="*/ 0 h 3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0" h="3465">
                  <a:moveTo>
                    <a:pt x="1680" y="3465"/>
                  </a:moveTo>
                  <a:cubicBezTo>
                    <a:pt x="1514" y="3184"/>
                    <a:pt x="963" y="2356"/>
                    <a:pt x="683" y="1779"/>
                  </a:cubicBezTo>
                  <a:cubicBezTo>
                    <a:pt x="403" y="1202"/>
                    <a:pt x="142" y="371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1" name="Freeform 25"/>
            <p:cNvSpPr>
              <a:spLocks/>
            </p:cNvSpPr>
            <p:nvPr/>
          </p:nvSpPr>
          <p:spPr bwMode="auto">
            <a:xfrm>
              <a:off x="2184401" y="1060450"/>
              <a:ext cx="2538413" cy="5499100"/>
            </a:xfrm>
            <a:custGeom>
              <a:avLst/>
              <a:gdLst>
                <a:gd name="T0" fmla="*/ 1599 w 1599"/>
                <a:gd name="T1" fmla="*/ 3464 h 3464"/>
                <a:gd name="T2" fmla="*/ 561 w 1599"/>
                <a:gd name="T3" fmla="*/ 1611 h 3464"/>
                <a:gd name="T4" fmla="*/ 0 w 1599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9" h="3464">
                  <a:moveTo>
                    <a:pt x="1599" y="3464"/>
                  </a:moveTo>
                  <a:cubicBezTo>
                    <a:pt x="1426" y="3155"/>
                    <a:pt x="943" y="2436"/>
                    <a:pt x="561" y="1611"/>
                  </a:cubicBezTo>
                  <a:cubicBezTo>
                    <a:pt x="295" y="1034"/>
                    <a:pt x="117" y="33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2" name="Freeform 26"/>
            <p:cNvSpPr>
              <a:spLocks/>
            </p:cNvSpPr>
            <p:nvPr/>
          </p:nvSpPr>
          <p:spPr bwMode="auto">
            <a:xfrm>
              <a:off x="1731963" y="1060450"/>
              <a:ext cx="2400300" cy="5491163"/>
            </a:xfrm>
            <a:custGeom>
              <a:avLst/>
              <a:gdLst>
                <a:gd name="T0" fmla="*/ 1512 w 1512"/>
                <a:gd name="T1" fmla="*/ 3459 h 3459"/>
                <a:gd name="T2" fmla="*/ 601 w 1512"/>
                <a:gd name="T3" fmla="*/ 1789 h 3459"/>
                <a:gd name="T4" fmla="*/ 0 w 1512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2" h="3459">
                  <a:moveTo>
                    <a:pt x="1512" y="3459"/>
                  </a:moveTo>
                  <a:cubicBezTo>
                    <a:pt x="1360" y="3181"/>
                    <a:pt x="902" y="2477"/>
                    <a:pt x="601" y="1789"/>
                  </a:cubicBezTo>
                  <a:cubicBezTo>
                    <a:pt x="260" y="984"/>
                    <a:pt x="125" y="373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3" name="Freeform 27"/>
            <p:cNvSpPr>
              <a:spLocks/>
            </p:cNvSpPr>
            <p:nvPr/>
          </p:nvSpPr>
          <p:spPr bwMode="auto">
            <a:xfrm>
              <a:off x="1285876" y="1052513"/>
              <a:ext cx="2263775" cy="5499100"/>
            </a:xfrm>
            <a:custGeom>
              <a:avLst/>
              <a:gdLst>
                <a:gd name="T0" fmla="*/ 1426 w 1426"/>
                <a:gd name="T1" fmla="*/ 3464 h 3464"/>
                <a:gd name="T2" fmla="*/ 551 w 1426"/>
                <a:gd name="T3" fmla="*/ 1743 h 3464"/>
                <a:gd name="T4" fmla="*/ 0 w 142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26" h="3464">
                  <a:moveTo>
                    <a:pt x="1426" y="3464"/>
                  </a:moveTo>
                  <a:cubicBezTo>
                    <a:pt x="1280" y="3177"/>
                    <a:pt x="826" y="2406"/>
                    <a:pt x="551" y="1743"/>
                  </a:cubicBezTo>
                  <a:cubicBezTo>
                    <a:pt x="250" y="1019"/>
                    <a:pt x="115" y="363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4" name="Freeform 28"/>
            <p:cNvSpPr>
              <a:spLocks/>
            </p:cNvSpPr>
            <p:nvPr/>
          </p:nvSpPr>
          <p:spPr bwMode="auto">
            <a:xfrm>
              <a:off x="857251" y="1060450"/>
              <a:ext cx="2109788" cy="5491163"/>
            </a:xfrm>
            <a:custGeom>
              <a:avLst/>
              <a:gdLst>
                <a:gd name="T0" fmla="*/ 1329 w 1329"/>
                <a:gd name="T1" fmla="*/ 3459 h 3459"/>
                <a:gd name="T2" fmla="*/ 459 w 1329"/>
                <a:gd name="T3" fmla="*/ 1626 h 3459"/>
                <a:gd name="T4" fmla="*/ 0 w 1329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9" h="3459">
                  <a:moveTo>
                    <a:pt x="1329" y="3459"/>
                  </a:moveTo>
                  <a:cubicBezTo>
                    <a:pt x="1184" y="3154"/>
                    <a:pt x="780" y="2472"/>
                    <a:pt x="459" y="1626"/>
                  </a:cubicBezTo>
                  <a:cubicBezTo>
                    <a:pt x="220" y="1019"/>
                    <a:pt x="96" y="33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5" name="Freeform 29"/>
            <p:cNvSpPr>
              <a:spLocks/>
            </p:cNvSpPr>
            <p:nvPr/>
          </p:nvSpPr>
          <p:spPr bwMode="auto">
            <a:xfrm>
              <a:off x="531813" y="1717675"/>
              <a:ext cx="1881188" cy="4840288"/>
            </a:xfrm>
            <a:custGeom>
              <a:avLst/>
              <a:gdLst>
                <a:gd name="T0" fmla="*/ 1185 w 1185"/>
                <a:gd name="T1" fmla="*/ 3049 h 3049"/>
                <a:gd name="T2" fmla="*/ 414 w 1185"/>
                <a:gd name="T3" fmla="*/ 1426 h 3049"/>
                <a:gd name="T4" fmla="*/ 0 w 1185"/>
                <a:gd name="T5" fmla="*/ 0 h 30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5" h="3049">
                  <a:moveTo>
                    <a:pt x="1185" y="3049"/>
                  </a:moveTo>
                  <a:cubicBezTo>
                    <a:pt x="1057" y="2779"/>
                    <a:pt x="700" y="2172"/>
                    <a:pt x="414" y="1426"/>
                  </a:cubicBezTo>
                  <a:cubicBezTo>
                    <a:pt x="180" y="833"/>
                    <a:pt x="86" y="297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6" name="Freeform 30"/>
            <p:cNvSpPr>
              <a:spLocks/>
            </p:cNvSpPr>
            <p:nvPr/>
          </p:nvSpPr>
          <p:spPr bwMode="auto">
            <a:xfrm>
              <a:off x="528638" y="3451225"/>
              <a:ext cx="1277938" cy="3114675"/>
            </a:xfrm>
            <a:custGeom>
              <a:avLst/>
              <a:gdLst>
                <a:gd name="T0" fmla="*/ 805 w 805"/>
                <a:gd name="T1" fmla="*/ 1962 h 1962"/>
                <a:gd name="T2" fmla="*/ 309 w 805"/>
                <a:gd name="T3" fmla="*/ 884 h 1962"/>
                <a:gd name="T4" fmla="*/ 0 w 805"/>
                <a:gd name="T5" fmla="*/ 0 h 19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05" h="1962">
                  <a:moveTo>
                    <a:pt x="805" y="1962"/>
                  </a:moveTo>
                  <a:cubicBezTo>
                    <a:pt x="722" y="1782"/>
                    <a:pt x="549" y="1463"/>
                    <a:pt x="309" y="884"/>
                  </a:cubicBezTo>
                  <a:cubicBezTo>
                    <a:pt x="147" y="484"/>
                    <a:pt x="65" y="184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7" name="Freeform 31"/>
            <p:cNvSpPr>
              <a:spLocks/>
            </p:cNvSpPr>
            <p:nvPr/>
          </p:nvSpPr>
          <p:spPr bwMode="auto">
            <a:xfrm>
              <a:off x="533401" y="4981575"/>
              <a:ext cx="714375" cy="1597025"/>
            </a:xfrm>
            <a:custGeom>
              <a:avLst/>
              <a:gdLst>
                <a:gd name="T0" fmla="*/ 450 w 450"/>
                <a:gd name="T1" fmla="*/ 1006 h 1006"/>
                <a:gd name="T2" fmla="*/ 204 w 450"/>
                <a:gd name="T3" fmla="*/ 522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8" name="Freeform 32"/>
            <p:cNvSpPr>
              <a:spLocks/>
            </p:cNvSpPr>
            <p:nvPr/>
          </p:nvSpPr>
          <p:spPr bwMode="auto">
            <a:xfrm>
              <a:off x="522288" y="6281738"/>
              <a:ext cx="131763" cy="260350"/>
            </a:xfrm>
            <a:custGeom>
              <a:avLst/>
              <a:gdLst>
                <a:gd name="T0" fmla="*/ 83 w 450"/>
                <a:gd name="T1" fmla="*/ 164 h 1006"/>
                <a:gd name="T2" fmla="*/ 38 w 450"/>
                <a:gd name="T3" fmla="*/ 85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17525" y="1046163"/>
            <a:ext cx="7477126" cy="5249862"/>
            <a:chOff x="517525" y="1046163"/>
            <a:chExt cx="7477126" cy="5249862"/>
          </a:xfrm>
        </p:grpSpPr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517525" y="1804988"/>
              <a:ext cx="1149350" cy="4491037"/>
            </a:xfrm>
            <a:custGeom>
              <a:avLst/>
              <a:gdLst>
                <a:gd name="T0" fmla="*/ 724 w 724"/>
                <a:gd name="T1" fmla="*/ 2829 h 2829"/>
                <a:gd name="T2" fmla="*/ 393 w 724"/>
                <a:gd name="T3" fmla="*/ 1473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1020763" y="1058863"/>
              <a:ext cx="1225550" cy="5210175"/>
            </a:xfrm>
            <a:custGeom>
              <a:avLst/>
              <a:gdLst>
                <a:gd name="T0" fmla="*/ 772 w 772"/>
                <a:gd name="T1" fmla="*/ 3282 h 3282"/>
                <a:gd name="T2" fmla="*/ 485 w 772"/>
                <a:gd name="T3" fmla="*/ 1891 h 3282"/>
                <a:gd name="T4" fmla="*/ 0 w 772"/>
                <a:gd name="T5" fmla="*/ 0 h 32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2" h="3282">
                  <a:moveTo>
                    <a:pt x="772" y="3282"/>
                  </a:moveTo>
                  <a:cubicBezTo>
                    <a:pt x="724" y="3050"/>
                    <a:pt x="658" y="2631"/>
                    <a:pt x="485" y="1891"/>
                  </a:cubicBezTo>
                  <a:cubicBezTo>
                    <a:pt x="301" y="1193"/>
                    <a:pt x="101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1722438" y="1058863"/>
              <a:ext cx="1098550" cy="5226050"/>
            </a:xfrm>
            <a:custGeom>
              <a:avLst/>
              <a:gdLst>
                <a:gd name="T0" fmla="*/ 692 w 692"/>
                <a:gd name="T1" fmla="*/ 3292 h 3292"/>
                <a:gd name="T2" fmla="*/ 509 w 692"/>
                <a:gd name="T3" fmla="*/ 1891 h 3292"/>
                <a:gd name="T4" fmla="*/ 0 w 692"/>
                <a:gd name="T5" fmla="*/ 0 h 3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2" h="3292">
                  <a:moveTo>
                    <a:pt x="692" y="3292"/>
                  </a:moveTo>
                  <a:cubicBezTo>
                    <a:pt x="662" y="3059"/>
                    <a:pt x="677" y="2746"/>
                    <a:pt x="509" y="1891"/>
                  </a:cubicBezTo>
                  <a:cubicBezTo>
                    <a:pt x="325" y="1193"/>
                    <a:pt x="106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2560638" y="1058863"/>
              <a:ext cx="868363" cy="5211762"/>
            </a:xfrm>
            <a:custGeom>
              <a:avLst/>
              <a:gdLst>
                <a:gd name="T0" fmla="*/ 536 w 547"/>
                <a:gd name="T1" fmla="*/ 3283 h 3283"/>
                <a:gd name="T2" fmla="*/ 441 w 547"/>
                <a:gd name="T3" fmla="*/ 1891 h 3283"/>
                <a:gd name="T4" fmla="*/ 0 w 547"/>
                <a:gd name="T5" fmla="*/ 0 h 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7" h="3283">
                  <a:moveTo>
                    <a:pt x="536" y="3283"/>
                  </a:moveTo>
                  <a:cubicBezTo>
                    <a:pt x="520" y="3051"/>
                    <a:pt x="547" y="2597"/>
                    <a:pt x="441" y="1891"/>
                  </a:cubicBezTo>
                  <a:cubicBezTo>
                    <a:pt x="293" y="994"/>
                    <a:pt x="92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3514725" y="1047750"/>
              <a:ext cx="639763" cy="5238750"/>
            </a:xfrm>
            <a:custGeom>
              <a:avLst/>
              <a:gdLst>
                <a:gd name="T0" fmla="*/ 302 w 403"/>
                <a:gd name="T1" fmla="*/ 3300 h 3300"/>
                <a:gd name="T2" fmla="*/ 335 w 403"/>
                <a:gd name="T3" fmla="*/ 1721 h 3300"/>
                <a:gd name="T4" fmla="*/ 0 w 403"/>
                <a:gd name="T5" fmla="*/ 0 h 3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3" h="3300">
                  <a:moveTo>
                    <a:pt x="302" y="3300"/>
                  </a:moveTo>
                  <a:cubicBezTo>
                    <a:pt x="307" y="3037"/>
                    <a:pt x="403" y="2453"/>
                    <a:pt x="335" y="1721"/>
                  </a:cubicBezTo>
                  <a:cubicBezTo>
                    <a:pt x="258" y="907"/>
                    <a:pt x="70" y="359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4538663" y="1054100"/>
              <a:ext cx="336550" cy="5214937"/>
            </a:xfrm>
            <a:custGeom>
              <a:avLst/>
              <a:gdLst>
                <a:gd name="T0" fmla="*/ 0 w 212"/>
                <a:gd name="T1" fmla="*/ 3285 h 3285"/>
                <a:gd name="T2" fmla="*/ 199 w 212"/>
                <a:gd name="T3" fmla="*/ 1597 h 3285"/>
                <a:gd name="T4" fmla="*/ 49 w 212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" h="3285">
                  <a:moveTo>
                    <a:pt x="0" y="3285"/>
                  </a:moveTo>
                  <a:cubicBezTo>
                    <a:pt x="33" y="3004"/>
                    <a:pt x="184" y="2528"/>
                    <a:pt x="199" y="1597"/>
                  </a:cubicBezTo>
                  <a:cubicBezTo>
                    <a:pt x="212" y="787"/>
                    <a:pt x="80" y="333"/>
                    <a:pt x="49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5119688" y="1046163"/>
              <a:ext cx="739775" cy="5214937"/>
            </a:xfrm>
            <a:custGeom>
              <a:avLst/>
              <a:gdLst>
                <a:gd name="T0" fmla="*/ 0 w 466"/>
                <a:gd name="T1" fmla="*/ 3285 h 3285"/>
                <a:gd name="T2" fmla="*/ 337 w 466"/>
                <a:gd name="T3" fmla="*/ 1727 h 3285"/>
                <a:gd name="T4" fmla="*/ 419 w 466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6" h="3285">
                  <a:moveTo>
                    <a:pt x="0" y="3285"/>
                  </a:moveTo>
                  <a:cubicBezTo>
                    <a:pt x="56" y="3025"/>
                    <a:pt x="242" y="2455"/>
                    <a:pt x="337" y="1727"/>
                  </a:cubicBezTo>
                  <a:cubicBezTo>
                    <a:pt x="466" y="728"/>
                    <a:pt x="402" y="360"/>
                    <a:pt x="419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5694363" y="1062038"/>
              <a:ext cx="1250950" cy="5214937"/>
            </a:xfrm>
            <a:custGeom>
              <a:avLst/>
              <a:gdLst>
                <a:gd name="T0" fmla="*/ 0 w 788"/>
                <a:gd name="T1" fmla="*/ 3285 h 3285"/>
                <a:gd name="T2" fmla="*/ 464 w 788"/>
                <a:gd name="T3" fmla="*/ 1726 h 3285"/>
                <a:gd name="T4" fmla="*/ 788 w 788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8" h="3285">
                  <a:moveTo>
                    <a:pt x="0" y="3285"/>
                  </a:moveTo>
                  <a:cubicBezTo>
                    <a:pt x="77" y="3025"/>
                    <a:pt x="287" y="2454"/>
                    <a:pt x="464" y="1726"/>
                  </a:cubicBezTo>
                  <a:cubicBezTo>
                    <a:pt x="728" y="718"/>
                    <a:pt x="721" y="360"/>
                    <a:pt x="788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6278563" y="1054100"/>
              <a:ext cx="1716088" cy="5207000"/>
            </a:xfrm>
            <a:custGeom>
              <a:avLst/>
              <a:gdLst>
                <a:gd name="T0" fmla="*/ 0 w 1081"/>
                <a:gd name="T1" fmla="*/ 3280 h 3280"/>
                <a:gd name="T2" fmla="*/ 547 w 1081"/>
                <a:gd name="T3" fmla="*/ 1726 h 3280"/>
                <a:gd name="T4" fmla="*/ 1081 w 1081"/>
                <a:gd name="T5" fmla="*/ 0 h 32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" h="3280">
                  <a:moveTo>
                    <a:pt x="0" y="3280"/>
                  </a:moveTo>
                  <a:cubicBezTo>
                    <a:pt x="91" y="3021"/>
                    <a:pt x="304" y="2453"/>
                    <a:pt x="547" y="1726"/>
                  </a:cubicBezTo>
                  <a:cubicBezTo>
                    <a:pt x="822" y="917"/>
                    <a:pt x="970" y="360"/>
                    <a:pt x="1081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527050" y="4254500"/>
              <a:ext cx="585788" cy="2014537"/>
            </a:xfrm>
            <a:custGeom>
              <a:avLst/>
              <a:gdLst>
                <a:gd name="T0" fmla="*/ 369 w 724"/>
                <a:gd name="T1" fmla="*/ 1269 h 2829"/>
                <a:gd name="T2" fmla="*/ 200 w 724"/>
                <a:gd name="T3" fmla="*/ 661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49" name="Group 33"/>
          <p:cNvGrpSpPr>
            <a:grpSpLocks/>
          </p:cNvGrpSpPr>
          <p:nvPr/>
        </p:nvGrpSpPr>
        <p:grpSpPr bwMode="auto">
          <a:xfrm>
            <a:off x="536893" y="1036320"/>
            <a:ext cx="8050213" cy="5535613"/>
            <a:chOff x="329" y="662"/>
            <a:chExt cx="5071" cy="3487"/>
          </a:xfrm>
        </p:grpSpPr>
        <p:sp>
          <p:nvSpPr>
            <p:cNvPr id="350" name="Line 16"/>
            <p:cNvSpPr>
              <a:spLocks noChangeShapeType="1"/>
            </p:cNvSpPr>
            <p:nvPr/>
          </p:nvSpPr>
          <p:spPr bwMode="auto">
            <a:xfrm flipV="1">
              <a:off x="3979" y="1978"/>
              <a:ext cx="1411" cy="216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1" name="Line 17"/>
            <p:cNvSpPr>
              <a:spLocks noChangeShapeType="1"/>
            </p:cNvSpPr>
            <p:nvPr/>
          </p:nvSpPr>
          <p:spPr bwMode="auto">
            <a:xfrm flipV="1">
              <a:off x="3471" y="1312"/>
              <a:ext cx="1929" cy="28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2" name="Line 18"/>
            <p:cNvSpPr>
              <a:spLocks noChangeShapeType="1"/>
            </p:cNvSpPr>
            <p:nvPr/>
          </p:nvSpPr>
          <p:spPr bwMode="auto">
            <a:xfrm flipV="1">
              <a:off x="3140" y="885"/>
              <a:ext cx="2251" cy="32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3" name="Line 19"/>
            <p:cNvSpPr>
              <a:spLocks noChangeShapeType="1"/>
            </p:cNvSpPr>
            <p:nvPr/>
          </p:nvSpPr>
          <p:spPr bwMode="auto">
            <a:xfrm flipV="1">
              <a:off x="2680" y="670"/>
              <a:ext cx="2448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4" name="Line 20"/>
            <p:cNvSpPr>
              <a:spLocks noChangeShapeType="1"/>
            </p:cNvSpPr>
            <p:nvPr/>
          </p:nvSpPr>
          <p:spPr bwMode="auto">
            <a:xfrm flipV="1">
              <a:off x="2435" y="664"/>
              <a:ext cx="2467" cy="348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5" name="Line 21"/>
            <p:cNvSpPr>
              <a:spLocks noChangeShapeType="1"/>
            </p:cNvSpPr>
            <p:nvPr/>
          </p:nvSpPr>
          <p:spPr bwMode="auto">
            <a:xfrm flipV="1">
              <a:off x="2118" y="669"/>
              <a:ext cx="2525" cy="3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6" name="Line 22"/>
            <p:cNvSpPr>
              <a:spLocks noChangeShapeType="1"/>
            </p:cNvSpPr>
            <p:nvPr/>
          </p:nvSpPr>
          <p:spPr bwMode="auto">
            <a:xfrm flipV="1">
              <a:off x="1701" y="669"/>
              <a:ext cx="2558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7" name="Line 23"/>
            <p:cNvSpPr>
              <a:spLocks noChangeShapeType="1"/>
            </p:cNvSpPr>
            <p:nvPr/>
          </p:nvSpPr>
          <p:spPr bwMode="auto">
            <a:xfrm flipV="1">
              <a:off x="1427" y="674"/>
              <a:ext cx="2573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8" name="Line 24"/>
            <p:cNvSpPr>
              <a:spLocks noChangeShapeType="1"/>
            </p:cNvSpPr>
            <p:nvPr/>
          </p:nvSpPr>
          <p:spPr bwMode="auto">
            <a:xfrm flipV="1">
              <a:off x="1029" y="673"/>
              <a:ext cx="2625" cy="347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9" name="Line 25"/>
            <p:cNvSpPr>
              <a:spLocks noChangeShapeType="1"/>
            </p:cNvSpPr>
            <p:nvPr/>
          </p:nvSpPr>
          <p:spPr bwMode="auto">
            <a:xfrm flipV="1">
              <a:off x="765" y="674"/>
              <a:ext cx="2654" cy="3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0" name="Line 26"/>
            <p:cNvSpPr>
              <a:spLocks noChangeShapeType="1"/>
            </p:cNvSpPr>
            <p:nvPr/>
          </p:nvSpPr>
          <p:spPr bwMode="auto">
            <a:xfrm flipV="1">
              <a:off x="415" y="669"/>
              <a:ext cx="2674" cy="347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1" name="Line 27"/>
            <p:cNvSpPr>
              <a:spLocks noChangeShapeType="1"/>
            </p:cNvSpPr>
            <p:nvPr/>
          </p:nvSpPr>
          <p:spPr bwMode="auto">
            <a:xfrm flipV="1">
              <a:off x="332" y="674"/>
              <a:ext cx="2597" cy="33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2" name="Line 28"/>
            <p:cNvSpPr>
              <a:spLocks noChangeShapeType="1"/>
            </p:cNvSpPr>
            <p:nvPr/>
          </p:nvSpPr>
          <p:spPr bwMode="auto">
            <a:xfrm flipV="1">
              <a:off x="333" y="675"/>
              <a:ext cx="2069" cy="259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3" name="Line 29"/>
            <p:cNvSpPr>
              <a:spLocks noChangeShapeType="1"/>
            </p:cNvSpPr>
            <p:nvPr/>
          </p:nvSpPr>
          <p:spPr bwMode="auto">
            <a:xfrm flipV="1">
              <a:off x="342" y="669"/>
              <a:ext cx="1857" cy="23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4" name="Line 30"/>
            <p:cNvSpPr>
              <a:spLocks noChangeShapeType="1"/>
            </p:cNvSpPr>
            <p:nvPr/>
          </p:nvSpPr>
          <p:spPr bwMode="auto">
            <a:xfrm flipV="1">
              <a:off x="339" y="662"/>
              <a:ext cx="2366" cy="299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5" name="Line 31"/>
            <p:cNvSpPr>
              <a:spLocks noChangeShapeType="1"/>
            </p:cNvSpPr>
            <p:nvPr/>
          </p:nvSpPr>
          <p:spPr bwMode="auto">
            <a:xfrm flipV="1">
              <a:off x="329" y="675"/>
              <a:ext cx="1598" cy="19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6" name="Line 32"/>
            <p:cNvSpPr>
              <a:spLocks noChangeShapeType="1"/>
            </p:cNvSpPr>
            <p:nvPr/>
          </p:nvSpPr>
          <p:spPr bwMode="auto">
            <a:xfrm flipV="1">
              <a:off x="331" y="666"/>
              <a:ext cx="1161" cy="139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76" name="Text Box 31"/>
          <p:cNvSpPr txBox="1">
            <a:spLocks noChangeArrowheads="1"/>
          </p:cNvSpPr>
          <p:nvPr/>
        </p:nvSpPr>
        <p:spPr bwMode="auto">
          <a:xfrm>
            <a:off x="6829744" y="6566219"/>
            <a:ext cx="2022792" cy="1508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 sz="1000" b="1" dirty="0">
                <a:solidFill>
                  <a:schemeClr val="tx1"/>
                </a:solidFill>
              </a:rPr>
              <a:t>100	80	60	40	20	0 [</a:t>
            </a:r>
            <a:r>
              <a:rPr lang="fr-CH" sz="1000" b="1" dirty="0" err="1">
                <a:solidFill>
                  <a:schemeClr val="tx1"/>
                </a:solidFill>
              </a:rPr>
              <a:t>kt</a:t>
            </a:r>
            <a:r>
              <a:rPr lang="fr-CH" sz="1000" b="1" dirty="0">
                <a:solidFill>
                  <a:schemeClr val="tx1"/>
                </a:solidFill>
              </a:rPr>
              <a:t>]</a:t>
            </a:r>
            <a:endParaRPr lang="fr-FR" sz="1000" b="1" dirty="0">
              <a:solidFill>
                <a:schemeClr val="tx1"/>
              </a:solidFill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6274991" y="1034775"/>
            <a:ext cx="2287584" cy="5529263"/>
            <a:chOff x="6760131" y="465815"/>
            <a:chExt cx="2287584" cy="5529263"/>
          </a:xfrm>
        </p:grpSpPr>
        <p:sp>
          <p:nvSpPr>
            <p:cNvPr id="378" name="Line 23"/>
            <p:cNvSpPr>
              <a:spLocks noChangeShapeType="1"/>
            </p:cNvSpPr>
            <p:nvPr/>
          </p:nvSpPr>
          <p:spPr bwMode="auto">
            <a:xfrm flipH="1" flipV="1">
              <a:off x="7417356" y="4785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9" name="Line 24"/>
            <p:cNvSpPr>
              <a:spLocks noChangeShapeType="1"/>
            </p:cNvSpPr>
            <p:nvPr/>
          </p:nvSpPr>
          <p:spPr bwMode="auto">
            <a:xfrm flipH="1" flipV="1">
              <a:off x="7733268" y="473752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0" name="Line 25"/>
            <p:cNvSpPr>
              <a:spLocks noChangeShapeType="1"/>
            </p:cNvSpPr>
            <p:nvPr/>
          </p:nvSpPr>
          <p:spPr bwMode="auto">
            <a:xfrm flipH="1" flipV="1">
              <a:off x="806029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1" name="Line 26"/>
            <p:cNvSpPr>
              <a:spLocks noChangeShapeType="1"/>
            </p:cNvSpPr>
            <p:nvPr/>
          </p:nvSpPr>
          <p:spPr bwMode="auto">
            <a:xfrm flipH="1" flipV="1">
              <a:off x="8379381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2" name="Line 27"/>
            <p:cNvSpPr>
              <a:spLocks noChangeShapeType="1"/>
            </p:cNvSpPr>
            <p:nvPr/>
          </p:nvSpPr>
          <p:spPr bwMode="auto">
            <a:xfrm flipH="1" flipV="1">
              <a:off x="871434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3" name="Line 28"/>
            <p:cNvSpPr>
              <a:spLocks noChangeShapeType="1"/>
            </p:cNvSpPr>
            <p:nvPr/>
          </p:nvSpPr>
          <p:spPr bwMode="auto">
            <a:xfrm flipH="1" flipV="1">
              <a:off x="9047479" y="482600"/>
              <a:ext cx="236" cy="55108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4" name="Line 29"/>
            <p:cNvSpPr>
              <a:spLocks noChangeShapeType="1"/>
            </p:cNvSpPr>
            <p:nvPr/>
          </p:nvSpPr>
          <p:spPr bwMode="auto">
            <a:xfrm flipH="1" flipV="1">
              <a:off x="7083981" y="468990"/>
              <a:ext cx="11112" cy="1820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5" name="Line 30"/>
            <p:cNvSpPr>
              <a:spLocks noChangeShapeType="1"/>
            </p:cNvSpPr>
            <p:nvPr/>
          </p:nvSpPr>
          <p:spPr bwMode="auto">
            <a:xfrm flipV="1">
              <a:off x="6760131" y="478832"/>
              <a:ext cx="1587" cy="930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574040" y="1107802"/>
            <a:ext cx="7985760" cy="5312956"/>
            <a:chOff x="574040" y="1107802"/>
            <a:chExt cx="7985760" cy="5312956"/>
          </a:xfrm>
        </p:grpSpPr>
        <p:sp>
          <p:nvSpPr>
            <p:cNvPr id="234" name="Oval 233"/>
            <p:cNvSpPr/>
            <p:nvPr/>
          </p:nvSpPr>
          <p:spPr bwMode="auto">
            <a:xfrm>
              <a:off x="1478280" y="6197600"/>
              <a:ext cx="350520" cy="19812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7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1" name="Oval 280"/>
            <p:cNvSpPr/>
            <p:nvPr/>
          </p:nvSpPr>
          <p:spPr bwMode="auto">
            <a:xfrm>
              <a:off x="2656840" y="618272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3789680" y="616748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947920" y="617256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84" name="Oval 283"/>
            <p:cNvSpPr/>
            <p:nvPr/>
          </p:nvSpPr>
          <p:spPr bwMode="auto">
            <a:xfrm>
              <a:off x="6080760" y="617764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  <p:sp>
          <p:nvSpPr>
            <p:cNvPr id="286" name="Oval 285"/>
            <p:cNvSpPr/>
            <p:nvPr/>
          </p:nvSpPr>
          <p:spPr bwMode="auto">
            <a:xfrm>
              <a:off x="584200" y="58982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74040" y="4780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88" name="Oval 287"/>
            <p:cNvSpPr/>
            <p:nvPr/>
          </p:nvSpPr>
          <p:spPr bwMode="auto">
            <a:xfrm>
              <a:off x="584200" y="3637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584200" y="24590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655320" y="12602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-60°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194056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3088640" y="111796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422656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538480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652272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-10°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769620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97" name="Oval 296"/>
            <p:cNvSpPr/>
            <p:nvPr/>
          </p:nvSpPr>
          <p:spPr bwMode="auto">
            <a:xfrm>
              <a:off x="8138160" y="178852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98" name="Oval 297"/>
            <p:cNvSpPr/>
            <p:nvPr/>
          </p:nvSpPr>
          <p:spPr bwMode="auto">
            <a:xfrm>
              <a:off x="8148320" y="29416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99" name="Oval 298"/>
            <p:cNvSpPr/>
            <p:nvPr/>
          </p:nvSpPr>
          <p:spPr bwMode="auto">
            <a:xfrm>
              <a:off x="8117840" y="41050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04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972588"/>
            <a:ext cx="8679180" cy="5738301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874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grpSp>
        <p:nvGrpSpPr>
          <p:cNvPr id="40009" name="Group 73"/>
          <p:cNvGrpSpPr>
            <a:grpSpLocks/>
          </p:cNvGrpSpPr>
          <p:nvPr/>
        </p:nvGrpSpPr>
        <p:grpSpPr bwMode="auto">
          <a:xfrm>
            <a:off x="5724525" y="908050"/>
            <a:ext cx="3168650" cy="2879725"/>
            <a:chOff x="3606" y="572"/>
            <a:chExt cx="1996" cy="1814"/>
          </a:xfrm>
        </p:grpSpPr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4831" y="2159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6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0" name="Rectangle 63"/>
            <p:cNvSpPr>
              <a:spLocks noChangeArrowheads="1"/>
            </p:cNvSpPr>
            <p:nvPr/>
          </p:nvSpPr>
          <p:spPr bwMode="auto">
            <a:xfrm>
              <a:off x="4241" y="2159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14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1" name="Rectangle 62"/>
            <p:cNvSpPr>
              <a:spLocks noChangeArrowheads="1"/>
            </p:cNvSpPr>
            <p:nvPr/>
          </p:nvSpPr>
          <p:spPr bwMode="auto">
            <a:xfrm>
              <a:off x="3606" y="2159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500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2" name="Rectangle 61"/>
            <p:cNvSpPr>
              <a:spLocks noChangeArrowheads="1"/>
            </p:cNvSpPr>
            <p:nvPr/>
          </p:nvSpPr>
          <p:spPr bwMode="auto">
            <a:xfrm>
              <a:off x="4831" y="1932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3" name="Rectangle 60"/>
            <p:cNvSpPr>
              <a:spLocks noChangeArrowheads="1"/>
            </p:cNvSpPr>
            <p:nvPr/>
          </p:nvSpPr>
          <p:spPr bwMode="auto">
            <a:xfrm>
              <a:off x="4241" y="1932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4" name="Rectangle 59"/>
            <p:cNvSpPr>
              <a:spLocks noChangeArrowheads="1"/>
            </p:cNvSpPr>
            <p:nvPr/>
          </p:nvSpPr>
          <p:spPr bwMode="auto">
            <a:xfrm>
              <a:off x="3606" y="1932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1000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5" name="Rectangle 58"/>
            <p:cNvSpPr>
              <a:spLocks noChangeArrowheads="1"/>
            </p:cNvSpPr>
            <p:nvPr/>
          </p:nvSpPr>
          <p:spPr bwMode="auto">
            <a:xfrm>
              <a:off x="4831" y="1706"/>
              <a:ext cx="771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6" name="Rectangle 57"/>
            <p:cNvSpPr>
              <a:spLocks noChangeArrowheads="1"/>
            </p:cNvSpPr>
            <p:nvPr/>
          </p:nvSpPr>
          <p:spPr bwMode="auto">
            <a:xfrm>
              <a:off x="4241" y="1706"/>
              <a:ext cx="590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7" name="Rectangle 56"/>
            <p:cNvSpPr>
              <a:spLocks noChangeArrowheads="1"/>
            </p:cNvSpPr>
            <p:nvPr/>
          </p:nvSpPr>
          <p:spPr bwMode="auto">
            <a:xfrm>
              <a:off x="3606" y="1706"/>
              <a:ext cx="635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2000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8" name="Rectangle 55"/>
            <p:cNvSpPr>
              <a:spLocks noChangeArrowheads="1"/>
            </p:cNvSpPr>
            <p:nvPr/>
          </p:nvSpPr>
          <p:spPr bwMode="auto">
            <a:xfrm>
              <a:off x="4831" y="1479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-6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9" name="Rectangle 54"/>
            <p:cNvSpPr>
              <a:spLocks noChangeArrowheads="1"/>
            </p:cNvSpPr>
            <p:nvPr/>
          </p:nvSpPr>
          <p:spPr bwMode="auto">
            <a:xfrm>
              <a:off x="4241" y="1479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-5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0" name="Rectangle 53"/>
            <p:cNvSpPr>
              <a:spLocks noChangeArrowheads="1"/>
            </p:cNvSpPr>
            <p:nvPr/>
          </p:nvSpPr>
          <p:spPr bwMode="auto">
            <a:xfrm>
              <a:off x="3606" y="1479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3200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1" name="Rectangle 52"/>
            <p:cNvSpPr>
              <a:spLocks noChangeArrowheads="1"/>
            </p:cNvSpPr>
            <p:nvPr/>
          </p:nvSpPr>
          <p:spPr bwMode="auto">
            <a:xfrm>
              <a:off x="4831" y="1252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-14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2" name="Rectangle 51"/>
            <p:cNvSpPr>
              <a:spLocks noChangeArrowheads="1"/>
            </p:cNvSpPr>
            <p:nvPr/>
          </p:nvSpPr>
          <p:spPr bwMode="auto">
            <a:xfrm>
              <a:off x="4241" y="1252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-10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3" name="Rectangle 50"/>
            <p:cNvSpPr>
              <a:spLocks noChangeArrowheads="1"/>
            </p:cNvSpPr>
            <p:nvPr/>
          </p:nvSpPr>
          <p:spPr bwMode="auto">
            <a:xfrm>
              <a:off x="3606" y="1252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4000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4" name="Rectangle 49"/>
            <p:cNvSpPr>
              <a:spLocks noChangeArrowheads="1"/>
            </p:cNvSpPr>
            <p:nvPr/>
          </p:nvSpPr>
          <p:spPr bwMode="auto">
            <a:xfrm>
              <a:off x="4831" y="1025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-30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5" name="Rectangle 48"/>
            <p:cNvSpPr>
              <a:spLocks noChangeArrowheads="1"/>
            </p:cNvSpPr>
            <p:nvPr/>
          </p:nvSpPr>
          <p:spPr bwMode="auto">
            <a:xfrm>
              <a:off x="4241" y="1025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-12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6" name="Rectangle 47"/>
            <p:cNvSpPr>
              <a:spLocks noChangeArrowheads="1"/>
            </p:cNvSpPr>
            <p:nvPr/>
          </p:nvSpPr>
          <p:spPr bwMode="auto">
            <a:xfrm>
              <a:off x="3606" y="1025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5400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7" name="Rectangle 46"/>
            <p:cNvSpPr>
              <a:spLocks noChangeArrowheads="1"/>
            </p:cNvSpPr>
            <p:nvPr/>
          </p:nvSpPr>
          <p:spPr bwMode="auto">
            <a:xfrm>
              <a:off x="4831" y="798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-34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8" name="Rectangle 45"/>
            <p:cNvSpPr>
              <a:spLocks noChangeArrowheads="1"/>
            </p:cNvSpPr>
            <p:nvPr/>
          </p:nvSpPr>
          <p:spPr bwMode="auto">
            <a:xfrm>
              <a:off x="4241" y="798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-22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9" name="Rectangle 44"/>
            <p:cNvSpPr>
              <a:spLocks noChangeArrowheads="1"/>
            </p:cNvSpPr>
            <p:nvPr/>
          </p:nvSpPr>
          <p:spPr bwMode="auto">
            <a:xfrm>
              <a:off x="3606" y="798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7000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700" name="Rectangle 43"/>
            <p:cNvSpPr>
              <a:spLocks noChangeArrowheads="1"/>
            </p:cNvSpPr>
            <p:nvPr/>
          </p:nvSpPr>
          <p:spPr bwMode="auto">
            <a:xfrm>
              <a:off x="4831" y="572"/>
              <a:ext cx="771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rgbClr val="008080"/>
                  </a:solidFill>
                  <a:latin typeface="Times New Roman" pitchFamily="18" charset="0"/>
                </a:rPr>
                <a:t>PtRosée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701" name="Rectangle 42"/>
            <p:cNvSpPr>
              <a:spLocks noChangeArrowheads="1"/>
            </p:cNvSpPr>
            <p:nvPr/>
          </p:nvSpPr>
          <p:spPr bwMode="auto">
            <a:xfrm>
              <a:off x="4241" y="572"/>
              <a:ext cx="590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rgbClr val="FF3300"/>
                  </a:solidFill>
                  <a:latin typeface="Times New Roman" pitchFamily="18" charset="0"/>
                </a:rPr>
                <a:t>Temp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702" name="Rectangle 41"/>
            <p:cNvSpPr>
              <a:spLocks noChangeArrowheads="1"/>
            </p:cNvSpPr>
            <p:nvPr/>
          </p:nvSpPr>
          <p:spPr bwMode="auto">
            <a:xfrm>
              <a:off x="3606" y="572"/>
              <a:ext cx="635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chemeClr val="accent2"/>
                  </a:solidFill>
                  <a:latin typeface="Times New Roman" pitchFamily="18" charset="0"/>
                </a:rPr>
                <a:t>Alt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sp>
        <p:nvSpPr>
          <p:cNvPr id="40010" name="Rectangle 74"/>
          <p:cNvSpPr>
            <a:spLocks noChangeArrowheads="1"/>
          </p:cNvSpPr>
          <p:nvPr/>
        </p:nvSpPr>
        <p:spPr bwMode="auto">
          <a:xfrm>
            <a:off x="5724525" y="3429000"/>
            <a:ext cx="3168650" cy="3603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40025" name="Group 89"/>
          <p:cNvGrpSpPr>
            <a:grpSpLocks/>
          </p:cNvGrpSpPr>
          <p:nvPr/>
        </p:nvGrpSpPr>
        <p:grpSpPr bwMode="auto">
          <a:xfrm>
            <a:off x="3702050" y="6032500"/>
            <a:ext cx="1004888" cy="74613"/>
            <a:chOff x="2332" y="3800"/>
            <a:chExt cx="633" cy="47"/>
          </a:xfrm>
        </p:grpSpPr>
        <p:sp>
          <p:nvSpPr>
            <p:cNvPr id="27677" name="Oval 75"/>
            <p:cNvSpPr>
              <a:spLocks noChangeArrowheads="1"/>
            </p:cNvSpPr>
            <p:nvPr/>
          </p:nvSpPr>
          <p:spPr bwMode="auto">
            <a:xfrm>
              <a:off x="2919" y="380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8" name="Oval 76"/>
            <p:cNvSpPr>
              <a:spLocks noChangeArrowheads="1"/>
            </p:cNvSpPr>
            <p:nvPr/>
          </p:nvSpPr>
          <p:spPr bwMode="auto">
            <a:xfrm>
              <a:off x="2332" y="3800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6" name="Group 90"/>
          <p:cNvGrpSpPr>
            <a:grpSpLocks/>
          </p:cNvGrpSpPr>
          <p:nvPr/>
        </p:nvGrpSpPr>
        <p:grpSpPr bwMode="auto">
          <a:xfrm>
            <a:off x="3797300" y="5702300"/>
            <a:ext cx="776288" cy="79375"/>
            <a:chOff x="2392" y="3592"/>
            <a:chExt cx="489" cy="50"/>
          </a:xfrm>
        </p:grpSpPr>
        <p:sp>
          <p:nvSpPr>
            <p:cNvPr id="27675" name="Oval 77"/>
            <p:cNvSpPr>
              <a:spLocks noChangeArrowheads="1"/>
            </p:cNvSpPr>
            <p:nvPr/>
          </p:nvSpPr>
          <p:spPr bwMode="auto">
            <a:xfrm>
              <a:off x="2835" y="359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6" name="Oval 78"/>
            <p:cNvSpPr>
              <a:spLocks noChangeArrowheads="1"/>
            </p:cNvSpPr>
            <p:nvPr/>
          </p:nvSpPr>
          <p:spPr bwMode="auto">
            <a:xfrm>
              <a:off x="2392" y="3597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7" name="Group 91"/>
          <p:cNvGrpSpPr>
            <a:grpSpLocks/>
          </p:cNvGrpSpPr>
          <p:nvPr/>
        </p:nvGrpSpPr>
        <p:grpSpPr bwMode="auto">
          <a:xfrm>
            <a:off x="3562350" y="5033963"/>
            <a:ext cx="755650" cy="71437"/>
            <a:chOff x="2244" y="3171"/>
            <a:chExt cx="476" cy="45"/>
          </a:xfrm>
        </p:grpSpPr>
        <p:sp>
          <p:nvSpPr>
            <p:cNvPr id="27673" name="Oval 79"/>
            <p:cNvSpPr>
              <a:spLocks noChangeArrowheads="1"/>
            </p:cNvSpPr>
            <p:nvPr/>
          </p:nvSpPr>
          <p:spPr bwMode="auto">
            <a:xfrm>
              <a:off x="2244" y="317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4" name="Oval 80"/>
            <p:cNvSpPr>
              <a:spLocks noChangeArrowheads="1"/>
            </p:cNvSpPr>
            <p:nvPr/>
          </p:nvSpPr>
          <p:spPr bwMode="auto">
            <a:xfrm>
              <a:off x="2674" y="317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8" name="Group 92"/>
          <p:cNvGrpSpPr>
            <a:grpSpLocks/>
          </p:cNvGrpSpPr>
          <p:nvPr/>
        </p:nvGrpSpPr>
        <p:grpSpPr bwMode="auto">
          <a:xfrm>
            <a:off x="4149725" y="4214813"/>
            <a:ext cx="182563" cy="77787"/>
            <a:chOff x="2614" y="2655"/>
            <a:chExt cx="115" cy="49"/>
          </a:xfrm>
        </p:grpSpPr>
        <p:sp>
          <p:nvSpPr>
            <p:cNvPr id="27671" name="Oval 81"/>
            <p:cNvSpPr>
              <a:spLocks noChangeArrowheads="1"/>
            </p:cNvSpPr>
            <p:nvPr/>
          </p:nvSpPr>
          <p:spPr bwMode="auto">
            <a:xfrm>
              <a:off x="2683" y="265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2" name="Oval 82"/>
            <p:cNvSpPr>
              <a:spLocks noChangeArrowheads="1"/>
            </p:cNvSpPr>
            <p:nvPr/>
          </p:nvSpPr>
          <p:spPr bwMode="auto">
            <a:xfrm>
              <a:off x="2614" y="26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9" name="Group 93"/>
          <p:cNvGrpSpPr>
            <a:grpSpLocks/>
          </p:cNvGrpSpPr>
          <p:nvPr/>
        </p:nvGrpSpPr>
        <p:grpSpPr bwMode="auto">
          <a:xfrm>
            <a:off x="3781425" y="3644900"/>
            <a:ext cx="538163" cy="79375"/>
            <a:chOff x="2382" y="2296"/>
            <a:chExt cx="339" cy="50"/>
          </a:xfrm>
        </p:grpSpPr>
        <p:sp>
          <p:nvSpPr>
            <p:cNvPr id="27669" name="Oval 83"/>
            <p:cNvSpPr>
              <a:spLocks noChangeArrowheads="1"/>
            </p:cNvSpPr>
            <p:nvPr/>
          </p:nvSpPr>
          <p:spPr bwMode="auto">
            <a:xfrm>
              <a:off x="2382" y="230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0" name="Oval 86"/>
            <p:cNvSpPr>
              <a:spLocks noChangeArrowheads="1"/>
            </p:cNvSpPr>
            <p:nvPr/>
          </p:nvSpPr>
          <p:spPr bwMode="auto">
            <a:xfrm>
              <a:off x="2675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2930525" y="2670175"/>
            <a:ext cx="2132013" cy="76200"/>
            <a:chOff x="1846" y="1682"/>
            <a:chExt cx="1343" cy="48"/>
          </a:xfrm>
        </p:grpSpPr>
        <p:sp>
          <p:nvSpPr>
            <p:cNvPr id="27667" name="Oval 84"/>
            <p:cNvSpPr>
              <a:spLocks noChangeArrowheads="1"/>
            </p:cNvSpPr>
            <p:nvPr/>
          </p:nvSpPr>
          <p:spPr bwMode="auto">
            <a:xfrm>
              <a:off x="1846" y="168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68" name="Oval 87"/>
            <p:cNvSpPr>
              <a:spLocks noChangeArrowheads="1"/>
            </p:cNvSpPr>
            <p:nvPr/>
          </p:nvSpPr>
          <p:spPr bwMode="auto">
            <a:xfrm>
              <a:off x="3143" y="168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1" name="Group 95"/>
          <p:cNvGrpSpPr>
            <a:grpSpLocks/>
          </p:cNvGrpSpPr>
          <p:nvPr/>
        </p:nvGrpSpPr>
        <p:grpSpPr bwMode="auto">
          <a:xfrm>
            <a:off x="3786188" y="1349375"/>
            <a:ext cx="1443037" cy="79375"/>
            <a:chOff x="2385" y="850"/>
            <a:chExt cx="909" cy="50"/>
          </a:xfrm>
        </p:grpSpPr>
        <p:sp>
          <p:nvSpPr>
            <p:cNvPr id="27665" name="Oval 85"/>
            <p:cNvSpPr>
              <a:spLocks noChangeArrowheads="1"/>
            </p:cNvSpPr>
            <p:nvPr/>
          </p:nvSpPr>
          <p:spPr bwMode="auto">
            <a:xfrm>
              <a:off x="2385" y="8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66" name="Oval 88"/>
            <p:cNvSpPr>
              <a:spLocks noChangeArrowheads="1"/>
            </p:cNvSpPr>
            <p:nvPr/>
          </p:nvSpPr>
          <p:spPr bwMode="auto">
            <a:xfrm>
              <a:off x="3248" y="850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4" name="Group 98"/>
          <p:cNvGrpSpPr>
            <a:grpSpLocks/>
          </p:cNvGrpSpPr>
          <p:nvPr/>
        </p:nvGrpSpPr>
        <p:grpSpPr bwMode="auto">
          <a:xfrm>
            <a:off x="2963863" y="1379538"/>
            <a:ext cx="2225675" cy="4686300"/>
            <a:chOff x="1867" y="869"/>
            <a:chExt cx="1402" cy="2952"/>
          </a:xfrm>
        </p:grpSpPr>
        <p:sp>
          <p:nvSpPr>
            <p:cNvPr id="27663" name="Freeform 96"/>
            <p:cNvSpPr>
              <a:spLocks/>
            </p:cNvSpPr>
            <p:nvPr/>
          </p:nvSpPr>
          <p:spPr bwMode="auto">
            <a:xfrm>
              <a:off x="1867" y="874"/>
              <a:ext cx="768" cy="2947"/>
            </a:xfrm>
            <a:custGeom>
              <a:avLst/>
              <a:gdLst>
                <a:gd name="T0" fmla="*/ 485 w 768"/>
                <a:gd name="T1" fmla="*/ 2947 h 2947"/>
                <a:gd name="T2" fmla="*/ 547 w 768"/>
                <a:gd name="T3" fmla="*/ 2740 h 2947"/>
                <a:gd name="T4" fmla="*/ 399 w 768"/>
                <a:gd name="T5" fmla="*/ 2313 h 2947"/>
                <a:gd name="T6" fmla="*/ 768 w 768"/>
                <a:gd name="T7" fmla="*/ 1800 h 2947"/>
                <a:gd name="T8" fmla="*/ 533 w 768"/>
                <a:gd name="T9" fmla="*/ 1444 h 2947"/>
                <a:gd name="T10" fmla="*/ 0 w 768"/>
                <a:gd name="T11" fmla="*/ 830 h 2947"/>
                <a:gd name="T12" fmla="*/ 538 w 768"/>
                <a:gd name="T13" fmla="*/ 0 h 29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" h="2947">
                  <a:moveTo>
                    <a:pt x="485" y="2947"/>
                  </a:moveTo>
                  <a:lnTo>
                    <a:pt x="547" y="2740"/>
                  </a:lnTo>
                  <a:lnTo>
                    <a:pt x="399" y="2313"/>
                  </a:lnTo>
                  <a:lnTo>
                    <a:pt x="768" y="1800"/>
                  </a:lnTo>
                  <a:lnTo>
                    <a:pt x="533" y="1444"/>
                  </a:lnTo>
                  <a:lnTo>
                    <a:pt x="0" y="830"/>
                  </a:lnTo>
                  <a:lnTo>
                    <a:pt x="538" y="0"/>
                  </a:lnTo>
                </a:path>
              </a:pathLst>
            </a:custGeom>
            <a:noFill/>
            <a:ln w="38100" cap="flat" cmpd="sng">
              <a:solidFill>
                <a:srgbClr val="0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7664" name="Freeform 97"/>
            <p:cNvSpPr>
              <a:spLocks/>
            </p:cNvSpPr>
            <p:nvPr/>
          </p:nvSpPr>
          <p:spPr bwMode="auto">
            <a:xfrm>
              <a:off x="2693" y="869"/>
              <a:ext cx="576" cy="2952"/>
            </a:xfrm>
            <a:custGeom>
              <a:avLst/>
              <a:gdLst>
                <a:gd name="T0" fmla="*/ 249 w 576"/>
                <a:gd name="T1" fmla="*/ 2952 h 2952"/>
                <a:gd name="T2" fmla="*/ 163 w 576"/>
                <a:gd name="T3" fmla="*/ 2741 h 2952"/>
                <a:gd name="T4" fmla="*/ 0 w 576"/>
                <a:gd name="T5" fmla="*/ 2323 h 2952"/>
                <a:gd name="T6" fmla="*/ 14 w 576"/>
                <a:gd name="T7" fmla="*/ 1814 h 2952"/>
                <a:gd name="T8" fmla="*/ 5 w 576"/>
                <a:gd name="T9" fmla="*/ 1449 h 2952"/>
                <a:gd name="T10" fmla="*/ 475 w 576"/>
                <a:gd name="T11" fmla="*/ 835 h 2952"/>
                <a:gd name="T12" fmla="*/ 576 w 576"/>
                <a:gd name="T13" fmla="*/ 0 h 2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" h="2952">
                  <a:moveTo>
                    <a:pt x="249" y="2952"/>
                  </a:moveTo>
                  <a:lnTo>
                    <a:pt x="163" y="2741"/>
                  </a:lnTo>
                  <a:lnTo>
                    <a:pt x="0" y="2323"/>
                  </a:lnTo>
                  <a:lnTo>
                    <a:pt x="14" y="1814"/>
                  </a:lnTo>
                  <a:lnTo>
                    <a:pt x="5" y="1449"/>
                  </a:lnTo>
                  <a:lnTo>
                    <a:pt x="475" y="835"/>
                  </a:lnTo>
                  <a:lnTo>
                    <a:pt x="576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0035" name="Text Box 99"/>
          <p:cNvSpPr txBox="1">
            <a:spLocks noChangeArrowheads="1"/>
          </p:cNvSpPr>
          <p:nvPr/>
        </p:nvSpPr>
        <p:spPr bwMode="auto">
          <a:xfrm>
            <a:off x="700088" y="1509713"/>
            <a:ext cx="58229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>
                <a:solidFill>
                  <a:srgbClr val="008080"/>
                </a:solidFill>
              </a:rPr>
              <a:t>Température annoncée par MétéoSuisse:</a:t>
            </a:r>
          </a:p>
          <a:p>
            <a:r>
              <a:rPr lang="fr-CH" sz="2400">
                <a:solidFill>
                  <a:srgbClr val="008080"/>
                </a:solidFill>
              </a:rPr>
              <a:t>22° dans l'après-midi.</a:t>
            </a:r>
            <a:endParaRPr lang="fr-FR" sz="2400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0.00156 -0.0555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5556 L 0.00156 -0.1067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0672 L 0.00069 -0.157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5787 L 4.44444E-6 -0.2113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21135 L -0.00087 -0.2622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26227 L 4.44444E-6 -0.3145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4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10" grpId="0" animBg="1"/>
      <p:bldP spid="40010" grpId="1" animBg="1"/>
      <p:bldP spid="40010" grpId="2" animBg="1"/>
      <p:bldP spid="40010" grpId="3" animBg="1"/>
      <p:bldP spid="40010" grpId="4" animBg="1"/>
      <p:bldP spid="40010" grpId="5" animBg="1"/>
      <p:bldP spid="40010" grpId="6" animBg="1"/>
      <p:bldP spid="40010" grpId="7" animBg="1"/>
      <p:bldP spid="400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41339" r="18222" b="5011"/>
          <a:stretch/>
        </p:blipFill>
        <p:spPr>
          <a:xfrm>
            <a:off x="467359" y="885275"/>
            <a:ext cx="8071889" cy="5919385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9375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268980" y="5486400"/>
            <a:ext cx="807965" cy="642900"/>
          </a:xfrm>
          <a:prstGeom prst="line">
            <a:avLst/>
          </a:prstGeom>
          <a:solidFill>
            <a:srgbClr val="C0C0C0"/>
          </a:solidFill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4031940" y="6084295"/>
            <a:ext cx="121920" cy="12954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1243013" y="974725"/>
            <a:ext cx="2855912" cy="5143500"/>
          </a:xfrm>
          <a:custGeom>
            <a:avLst/>
            <a:gdLst>
              <a:gd name="T0" fmla="*/ 2855912 w 1550"/>
              <a:gd name="T1" fmla="*/ 5143500 h 2726"/>
              <a:gd name="T2" fmla="*/ 1601153 w 1550"/>
              <a:gd name="T3" fmla="*/ 3105723 h 2726"/>
              <a:gd name="T4" fmla="*/ 0 w 1550"/>
              <a:gd name="T5" fmla="*/ 0 h 27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50" h="2726">
                <a:moveTo>
                  <a:pt x="1550" y="2726"/>
                </a:moveTo>
                <a:cubicBezTo>
                  <a:pt x="1338" y="2413"/>
                  <a:pt x="1127" y="2100"/>
                  <a:pt x="869" y="1646"/>
                </a:cubicBezTo>
                <a:cubicBezTo>
                  <a:pt x="611" y="1192"/>
                  <a:pt x="305" y="596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465138" y="3949700"/>
            <a:ext cx="8085137" cy="2168525"/>
          </a:xfrm>
          <a:prstGeom prst="rect">
            <a:avLst/>
          </a:prstGeom>
          <a:gradFill rotWithShape="1">
            <a:gsLst>
              <a:gs pos="0">
                <a:srgbClr val="FF9933">
                  <a:alpha val="33000"/>
                </a:srgbClr>
              </a:gs>
              <a:gs pos="50000">
                <a:srgbClr val="FF9933">
                  <a:gamma/>
                  <a:tint val="46667"/>
                  <a:invGamma/>
                </a:srgbClr>
              </a:gs>
              <a:gs pos="100000">
                <a:srgbClr val="FF9933">
                  <a:alpha val="33000"/>
                </a:srgbClr>
              </a:gs>
            </a:gsLst>
            <a:lin ang="5400000" scaled="1"/>
          </a:grad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400">
                <a:solidFill>
                  <a:srgbClr val="FF9933"/>
                </a:solidFill>
              </a:rPr>
              <a:t>Couche convective</a:t>
            </a:r>
            <a:endParaRPr lang="fr-FR" sz="4400">
              <a:solidFill>
                <a:srgbClr val="FF9933"/>
              </a:solidFill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3870325" y="588962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C -0.01198 -0.02523 -0.04826 -0.09908 -0.07239 -0.15162 C -0.09652 -0.20417 -0.13003 -0.28148 -0.14513 -0.31551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15" grpId="0" animBg="1"/>
      <p:bldP spid="4301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41339" r="18222" b="5011"/>
          <a:stretch/>
        </p:blipFill>
        <p:spPr>
          <a:xfrm>
            <a:off x="439367" y="847953"/>
            <a:ext cx="8071889" cy="5919385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9375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1693863" y="981075"/>
            <a:ext cx="3657600" cy="512445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702" name="AutoShape 11"/>
          <p:cNvSpPr>
            <a:spLocks noChangeAspect="1" noChangeArrowheads="1" noTextEdit="1"/>
          </p:cNvSpPr>
          <p:nvPr/>
        </p:nvSpPr>
        <p:spPr bwMode="auto">
          <a:xfrm>
            <a:off x="4130675" y="2957513"/>
            <a:ext cx="881063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4072" name="Freeform 40"/>
          <p:cNvSpPr>
            <a:spLocks/>
          </p:cNvSpPr>
          <p:nvPr/>
        </p:nvSpPr>
        <p:spPr bwMode="auto">
          <a:xfrm>
            <a:off x="2994025" y="930275"/>
            <a:ext cx="176213" cy="3382963"/>
          </a:xfrm>
          <a:custGeom>
            <a:avLst/>
            <a:gdLst>
              <a:gd name="T0" fmla="*/ 0 w 111"/>
              <a:gd name="T1" fmla="*/ 3382963 h 2131"/>
              <a:gd name="T2" fmla="*/ 160338 w 111"/>
              <a:gd name="T3" fmla="*/ 1568450 h 2131"/>
              <a:gd name="T4" fmla="*/ 92075 w 111"/>
              <a:gd name="T5" fmla="*/ 0 h 2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2131">
                <a:moveTo>
                  <a:pt x="0" y="2131"/>
                </a:moveTo>
                <a:cubicBezTo>
                  <a:pt x="45" y="1737"/>
                  <a:pt x="91" y="1343"/>
                  <a:pt x="101" y="988"/>
                </a:cubicBezTo>
                <a:cubicBezTo>
                  <a:pt x="111" y="633"/>
                  <a:pt x="84" y="316"/>
                  <a:pt x="58" y="0"/>
                </a:cubicBezTo>
              </a:path>
            </a:pathLst>
          </a:custGeom>
          <a:noFill/>
          <a:ln w="57150" cmpd="sng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37722" y="5458408"/>
            <a:ext cx="849086" cy="671804"/>
          </a:xfrm>
          <a:prstGeom prst="line">
            <a:avLst/>
          </a:prstGeom>
          <a:solidFill>
            <a:srgbClr val="C0C0C0"/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036" name="Freeform 4"/>
          <p:cNvSpPr>
            <a:spLocks/>
          </p:cNvSpPr>
          <p:nvPr/>
        </p:nvSpPr>
        <p:spPr bwMode="auto">
          <a:xfrm>
            <a:off x="1243013" y="974725"/>
            <a:ext cx="2855912" cy="5143500"/>
          </a:xfrm>
          <a:custGeom>
            <a:avLst/>
            <a:gdLst>
              <a:gd name="T0" fmla="*/ 2855912 w 1550"/>
              <a:gd name="T1" fmla="*/ 5143500 h 2726"/>
              <a:gd name="T2" fmla="*/ 1601153 w 1550"/>
              <a:gd name="T3" fmla="*/ 3105723 h 2726"/>
              <a:gd name="T4" fmla="*/ 0 w 1550"/>
              <a:gd name="T5" fmla="*/ 0 h 2726"/>
              <a:gd name="T6" fmla="*/ 0 60000 65536"/>
              <a:gd name="T7" fmla="*/ 0 60000 65536"/>
              <a:gd name="T8" fmla="*/ 0 60000 65536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8632" y="8852"/>
                  <a:pt x="7402" y="7704"/>
                  <a:pt x="5737" y="6038"/>
                </a:cubicBezTo>
                <a:cubicBezTo>
                  <a:pt x="3975" y="4373"/>
                  <a:pt x="1837" y="2222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3870325" y="588962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2603500" y="4056063"/>
            <a:ext cx="838200" cy="465137"/>
            <a:chOff x="2624" y="1869"/>
            <a:chExt cx="528" cy="293"/>
          </a:xfrm>
        </p:grpSpPr>
        <p:sp>
          <p:nvSpPr>
            <p:cNvPr id="29706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7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8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9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10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11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11659E-6 C -0.01024 -0.02128 -0.04097 -0.08328 -0.06145 -0.12746 C -0.08194 -0.17187 -0.11041 -0.23687 -0.12309 -0.26533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3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8148E-6 C 0.00781 -0.09514 0.0158 -0.19004 0.01754 -0.26759 C 0.01927 -0.34514 0.0151 -0.40532 0.01094 -0.46551 " pathEditMode="relative" ptsTypes="aaA">
                                      <p:cBhvr>
                                        <p:cTn id="3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72" grpId="0" animBg="1"/>
      <p:bldP spid="44036" grpId="0" animBg="1"/>
      <p:bldP spid="44037" grpId="0" animBg="1"/>
      <p:bldP spid="44037" grpId="1" animBg="1"/>
      <p:bldP spid="4403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 rot="-3780000">
            <a:off x="326231" y="1359694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760788" y="2363788"/>
            <a:ext cx="5383212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Nord-Ouest: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À l'avant d'une haute pression.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Canalisé nord ou nord-est par le relief.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Annonce une bonne journée au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Froid en altitude.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Débute souvent en ciel de traîne.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Fœhn du nord.</a:t>
            </a: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413665"/>
            <a:ext cx="891970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5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9" y="953725"/>
            <a:ext cx="8719693" cy="5760640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874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2015" name="Oval 31"/>
          <p:cNvSpPr>
            <a:spLocks noChangeArrowheads="1"/>
          </p:cNvSpPr>
          <p:nvPr/>
        </p:nvSpPr>
        <p:spPr bwMode="auto">
          <a:xfrm>
            <a:off x="4919663" y="603567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25" name="Oval 32"/>
          <p:cNvSpPr>
            <a:spLocks noChangeArrowheads="1"/>
          </p:cNvSpPr>
          <p:nvPr/>
        </p:nvSpPr>
        <p:spPr bwMode="auto">
          <a:xfrm>
            <a:off x="3702050" y="6032500"/>
            <a:ext cx="73025" cy="71438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30726" name="Group 36"/>
          <p:cNvGrpSpPr>
            <a:grpSpLocks/>
          </p:cNvGrpSpPr>
          <p:nvPr/>
        </p:nvGrpSpPr>
        <p:grpSpPr bwMode="auto">
          <a:xfrm>
            <a:off x="3562350" y="5033963"/>
            <a:ext cx="755650" cy="71437"/>
            <a:chOff x="2244" y="3171"/>
            <a:chExt cx="476" cy="45"/>
          </a:xfrm>
        </p:grpSpPr>
        <p:sp>
          <p:nvSpPr>
            <p:cNvPr id="30752" name="Oval 37"/>
            <p:cNvSpPr>
              <a:spLocks noChangeArrowheads="1"/>
            </p:cNvSpPr>
            <p:nvPr/>
          </p:nvSpPr>
          <p:spPr bwMode="auto">
            <a:xfrm>
              <a:off x="2244" y="317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53" name="Oval 38"/>
            <p:cNvSpPr>
              <a:spLocks noChangeArrowheads="1"/>
            </p:cNvSpPr>
            <p:nvPr/>
          </p:nvSpPr>
          <p:spPr bwMode="auto">
            <a:xfrm>
              <a:off x="2674" y="317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7" name="Group 39"/>
          <p:cNvGrpSpPr>
            <a:grpSpLocks/>
          </p:cNvGrpSpPr>
          <p:nvPr/>
        </p:nvGrpSpPr>
        <p:grpSpPr bwMode="auto">
          <a:xfrm>
            <a:off x="4149725" y="4214813"/>
            <a:ext cx="182563" cy="77787"/>
            <a:chOff x="2614" y="2655"/>
            <a:chExt cx="115" cy="49"/>
          </a:xfrm>
        </p:grpSpPr>
        <p:sp>
          <p:nvSpPr>
            <p:cNvPr id="30750" name="Oval 40"/>
            <p:cNvSpPr>
              <a:spLocks noChangeArrowheads="1"/>
            </p:cNvSpPr>
            <p:nvPr/>
          </p:nvSpPr>
          <p:spPr bwMode="auto">
            <a:xfrm>
              <a:off x="2683" y="265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51" name="Oval 41"/>
            <p:cNvSpPr>
              <a:spLocks noChangeArrowheads="1"/>
            </p:cNvSpPr>
            <p:nvPr/>
          </p:nvSpPr>
          <p:spPr bwMode="auto">
            <a:xfrm>
              <a:off x="2614" y="26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8" name="Group 42"/>
          <p:cNvGrpSpPr>
            <a:grpSpLocks/>
          </p:cNvGrpSpPr>
          <p:nvPr/>
        </p:nvGrpSpPr>
        <p:grpSpPr bwMode="auto">
          <a:xfrm>
            <a:off x="3781425" y="3644900"/>
            <a:ext cx="538163" cy="79375"/>
            <a:chOff x="2382" y="2296"/>
            <a:chExt cx="339" cy="50"/>
          </a:xfrm>
        </p:grpSpPr>
        <p:sp>
          <p:nvSpPr>
            <p:cNvPr id="30748" name="Oval 43"/>
            <p:cNvSpPr>
              <a:spLocks noChangeArrowheads="1"/>
            </p:cNvSpPr>
            <p:nvPr/>
          </p:nvSpPr>
          <p:spPr bwMode="auto">
            <a:xfrm>
              <a:off x="2382" y="230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9" name="Oval 44"/>
            <p:cNvSpPr>
              <a:spLocks noChangeArrowheads="1"/>
            </p:cNvSpPr>
            <p:nvPr/>
          </p:nvSpPr>
          <p:spPr bwMode="auto">
            <a:xfrm>
              <a:off x="2675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9" name="Group 45"/>
          <p:cNvGrpSpPr>
            <a:grpSpLocks/>
          </p:cNvGrpSpPr>
          <p:nvPr/>
        </p:nvGrpSpPr>
        <p:grpSpPr bwMode="auto">
          <a:xfrm>
            <a:off x="2930525" y="2670175"/>
            <a:ext cx="2132013" cy="76200"/>
            <a:chOff x="1846" y="1682"/>
            <a:chExt cx="1343" cy="48"/>
          </a:xfrm>
        </p:grpSpPr>
        <p:sp>
          <p:nvSpPr>
            <p:cNvPr id="30746" name="Oval 46"/>
            <p:cNvSpPr>
              <a:spLocks noChangeArrowheads="1"/>
            </p:cNvSpPr>
            <p:nvPr/>
          </p:nvSpPr>
          <p:spPr bwMode="auto">
            <a:xfrm>
              <a:off x="1846" y="168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7" name="Oval 47"/>
            <p:cNvSpPr>
              <a:spLocks noChangeArrowheads="1"/>
            </p:cNvSpPr>
            <p:nvPr/>
          </p:nvSpPr>
          <p:spPr bwMode="auto">
            <a:xfrm>
              <a:off x="3143" y="168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30" name="Group 48"/>
          <p:cNvGrpSpPr>
            <a:grpSpLocks/>
          </p:cNvGrpSpPr>
          <p:nvPr/>
        </p:nvGrpSpPr>
        <p:grpSpPr bwMode="auto">
          <a:xfrm>
            <a:off x="3786188" y="1349375"/>
            <a:ext cx="1443037" cy="79375"/>
            <a:chOff x="2385" y="850"/>
            <a:chExt cx="909" cy="50"/>
          </a:xfrm>
        </p:grpSpPr>
        <p:sp>
          <p:nvSpPr>
            <p:cNvPr id="30744" name="Oval 49"/>
            <p:cNvSpPr>
              <a:spLocks noChangeArrowheads="1"/>
            </p:cNvSpPr>
            <p:nvPr/>
          </p:nvSpPr>
          <p:spPr bwMode="auto">
            <a:xfrm>
              <a:off x="2385" y="8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5" name="Oval 50"/>
            <p:cNvSpPr>
              <a:spLocks noChangeArrowheads="1"/>
            </p:cNvSpPr>
            <p:nvPr/>
          </p:nvSpPr>
          <p:spPr bwMode="auto">
            <a:xfrm>
              <a:off x="3248" y="850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30731" name="Freeform 52"/>
          <p:cNvSpPr>
            <a:spLocks/>
          </p:cNvSpPr>
          <p:nvPr/>
        </p:nvSpPr>
        <p:spPr bwMode="auto">
          <a:xfrm>
            <a:off x="2963863" y="1387475"/>
            <a:ext cx="1219200" cy="4678363"/>
          </a:xfrm>
          <a:custGeom>
            <a:avLst/>
            <a:gdLst>
              <a:gd name="T0" fmla="*/ 769938 w 768"/>
              <a:gd name="T1" fmla="*/ 4678363 h 2947"/>
              <a:gd name="T2" fmla="*/ 868363 w 768"/>
              <a:gd name="T3" fmla="*/ 4349750 h 2947"/>
              <a:gd name="T4" fmla="*/ 633413 w 768"/>
              <a:gd name="T5" fmla="*/ 3671888 h 2947"/>
              <a:gd name="T6" fmla="*/ 1219200 w 768"/>
              <a:gd name="T7" fmla="*/ 2857500 h 2947"/>
              <a:gd name="T8" fmla="*/ 846138 w 768"/>
              <a:gd name="T9" fmla="*/ 2292350 h 2947"/>
              <a:gd name="T10" fmla="*/ 0 w 768"/>
              <a:gd name="T11" fmla="*/ 1317625 h 2947"/>
              <a:gd name="T12" fmla="*/ 854075 w 768"/>
              <a:gd name="T13" fmla="*/ 0 h 29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68" h="2947">
                <a:moveTo>
                  <a:pt x="485" y="2947"/>
                </a:moveTo>
                <a:lnTo>
                  <a:pt x="547" y="2740"/>
                </a:lnTo>
                <a:lnTo>
                  <a:pt x="399" y="2313"/>
                </a:lnTo>
                <a:lnTo>
                  <a:pt x="768" y="1800"/>
                </a:lnTo>
                <a:lnTo>
                  <a:pt x="533" y="1444"/>
                </a:lnTo>
                <a:lnTo>
                  <a:pt x="0" y="830"/>
                </a:lnTo>
                <a:lnTo>
                  <a:pt x="538" y="0"/>
                </a:lnTo>
              </a:path>
            </a:pathLst>
          </a:custGeom>
          <a:noFill/>
          <a:ln w="38100" cap="flat" cmpd="sng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32" name="Freeform 53"/>
          <p:cNvSpPr>
            <a:spLocks/>
          </p:cNvSpPr>
          <p:nvPr/>
        </p:nvSpPr>
        <p:spPr bwMode="auto">
          <a:xfrm>
            <a:off x="4275138" y="1379538"/>
            <a:ext cx="914400" cy="4351337"/>
          </a:xfrm>
          <a:custGeom>
            <a:avLst/>
            <a:gdLst>
              <a:gd name="T0" fmla="*/ 258763 w 576"/>
              <a:gd name="T1" fmla="*/ 4351337 h 2741"/>
              <a:gd name="T2" fmla="*/ 0 w 576"/>
              <a:gd name="T3" fmla="*/ 3687762 h 2741"/>
              <a:gd name="T4" fmla="*/ 22225 w 576"/>
              <a:gd name="T5" fmla="*/ 2879725 h 2741"/>
              <a:gd name="T6" fmla="*/ 7938 w 576"/>
              <a:gd name="T7" fmla="*/ 2300287 h 2741"/>
              <a:gd name="T8" fmla="*/ 754063 w 576"/>
              <a:gd name="T9" fmla="*/ 1325562 h 2741"/>
              <a:gd name="T10" fmla="*/ 914400 w 576"/>
              <a:gd name="T11" fmla="*/ 0 h 27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2741">
                <a:moveTo>
                  <a:pt x="163" y="2741"/>
                </a:moveTo>
                <a:lnTo>
                  <a:pt x="0" y="2323"/>
                </a:lnTo>
                <a:lnTo>
                  <a:pt x="14" y="1814"/>
                </a:lnTo>
                <a:lnTo>
                  <a:pt x="5" y="1449"/>
                </a:lnTo>
                <a:lnTo>
                  <a:pt x="475" y="835"/>
                </a:lnTo>
                <a:lnTo>
                  <a:pt x="576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33" name="Text Box 54"/>
          <p:cNvSpPr txBox="1">
            <a:spLocks noChangeArrowheads="1"/>
          </p:cNvSpPr>
          <p:nvPr/>
        </p:nvSpPr>
        <p:spPr bwMode="auto">
          <a:xfrm>
            <a:off x="700088" y="1509713"/>
            <a:ext cx="58229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>
                <a:solidFill>
                  <a:srgbClr val="008080"/>
                </a:solidFill>
              </a:rPr>
              <a:t>Température annoncée par MétéoSuisse:</a:t>
            </a:r>
          </a:p>
          <a:p>
            <a:r>
              <a:rPr lang="fr-CH" sz="2400">
                <a:solidFill>
                  <a:srgbClr val="008080"/>
                </a:solidFill>
              </a:rPr>
              <a:t>22° dans l'après-midi.</a:t>
            </a:r>
            <a:endParaRPr lang="fr-FR" sz="2400">
              <a:solidFill>
                <a:srgbClr val="008080"/>
              </a:solidFill>
            </a:endParaRPr>
          </a:p>
        </p:txBody>
      </p:sp>
      <p:sp>
        <p:nvSpPr>
          <p:cNvPr id="30734" name="Oval 57"/>
          <p:cNvSpPr>
            <a:spLocks noChangeArrowheads="1"/>
          </p:cNvSpPr>
          <p:nvPr/>
        </p:nvSpPr>
        <p:spPr bwMode="auto">
          <a:xfrm>
            <a:off x="6972300" y="1417638"/>
            <a:ext cx="1135063" cy="1066800"/>
          </a:xfrm>
          <a:prstGeom prst="ellipse">
            <a:avLst/>
          </a:prstGeom>
          <a:solidFill>
            <a:srgbClr val="CCFFFF"/>
          </a:solidFill>
          <a:ln w="412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008080"/>
                </a:solidFill>
              </a:rPr>
              <a:t>11h</a:t>
            </a:r>
            <a:endParaRPr lang="fr-FR" sz="3600">
              <a:solidFill>
                <a:srgbClr val="008080"/>
              </a:solidFill>
            </a:endParaRPr>
          </a:p>
        </p:txBody>
      </p:sp>
      <p:grpSp>
        <p:nvGrpSpPr>
          <p:cNvPr id="42049" name="Group 65"/>
          <p:cNvGrpSpPr>
            <a:grpSpLocks/>
          </p:cNvGrpSpPr>
          <p:nvPr/>
        </p:nvGrpSpPr>
        <p:grpSpPr bwMode="auto">
          <a:xfrm>
            <a:off x="3578225" y="5232400"/>
            <a:ext cx="1930400" cy="1038225"/>
            <a:chOff x="3558" y="3283"/>
            <a:chExt cx="1216" cy="654"/>
          </a:xfrm>
        </p:grpSpPr>
        <p:sp>
          <p:nvSpPr>
            <p:cNvPr id="30742" name="Line 55"/>
            <p:cNvSpPr>
              <a:spLocks noChangeShapeType="1"/>
            </p:cNvSpPr>
            <p:nvPr/>
          </p:nvSpPr>
          <p:spPr bwMode="auto">
            <a:xfrm rot="1219857" flipH="1" flipV="1">
              <a:off x="4111" y="3721"/>
              <a:ext cx="663" cy="2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43" name="Line 58"/>
            <p:cNvSpPr>
              <a:spLocks noChangeShapeType="1"/>
            </p:cNvSpPr>
            <p:nvPr/>
          </p:nvSpPr>
          <p:spPr bwMode="auto">
            <a:xfrm rot="1219857" flipH="1" flipV="1">
              <a:off x="3558" y="3283"/>
              <a:ext cx="663" cy="21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2048" name="Oval 64"/>
          <p:cNvSpPr>
            <a:spLocks noChangeArrowheads="1"/>
          </p:cNvSpPr>
          <p:nvPr/>
        </p:nvSpPr>
        <p:spPr bwMode="auto">
          <a:xfrm>
            <a:off x="6975475" y="1420813"/>
            <a:ext cx="1135063" cy="1066800"/>
          </a:xfrm>
          <a:prstGeom prst="ellipse">
            <a:avLst/>
          </a:prstGeom>
          <a:solidFill>
            <a:srgbClr val="FFFF66"/>
          </a:solidFill>
          <a:ln w="41275">
            <a:solidFill>
              <a:srgbClr val="FF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008080"/>
                </a:solidFill>
              </a:rPr>
              <a:t>15h</a:t>
            </a:r>
            <a:endParaRPr lang="fr-FR" sz="3600">
              <a:solidFill>
                <a:srgbClr val="008080"/>
              </a:solidFill>
            </a:endParaRPr>
          </a:p>
        </p:txBody>
      </p:sp>
      <p:grpSp>
        <p:nvGrpSpPr>
          <p:cNvPr id="30739" name="Group 33"/>
          <p:cNvGrpSpPr>
            <a:grpSpLocks/>
          </p:cNvGrpSpPr>
          <p:nvPr/>
        </p:nvGrpSpPr>
        <p:grpSpPr bwMode="auto">
          <a:xfrm>
            <a:off x="3797300" y="5702300"/>
            <a:ext cx="776288" cy="79375"/>
            <a:chOff x="2392" y="3592"/>
            <a:chExt cx="489" cy="50"/>
          </a:xfrm>
        </p:grpSpPr>
        <p:sp>
          <p:nvSpPr>
            <p:cNvPr id="30740" name="Oval 34"/>
            <p:cNvSpPr>
              <a:spLocks noChangeArrowheads="1"/>
            </p:cNvSpPr>
            <p:nvPr/>
          </p:nvSpPr>
          <p:spPr bwMode="auto">
            <a:xfrm>
              <a:off x="2835" y="359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1" name="Oval 35"/>
            <p:cNvSpPr>
              <a:spLocks noChangeArrowheads="1"/>
            </p:cNvSpPr>
            <p:nvPr/>
          </p:nvSpPr>
          <p:spPr bwMode="auto">
            <a:xfrm>
              <a:off x="2392" y="3597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49979" r="48545" b="17348"/>
          <a:stretch/>
        </p:blipFill>
        <p:spPr>
          <a:xfrm>
            <a:off x="2545079" y="3832859"/>
            <a:ext cx="2103121" cy="188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2" t="89442" r="28009"/>
          <a:stretch/>
        </p:blipFill>
        <p:spPr>
          <a:xfrm>
            <a:off x="4511040" y="6106160"/>
            <a:ext cx="1927860" cy="608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06737 0.0011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60000">
                                      <p:cBhvr>
                                        <p:cTn id="11" dur="1000" fill="hold"/>
                                        <p:tgtEl>
                                          <p:spTgt spid="4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5" grpId="0" animBg="1"/>
      <p:bldP spid="420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7886" r="17917" b="5726"/>
          <a:stretch/>
        </p:blipFill>
        <p:spPr>
          <a:xfrm>
            <a:off x="521550" y="996951"/>
            <a:ext cx="8182165" cy="5861049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2022475" y="1084263"/>
            <a:ext cx="3494088" cy="5294312"/>
          </a:xfrm>
          <a:custGeom>
            <a:avLst/>
            <a:gdLst>
              <a:gd name="T0" fmla="*/ 3494088 w 2201"/>
              <a:gd name="T1" fmla="*/ 5294312 h 3335"/>
              <a:gd name="T2" fmla="*/ 1819275 w 2201"/>
              <a:gd name="T3" fmla="*/ 3076575 h 3335"/>
              <a:gd name="T4" fmla="*/ 0 w 2201"/>
              <a:gd name="T5" fmla="*/ 0 h 33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1" h="3335">
                <a:moveTo>
                  <a:pt x="2201" y="3335"/>
                </a:moveTo>
                <a:cubicBezTo>
                  <a:pt x="2025" y="3102"/>
                  <a:pt x="1513" y="2494"/>
                  <a:pt x="1146" y="1938"/>
                </a:cubicBezTo>
                <a:cubicBezTo>
                  <a:pt x="544" y="1029"/>
                  <a:pt x="239" y="404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82600" y="3186113"/>
            <a:ext cx="8085138" cy="3192462"/>
          </a:xfrm>
          <a:prstGeom prst="rect">
            <a:avLst/>
          </a:prstGeom>
          <a:gradFill rotWithShape="1">
            <a:gsLst>
              <a:gs pos="0">
                <a:srgbClr val="FF9933">
                  <a:alpha val="33000"/>
                </a:srgbClr>
              </a:gs>
              <a:gs pos="50000">
                <a:srgbClr val="FF9933">
                  <a:gamma/>
                  <a:tint val="46667"/>
                  <a:invGamma/>
                </a:srgbClr>
              </a:gs>
              <a:gs pos="100000">
                <a:srgbClr val="FF9933">
                  <a:alpha val="33000"/>
                </a:srgbClr>
              </a:gs>
            </a:gsLst>
            <a:lin ang="5400000" scaled="1"/>
          </a:grad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400">
                <a:solidFill>
                  <a:srgbClr val="FF9933"/>
                </a:solidFill>
              </a:rPr>
              <a:t>Couche convective</a:t>
            </a:r>
            <a:endParaRPr lang="fr-FR" sz="4400">
              <a:solidFill>
                <a:srgbClr val="FF9933"/>
              </a:solidFill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5287963" y="614997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5015E-6 C -0.0217 -0.03701 -0.0882 -0.14503 -0.12986 -0.22253 C -0.17153 -0.30002 -0.22465 -0.41499 -0.24965 -0.46564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-23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2" grpId="0" animBg="1"/>
      <p:bldP spid="4506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7886" r="17917" b="5726"/>
          <a:stretch/>
        </p:blipFill>
        <p:spPr>
          <a:xfrm>
            <a:off x="521550" y="996951"/>
            <a:ext cx="8182165" cy="5861049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2022475" y="1084263"/>
            <a:ext cx="3494088" cy="5294312"/>
          </a:xfrm>
          <a:custGeom>
            <a:avLst/>
            <a:gdLst>
              <a:gd name="T0" fmla="*/ 3494088 w 2201"/>
              <a:gd name="T1" fmla="*/ 5294312 h 3335"/>
              <a:gd name="T2" fmla="*/ 1819275 w 2201"/>
              <a:gd name="T3" fmla="*/ 3076575 h 3335"/>
              <a:gd name="T4" fmla="*/ 0 w 2201"/>
              <a:gd name="T5" fmla="*/ 0 h 33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1" h="3335">
                <a:moveTo>
                  <a:pt x="2201" y="3335"/>
                </a:moveTo>
                <a:cubicBezTo>
                  <a:pt x="2025" y="3102"/>
                  <a:pt x="1513" y="2494"/>
                  <a:pt x="1146" y="1938"/>
                </a:cubicBezTo>
                <a:cubicBezTo>
                  <a:pt x="544" y="1029"/>
                  <a:pt x="239" y="404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2205038" y="1116013"/>
            <a:ext cx="4445000" cy="525780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46096" name="Group 16"/>
          <p:cNvGrpSpPr>
            <a:grpSpLocks/>
          </p:cNvGrpSpPr>
          <p:nvPr/>
        </p:nvGrpSpPr>
        <p:grpSpPr bwMode="auto">
          <a:xfrm>
            <a:off x="3355975" y="4533900"/>
            <a:ext cx="2979738" cy="465138"/>
            <a:chOff x="2114" y="2856"/>
            <a:chExt cx="1877" cy="293"/>
          </a:xfrm>
        </p:grpSpPr>
        <p:grpSp>
          <p:nvGrpSpPr>
            <p:cNvPr id="32784" name="Group 8"/>
            <p:cNvGrpSpPr>
              <a:grpSpLocks/>
            </p:cNvGrpSpPr>
            <p:nvPr/>
          </p:nvGrpSpPr>
          <p:grpSpPr bwMode="auto">
            <a:xfrm>
              <a:off x="3463" y="2856"/>
              <a:ext cx="528" cy="293"/>
              <a:chOff x="2624" y="1869"/>
              <a:chExt cx="528" cy="293"/>
            </a:xfrm>
          </p:grpSpPr>
          <p:sp>
            <p:nvSpPr>
              <p:cNvPr id="32786" name="Freeform 9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7" name="Freeform 10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8" name="Freeform 11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9" name="Freeform 12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90" name="Freeform 13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91" name="Freeform 14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32785" name="Line 15"/>
            <p:cNvSpPr>
              <a:spLocks noChangeShapeType="1"/>
            </p:cNvSpPr>
            <p:nvPr/>
          </p:nvSpPr>
          <p:spPr bwMode="auto">
            <a:xfrm flipH="1">
              <a:off x="2114" y="3102"/>
              <a:ext cx="1405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5287963" y="614997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104" name="Freeform 24"/>
          <p:cNvSpPr>
            <a:spLocks/>
          </p:cNvSpPr>
          <p:nvPr/>
        </p:nvSpPr>
        <p:spPr bwMode="auto">
          <a:xfrm>
            <a:off x="3775075" y="1082675"/>
            <a:ext cx="160338" cy="3289300"/>
          </a:xfrm>
          <a:custGeom>
            <a:avLst/>
            <a:gdLst>
              <a:gd name="T0" fmla="*/ 160338 w 101"/>
              <a:gd name="T1" fmla="*/ 3289300 h 2072"/>
              <a:gd name="T2" fmla="*/ 117475 w 101"/>
              <a:gd name="T3" fmla="*/ 1517650 h 2072"/>
              <a:gd name="T4" fmla="*/ 0 w 101"/>
              <a:gd name="T5" fmla="*/ 0 h 20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2072">
                <a:moveTo>
                  <a:pt x="101" y="2072"/>
                </a:moveTo>
                <a:cubicBezTo>
                  <a:pt x="96" y="1886"/>
                  <a:pt x="91" y="1301"/>
                  <a:pt x="74" y="956"/>
                </a:cubicBezTo>
                <a:cubicBezTo>
                  <a:pt x="57" y="611"/>
                  <a:pt x="15" y="199"/>
                  <a:pt x="0" y="0"/>
                </a:cubicBezTo>
              </a:path>
            </a:pathLst>
          </a:custGeom>
          <a:noFill/>
          <a:ln w="57150" cmpd="sng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46097" name="Group 17"/>
          <p:cNvGrpSpPr>
            <a:grpSpLocks/>
          </p:cNvGrpSpPr>
          <p:nvPr/>
        </p:nvGrpSpPr>
        <p:grpSpPr bwMode="auto">
          <a:xfrm>
            <a:off x="3519488" y="4038600"/>
            <a:ext cx="838200" cy="465138"/>
            <a:chOff x="2624" y="1869"/>
            <a:chExt cx="528" cy="293"/>
          </a:xfrm>
        </p:grpSpPr>
        <p:sp>
          <p:nvSpPr>
            <p:cNvPr id="32778" name="Freeform 18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79" name="Freeform 19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0" name="Freeform 20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1" name="Freeform 21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2" name="Freeform 22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3" name="Freeform 23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5015E-6 C -0.01493 -0.02405 -0.06042 -0.09368 -0.08889 -0.14388 C -0.11736 -0.19384 -0.15365 -0.2681 -0.17066 -0.30071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5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1 0.00601 L 0.06528 -0.14111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73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609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7" grpId="0" animBg="1"/>
      <p:bldP spid="46085" grpId="0" animBg="1"/>
      <p:bldP spid="46085" grpId="1" animBg="1"/>
      <p:bldP spid="46085" grpId="2" animBg="1"/>
      <p:bldP spid="4610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503675"/>
            <a:ext cx="8797970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7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eosuisse.admin.ch/web/fr/climat/reseaux_de_mesures/atmosphere_libre/radiosondages.Par.0009.DownloadFile.ext.tmp/payerne12ut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15465" r="11298" b="6260"/>
          <a:stretch/>
        </p:blipFill>
        <p:spPr bwMode="auto">
          <a:xfrm>
            <a:off x="-7780" y="782320"/>
            <a:ext cx="9151780" cy="60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5200" y="111760"/>
            <a:ext cx="495840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</a:rPr>
              <a:t>Payerne 11 juin 2013  12Z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RANCIS\Cours_Meteo\6a0105371bb32c970b011571fe94fc970b-750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1" y="190045"/>
            <a:ext cx="8725936" cy="65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48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pic>
        <p:nvPicPr>
          <p:cNvPr id="34819" name="Picture 3" descr="payerne00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713" r="11270" b="6346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ol-libre-geneve.ch/~webcam/data/repository/meteo_old/francis/17aout2013/s_17082013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9" y="115400"/>
            <a:ext cx="8772590" cy="65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704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pic>
        <p:nvPicPr>
          <p:cNvPr id="35843" name="Picture 3" descr="120830payerne00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113"/>
            <a:ext cx="9020175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 rot="13560000" flipH="1">
            <a:off x="8731" y="1273969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60788" y="2363788"/>
            <a:ext cx="5383212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Sud-Ouest: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À l'avant d'une basse pression.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Débute en sud    !! Fœhn !!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Laisse le temps de voler au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Pousse les orages en été.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Douceur et humidité.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None/>
            </a:pPr>
            <a:endParaRPr lang="fr-CH" b="1">
              <a:solidFill>
                <a:srgbClr val="000000"/>
              </a:solidFill>
            </a:endParaRP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458669"/>
            <a:ext cx="8914118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16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C96399-3C91-4F51-80DE-EFE61A7E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468000"/>
            <a:ext cx="9143733" cy="64579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586462-AFD4-447A-8409-EC7F9B749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8000"/>
            <a:ext cx="9143999" cy="64580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F06F26-34B0-42DD-BF28-FFF315145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8000"/>
            <a:ext cx="9143999" cy="64580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E9CD82-E2CF-49FC-8E47-875BFA253FCB}"/>
              </a:ext>
            </a:extLst>
          </p:cNvPr>
          <p:cNvSpPr txBox="1"/>
          <p:nvPr/>
        </p:nvSpPr>
        <p:spPr>
          <a:xfrm>
            <a:off x="2624191" y="98630"/>
            <a:ext cx="389561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FR" sz="3200" dirty="0" err="1">
                <a:solidFill>
                  <a:schemeClr val="accent6"/>
                </a:solidFill>
              </a:rPr>
              <a:t>Emagramme</a:t>
            </a:r>
            <a:r>
              <a:rPr lang="fr-FR" sz="3200" dirty="0">
                <a:solidFill>
                  <a:schemeClr val="accent6"/>
                </a:solidFill>
              </a:rPr>
              <a:t> du jour</a:t>
            </a:r>
          </a:p>
        </p:txBody>
      </p:sp>
    </p:spTree>
    <p:extLst>
      <p:ext uri="{BB962C8B-B14F-4D97-AF65-F5344CB8AC3E}">
        <p14:creationId xmlns:p14="http://schemas.microsoft.com/office/powerpoint/2010/main" val="32786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14094"/>
          </a:xfrm>
        </p:spPr>
        <p:txBody>
          <a:bodyPr/>
          <a:lstStyle/>
          <a:p>
            <a:r>
              <a:rPr lang="fr-CH" dirty="0" err="1">
                <a:solidFill>
                  <a:srgbClr val="0070C0"/>
                </a:solidFill>
              </a:rPr>
              <a:t>Emagaramme</a:t>
            </a:r>
            <a:r>
              <a:rPr lang="fr-CH" dirty="0">
                <a:solidFill>
                  <a:srgbClr val="0070C0"/>
                </a:solidFill>
              </a:rPr>
              <a:t> synthétique.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7" y="908423"/>
            <a:ext cx="7900210" cy="58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8118" y="5961529"/>
            <a:ext cx="5214889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</a:rPr>
              <a:t>http://meteo-parapente.com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870" y="5567083"/>
            <a:ext cx="1645002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/>
                </a:solidFill>
              </a:rPr>
              <a:t>Sol 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011" y="4751295"/>
            <a:ext cx="4164923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E77739"/>
                </a:solidFill>
              </a:rPr>
              <a:t>Couche convective -------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364" y="1452283"/>
            <a:ext cx="3534429" cy="138499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FF0000"/>
                </a:solidFill>
              </a:rPr>
              <a:t>Tranche active -------</a:t>
            </a:r>
          </a:p>
          <a:p>
            <a:pPr algn="l"/>
            <a:r>
              <a:rPr lang="fr-CH" sz="2800" dirty="0">
                <a:solidFill>
                  <a:srgbClr val="00B050"/>
                </a:solidFill>
              </a:rPr>
              <a:t>Tranche bonne -------</a:t>
            </a:r>
          </a:p>
          <a:p>
            <a:pPr algn="l"/>
            <a:r>
              <a:rPr lang="fr-CH" sz="2800" dirty="0">
                <a:solidFill>
                  <a:schemeClr val="tx1"/>
                </a:solidFill>
              </a:rPr>
              <a:t>Tranche stable -------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 bwMode="auto">
          <a:xfrm>
            <a:off x="340659" y="835822"/>
            <a:ext cx="8453718" cy="60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30" y="51569"/>
            <a:ext cx="8228013" cy="714094"/>
          </a:xfrm>
        </p:spPr>
        <p:txBody>
          <a:bodyPr/>
          <a:lstStyle/>
          <a:p>
            <a:r>
              <a:rPr lang="fr-CH" dirty="0" err="1">
                <a:solidFill>
                  <a:srgbClr val="0070C0"/>
                </a:solidFill>
              </a:rPr>
              <a:t>Emagaramme</a:t>
            </a:r>
            <a:r>
              <a:rPr lang="fr-CH" dirty="0">
                <a:solidFill>
                  <a:srgbClr val="0070C0"/>
                </a:solidFill>
              </a:rPr>
              <a:t> synthétique.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957" y="842682"/>
            <a:ext cx="7817671" cy="58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8118" y="5961529"/>
            <a:ext cx="5214889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</a:rPr>
              <a:t>http://meteo-parapente.com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576" y="5579470"/>
            <a:ext cx="1645002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/>
                </a:solidFill>
              </a:rPr>
              <a:t>Sol 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576" y="3219337"/>
            <a:ext cx="4164923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E77739"/>
                </a:solidFill>
              </a:rPr>
              <a:t>Couche convective -------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364" y="1452283"/>
            <a:ext cx="3534429" cy="138499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FF0000"/>
                </a:solidFill>
              </a:rPr>
              <a:t>Tranche active -------</a:t>
            </a:r>
          </a:p>
          <a:p>
            <a:pPr algn="l"/>
            <a:r>
              <a:rPr lang="fr-CH" sz="2800" dirty="0">
                <a:solidFill>
                  <a:srgbClr val="00B050"/>
                </a:solidFill>
              </a:rPr>
              <a:t>Tranche bonne -------</a:t>
            </a:r>
          </a:p>
          <a:p>
            <a:pPr algn="l"/>
            <a:r>
              <a:rPr lang="fr-CH" sz="2800" dirty="0">
                <a:solidFill>
                  <a:schemeClr val="tx1"/>
                </a:solidFill>
              </a:rPr>
              <a:t>Tranche stable -------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626" y="733395"/>
            <a:ext cx="8265587" cy="616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" y="818710"/>
            <a:ext cx="9001000" cy="592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1705" y="1123406"/>
            <a:ext cx="4380409" cy="1569660"/>
          </a:xfrm>
          <a:prstGeom prst="rect">
            <a:avLst/>
          </a:prstGeom>
          <a:solidFill>
            <a:srgbClr val="FFFF99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3200" dirty="0">
                <a:solidFill>
                  <a:srgbClr val="C00000"/>
                </a:solidFill>
              </a:rPr>
              <a:t>Température:12°</a:t>
            </a:r>
          </a:p>
          <a:p>
            <a:r>
              <a:rPr lang="fr-CH" sz="3200" dirty="0" err="1">
                <a:solidFill>
                  <a:srgbClr val="C00000"/>
                </a:solidFill>
              </a:rPr>
              <a:t>Météosuisse</a:t>
            </a:r>
            <a:r>
              <a:rPr lang="fr-CH" sz="3200" dirty="0">
                <a:solidFill>
                  <a:srgbClr val="C00000"/>
                </a:solidFill>
              </a:rPr>
              <a:t> annonce 22° l'après-midi.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439989" y="3095897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143828" y="6176554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198948" y="6176554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-0.29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5 -0.00046 C 0.13055 -0.00023 0.0802 -0.10139 0.06128 -0.15023 " pathEditMode="relative" rAng="0" ptsTypes="ff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4829E-6 L 0.06944 -0.146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7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3"/>
          <a:stretch/>
        </p:blipFill>
        <p:spPr>
          <a:xfrm>
            <a:off x="116505" y="638690"/>
            <a:ext cx="8919960" cy="54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98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" y="809897"/>
            <a:ext cx="8954252" cy="5918201"/>
          </a:xfrm>
        </p:spPr>
      </p:pic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39989" y="1067352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67696" y="5717894"/>
            <a:ext cx="5567423" cy="706055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766107" y="5609395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511040" y="5609395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4479471" y="3860006"/>
            <a:ext cx="838200" cy="465137"/>
            <a:chOff x="2624" y="1869"/>
            <a:chExt cx="528" cy="293"/>
          </a:xfrm>
        </p:grpSpPr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0871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6 -0.00046 C 0.13056 -0.00023 0.07639 -0.09898 0.02969 -0.21878 " pathEditMode="relative" rAng="0" ptsTypes="ff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109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11128 -0.218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0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0" grpId="0" animBg="1"/>
      <p:bldP spid="10" grpId="1" animBg="1"/>
      <p:bldP spid="10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FRANCIS\Cours_Meteo\d-040818-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" y="432642"/>
            <a:ext cx="8988704" cy="59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68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" y="809897"/>
            <a:ext cx="8954252" cy="5918201"/>
          </a:xfrm>
        </p:spPr>
      </p:pic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39989" y="1067352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67696" y="5717894"/>
            <a:ext cx="5567423" cy="706055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2027547" y="4903340"/>
            <a:ext cx="5567423" cy="1520609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605623" y="4796660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786922" y="4796660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4617584" y="2740655"/>
            <a:ext cx="838200" cy="465137"/>
            <a:chOff x="2624" y="1869"/>
            <a:chExt cx="528" cy="293"/>
          </a:xfrm>
        </p:grpSpPr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2030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7 -0.00046 C 0.13107 -3.56152E-6 0.06736 -0.11956 0.0125 -0.2641 " pathEditMode="relative" rAng="0" ptsTypes="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31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24 L 0.14167 -0.264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734 L -0.00382 -0.093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1" grpId="1" animBg="1"/>
      <p:bldP spid="10" grpId="0" animBg="1"/>
      <p:bldP spid="10" grpId="1" animBg="1"/>
      <p:bldP spid="10" grpId="2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4" y="458669"/>
            <a:ext cx="8865647" cy="58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0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700338"/>
            <a:ext cx="5383213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Nord-Est: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Haute pression au Nord.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Nord en bas, Est en haut.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Bise, bise, bise..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Faible gradient de température.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Inversions.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Sec.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Parfois plus fort en bas qu'en haut.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A éviter.</a:t>
            </a: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  <p:sp>
        <p:nvSpPr>
          <p:cNvPr id="6148" name="AutoShape 3"/>
          <p:cNvSpPr>
            <a:spLocks noChangeArrowheads="1"/>
          </p:cNvSpPr>
          <p:nvPr/>
        </p:nvSpPr>
        <p:spPr bwMode="auto">
          <a:xfrm rot="3240000">
            <a:off x="3061494" y="-1143794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3517900" y="2609850"/>
            <a:ext cx="1073150" cy="962025"/>
            <a:chOff x="2216" y="1644"/>
            <a:chExt cx="676" cy="606"/>
          </a:xfrm>
        </p:grpSpPr>
        <p:sp>
          <p:nvSpPr>
            <p:cNvPr id="36882" name="AutoShape 8"/>
            <p:cNvSpPr>
              <a:spLocks noChangeArrowheads="1"/>
            </p:cNvSpPr>
            <p:nvPr/>
          </p:nvSpPr>
          <p:spPr bwMode="auto">
            <a:xfrm>
              <a:off x="2394" y="1644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83" name="Text Box 9"/>
            <p:cNvSpPr txBox="1">
              <a:spLocks noChangeArrowheads="1"/>
            </p:cNvSpPr>
            <p:nvPr/>
          </p:nvSpPr>
          <p:spPr bwMode="auto">
            <a:xfrm>
              <a:off x="2216" y="2019"/>
              <a:ext cx="67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Payerne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1" name="Group 21"/>
          <p:cNvGrpSpPr>
            <a:grpSpLocks/>
          </p:cNvGrpSpPr>
          <p:nvPr/>
        </p:nvGrpSpPr>
        <p:grpSpPr bwMode="auto">
          <a:xfrm>
            <a:off x="4448175" y="2138363"/>
            <a:ext cx="984250" cy="995362"/>
            <a:chOff x="2802" y="1347"/>
            <a:chExt cx="620" cy="627"/>
          </a:xfrm>
        </p:grpSpPr>
        <p:sp>
          <p:nvSpPr>
            <p:cNvPr id="36880" name="AutoShape 10"/>
            <p:cNvSpPr>
              <a:spLocks noChangeArrowheads="1"/>
            </p:cNvSpPr>
            <p:nvPr/>
          </p:nvSpPr>
          <p:spPr bwMode="auto">
            <a:xfrm>
              <a:off x="2974" y="1347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81" name="Text Box 11"/>
            <p:cNvSpPr txBox="1">
              <a:spLocks noChangeArrowheads="1"/>
            </p:cNvSpPr>
            <p:nvPr/>
          </p:nvSpPr>
          <p:spPr bwMode="auto">
            <a:xfrm>
              <a:off x="2802" y="1743"/>
              <a:ext cx="620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Munich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2" name="Group 22"/>
          <p:cNvGrpSpPr>
            <a:grpSpLocks/>
          </p:cNvGrpSpPr>
          <p:nvPr/>
        </p:nvGrpSpPr>
        <p:grpSpPr bwMode="auto">
          <a:xfrm>
            <a:off x="2497138" y="1900238"/>
            <a:ext cx="1073150" cy="987425"/>
            <a:chOff x="1573" y="1197"/>
            <a:chExt cx="676" cy="622"/>
          </a:xfrm>
        </p:grpSpPr>
        <p:sp>
          <p:nvSpPr>
            <p:cNvPr id="36878" name="AutoShape 12"/>
            <p:cNvSpPr>
              <a:spLocks noChangeArrowheads="1"/>
            </p:cNvSpPr>
            <p:nvPr/>
          </p:nvSpPr>
          <p:spPr bwMode="auto">
            <a:xfrm>
              <a:off x="1784" y="1197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9" name="Text Box 13"/>
            <p:cNvSpPr txBox="1">
              <a:spLocks noChangeArrowheads="1"/>
            </p:cNvSpPr>
            <p:nvPr/>
          </p:nvSpPr>
          <p:spPr bwMode="auto">
            <a:xfrm>
              <a:off x="1573" y="1588"/>
              <a:ext cx="67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Trappes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4" name="Group 24"/>
          <p:cNvGrpSpPr>
            <a:grpSpLocks/>
          </p:cNvGrpSpPr>
          <p:nvPr/>
        </p:nvGrpSpPr>
        <p:grpSpPr bwMode="auto">
          <a:xfrm>
            <a:off x="4071938" y="3494088"/>
            <a:ext cx="908050" cy="930275"/>
            <a:chOff x="2565" y="2201"/>
            <a:chExt cx="572" cy="586"/>
          </a:xfrm>
        </p:grpSpPr>
        <p:sp>
          <p:nvSpPr>
            <p:cNvPr id="36876" name="AutoShape 14"/>
            <p:cNvSpPr>
              <a:spLocks noChangeArrowheads="1"/>
            </p:cNvSpPr>
            <p:nvPr/>
          </p:nvSpPr>
          <p:spPr bwMode="auto">
            <a:xfrm rot="10800000">
              <a:off x="2682" y="2375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7" name="Text Box 15"/>
            <p:cNvSpPr txBox="1">
              <a:spLocks noChangeArrowheads="1"/>
            </p:cNvSpPr>
            <p:nvPr/>
          </p:nvSpPr>
          <p:spPr bwMode="auto">
            <a:xfrm>
              <a:off x="2565" y="2201"/>
              <a:ext cx="572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Milano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3943350" y="1909763"/>
            <a:ext cx="1136650" cy="969962"/>
            <a:chOff x="2484" y="1203"/>
            <a:chExt cx="716" cy="611"/>
          </a:xfrm>
        </p:grpSpPr>
        <p:sp>
          <p:nvSpPr>
            <p:cNvPr id="36874" name="AutoShape 16"/>
            <p:cNvSpPr>
              <a:spLocks noChangeArrowheads="1"/>
            </p:cNvSpPr>
            <p:nvPr/>
          </p:nvSpPr>
          <p:spPr bwMode="auto">
            <a:xfrm>
              <a:off x="2676" y="1203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5" name="Text Box 17"/>
            <p:cNvSpPr txBox="1">
              <a:spLocks noChangeArrowheads="1"/>
            </p:cNvSpPr>
            <p:nvPr/>
          </p:nvSpPr>
          <p:spPr bwMode="auto">
            <a:xfrm>
              <a:off x="2484" y="1583"/>
              <a:ext cx="71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Stuttgart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4927600" y="3248025"/>
            <a:ext cx="819150" cy="955675"/>
            <a:chOff x="3104" y="2046"/>
            <a:chExt cx="516" cy="602"/>
          </a:xfrm>
        </p:grpSpPr>
        <p:sp>
          <p:nvSpPr>
            <p:cNvPr id="36872" name="AutoShape 18"/>
            <p:cNvSpPr>
              <a:spLocks noChangeArrowheads="1"/>
            </p:cNvSpPr>
            <p:nvPr/>
          </p:nvSpPr>
          <p:spPr bwMode="auto">
            <a:xfrm rot="10800000">
              <a:off x="3199" y="2236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3" name="Text Box 19"/>
            <p:cNvSpPr txBox="1">
              <a:spLocks noChangeArrowheads="1"/>
            </p:cNvSpPr>
            <p:nvPr/>
          </p:nvSpPr>
          <p:spPr bwMode="auto">
            <a:xfrm>
              <a:off x="3104" y="2046"/>
              <a:ext cx="51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Udine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197" y="6187440"/>
            <a:ext cx="825360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/>
              <a:t>http://www.passion-meteo.net/articles.php?pg=159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65" y="583565"/>
            <a:ext cx="6795135" cy="54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FC1EDB7-35F8-4C45-AECD-FAFC4DC7862B}"/>
              </a:ext>
            </a:extLst>
          </p:cNvPr>
          <p:cNvSpPr txBox="1">
            <a:spLocks/>
          </p:cNvSpPr>
          <p:nvPr/>
        </p:nvSpPr>
        <p:spPr bwMode="auto">
          <a:xfrm>
            <a:off x="507824" y="1088740"/>
            <a:ext cx="8228013" cy="517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FR" sz="3200" b="1" kern="0" dirty="0"/>
              <a:t>Représentation synthétique de:</a:t>
            </a:r>
          </a:p>
          <a:p>
            <a:pPr marL="457200" indent="-457200" algn="l">
              <a:buFontTx/>
              <a:buChar char="-"/>
            </a:pPr>
            <a:r>
              <a:rPr lang="fr-FR" sz="3200" kern="0" dirty="0"/>
              <a:t>La hauteur de la couche de convection.</a:t>
            </a:r>
          </a:p>
          <a:p>
            <a:pPr marL="457200" indent="-457200" algn="l">
              <a:buFontTx/>
              <a:buChar char="-"/>
            </a:pPr>
            <a:r>
              <a:rPr lang="fr-FR" sz="3200" kern="0" dirty="0"/>
              <a:t>La direction et force du vent en altitude.</a:t>
            </a:r>
          </a:p>
          <a:p>
            <a:pPr marL="457200" indent="-457200" algn="l">
              <a:buFontTx/>
              <a:buChar char="-"/>
            </a:pPr>
            <a:r>
              <a:rPr lang="fr-FR" sz="3200" kern="0" dirty="0"/>
              <a:t>La présence de nuages.</a:t>
            </a:r>
          </a:p>
          <a:p>
            <a:pPr marL="457200" indent="-457200" algn="l">
              <a:buFontTx/>
              <a:buChar char="-"/>
            </a:pPr>
            <a:endParaRPr lang="fr-FR" sz="3200" kern="0" dirty="0"/>
          </a:p>
          <a:p>
            <a:pPr algn="l"/>
            <a:r>
              <a:rPr lang="fr-FR" sz="3200" kern="0" dirty="0"/>
              <a:t>Aux différentes heures de la journée.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428A7A-FF9C-46A8-B7D7-32435753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93" y="19810"/>
            <a:ext cx="8228013" cy="645117"/>
          </a:xfrm>
        </p:spPr>
        <p:txBody>
          <a:bodyPr/>
          <a:lstStyle/>
          <a:p>
            <a:r>
              <a:rPr lang="fr-FR" dirty="0" err="1"/>
              <a:t>Regtherm</a:t>
            </a:r>
            <a:r>
              <a:rPr lang="fr-FR" dirty="0"/>
              <a:t> / </a:t>
            </a:r>
            <a:r>
              <a:rPr lang="fr-FR" dirty="0" err="1"/>
              <a:t>Météogramme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317BC7-93F5-4D53-BC95-F6263C749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" y="705049"/>
            <a:ext cx="8228013" cy="61529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4491DB-D969-4D67-8832-8CD02DA2D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3" y="668992"/>
            <a:ext cx="8331934" cy="62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 sz="4000"/>
              <a:t>Couche convective CC</a:t>
            </a:r>
            <a:endParaRPr lang="fr-FR" sz="400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079500"/>
            <a:ext cx="8662988" cy="3500438"/>
          </a:xfrm>
        </p:spPr>
        <p:txBody>
          <a:bodyPr/>
          <a:lstStyle/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La couche convective (CC) est un concept nouveau en météorologie. </a:t>
            </a:r>
          </a:p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Elle n'intéresse pas les prévisionnistes, à part pour estimer la couverture nuageuse issue de la convection.</a:t>
            </a:r>
          </a:p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La CC dépend beaucoup du relief et de l'incidence du rayonnement solaire.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hlinkClick r:id="rId3" action="ppaction://hlinkfile"/>
          </p:cNvPr>
          <p:cNvSpPr txBox="1"/>
          <p:nvPr/>
        </p:nvSpPr>
        <p:spPr>
          <a:xfrm>
            <a:off x="431540" y="5139190"/>
            <a:ext cx="2770630" cy="707886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4000" u="sng" dirty="0">
                <a:solidFill>
                  <a:schemeClr val="accent6"/>
                </a:solidFill>
              </a:rPr>
              <a:t>Vidéo Lidar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848393-7AEF-49D0-997B-85DA7C4D2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78" y="3020793"/>
            <a:ext cx="4894572" cy="3677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/>
              <a:t>Couche convective CC</a:t>
            </a:r>
            <a:endParaRPr lang="fr-FR"/>
          </a:p>
        </p:txBody>
      </p:sp>
      <p:pic>
        <p:nvPicPr>
          <p:cNvPr id="38915" name="Picture 5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29381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6" descr="Wide downward diagonal"/>
          <p:cNvSpPr>
            <a:spLocks noChangeArrowheads="1"/>
          </p:cNvSpPr>
          <p:nvPr/>
        </p:nvSpPr>
        <p:spPr bwMode="auto">
          <a:xfrm>
            <a:off x="368300" y="5637213"/>
            <a:ext cx="3028950" cy="661987"/>
          </a:xfrm>
          <a:prstGeom prst="rect">
            <a:avLst/>
          </a:prstGeom>
          <a:pattFill prst="wdDnDiag">
            <a:fgClr>
              <a:srgbClr val="9933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377825" y="5637213"/>
            <a:ext cx="3019425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377825" y="3144838"/>
            <a:ext cx="2994025" cy="2492375"/>
          </a:xfrm>
          <a:prstGeom prst="rect">
            <a:avLst/>
          </a:prstGeom>
          <a:gradFill rotWithShape="1">
            <a:gsLst>
              <a:gs pos="0">
                <a:srgbClr val="00B8FF">
                  <a:alpha val="64998"/>
                </a:srgbClr>
              </a:gs>
              <a:gs pos="100000">
                <a:srgbClr val="A4E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 flipH="1">
            <a:off x="646113" y="2222500"/>
            <a:ext cx="493712" cy="293528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H="1">
            <a:off x="1206500" y="2228850"/>
            <a:ext cx="66675" cy="319563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auto">
          <a:xfrm>
            <a:off x="1365250" y="2228850"/>
            <a:ext cx="438150" cy="316071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auto">
          <a:xfrm>
            <a:off x="1557338" y="2187575"/>
            <a:ext cx="949325" cy="321945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38923" name="Picture 13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30016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Line 15"/>
          <p:cNvSpPr>
            <a:spLocks noChangeShapeType="1"/>
          </p:cNvSpPr>
          <p:nvPr/>
        </p:nvSpPr>
        <p:spPr bwMode="auto">
          <a:xfrm>
            <a:off x="5737225" y="5643563"/>
            <a:ext cx="3019425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5" name="Rectangle 16"/>
          <p:cNvSpPr>
            <a:spLocks noChangeArrowheads="1"/>
          </p:cNvSpPr>
          <p:nvPr/>
        </p:nvSpPr>
        <p:spPr bwMode="auto">
          <a:xfrm>
            <a:off x="5737225" y="3151188"/>
            <a:ext cx="2994025" cy="2492375"/>
          </a:xfrm>
          <a:prstGeom prst="rect">
            <a:avLst/>
          </a:prstGeom>
          <a:gradFill rotWithShape="1">
            <a:gsLst>
              <a:gs pos="0">
                <a:srgbClr val="00B8FF">
                  <a:alpha val="64998"/>
                </a:srgbClr>
              </a:gs>
              <a:gs pos="100000">
                <a:srgbClr val="A4E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26" name="Line 17"/>
          <p:cNvSpPr>
            <a:spLocks noChangeShapeType="1"/>
          </p:cNvSpPr>
          <p:nvPr/>
        </p:nvSpPr>
        <p:spPr bwMode="auto">
          <a:xfrm flipH="1">
            <a:off x="6253163" y="2228850"/>
            <a:ext cx="246062" cy="1663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7" name="Line 18"/>
          <p:cNvSpPr>
            <a:spLocks noChangeShapeType="1"/>
          </p:cNvSpPr>
          <p:nvPr/>
        </p:nvSpPr>
        <p:spPr bwMode="auto">
          <a:xfrm flipH="1">
            <a:off x="6577013" y="2235200"/>
            <a:ext cx="55562" cy="274637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8" name="Line 19"/>
          <p:cNvSpPr>
            <a:spLocks noChangeShapeType="1"/>
          </p:cNvSpPr>
          <p:nvPr/>
        </p:nvSpPr>
        <p:spPr bwMode="auto">
          <a:xfrm>
            <a:off x="6724650" y="2235200"/>
            <a:ext cx="576263" cy="322897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>
            <a:off x="6916738" y="2193925"/>
            <a:ext cx="984250" cy="256063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0" name="Freeform 21" descr="Wide downward diagonal"/>
          <p:cNvSpPr>
            <a:spLocks/>
          </p:cNvSpPr>
          <p:nvPr/>
        </p:nvSpPr>
        <p:spPr bwMode="auto">
          <a:xfrm>
            <a:off x="5732463" y="3454400"/>
            <a:ext cx="3028950" cy="2835275"/>
          </a:xfrm>
          <a:custGeom>
            <a:avLst/>
            <a:gdLst>
              <a:gd name="T0" fmla="*/ 0 w 1908"/>
              <a:gd name="T1" fmla="*/ 2835275 h 1786"/>
              <a:gd name="T2" fmla="*/ 3028950 w 1908"/>
              <a:gd name="T3" fmla="*/ 2835275 h 1786"/>
              <a:gd name="T4" fmla="*/ 2998788 w 1908"/>
              <a:gd name="T5" fmla="*/ 0 h 1786"/>
              <a:gd name="T6" fmla="*/ 2606675 w 1908"/>
              <a:gd name="T7" fmla="*/ 511175 h 1786"/>
              <a:gd name="T8" fmla="*/ 2005013 w 1908"/>
              <a:gd name="T9" fmla="*/ 1812925 h 1786"/>
              <a:gd name="T10" fmla="*/ 1550988 w 1908"/>
              <a:gd name="T11" fmla="*/ 2163763 h 1786"/>
              <a:gd name="T12" fmla="*/ 990600 w 1908"/>
              <a:gd name="T13" fmla="*/ 2160588 h 1786"/>
              <a:gd name="T14" fmla="*/ 392113 w 1908"/>
              <a:gd name="T15" fmla="*/ 239713 h 1786"/>
              <a:gd name="T16" fmla="*/ 4763 w 1908"/>
              <a:gd name="T17" fmla="*/ 3175 h 1786"/>
              <a:gd name="T18" fmla="*/ 0 w 1908"/>
              <a:gd name="T19" fmla="*/ 2835275 h 17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08" h="1786">
                <a:moveTo>
                  <a:pt x="0" y="1786"/>
                </a:moveTo>
                <a:lnTo>
                  <a:pt x="1908" y="1786"/>
                </a:lnTo>
                <a:lnTo>
                  <a:pt x="1889" y="0"/>
                </a:lnTo>
                <a:lnTo>
                  <a:pt x="1642" y="322"/>
                </a:lnTo>
                <a:lnTo>
                  <a:pt x="1263" y="1142"/>
                </a:lnTo>
                <a:lnTo>
                  <a:pt x="977" y="1363"/>
                </a:lnTo>
                <a:lnTo>
                  <a:pt x="624" y="1361"/>
                </a:lnTo>
                <a:lnTo>
                  <a:pt x="247" y="151"/>
                </a:lnTo>
                <a:lnTo>
                  <a:pt x="3" y="2"/>
                </a:lnTo>
                <a:lnTo>
                  <a:pt x="0" y="1786"/>
                </a:lnTo>
                <a:close/>
              </a:path>
            </a:pathLst>
          </a:custGeom>
          <a:pattFill prst="wdDnDiag">
            <a:fgClr>
              <a:srgbClr val="9933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1" name="Freeform 22"/>
          <p:cNvSpPr>
            <a:spLocks/>
          </p:cNvSpPr>
          <p:nvPr/>
        </p:nvSpPr>
        <p:spPr bwMode="auto">
          <a:xfrm>
            <a:off x="5734050" y="3459163"/>
            <a:ext cx="2994025" cy="2155825"/>
          </a:xfrm>
          <a:custGeom>
            <a:avLst/>
            <a:gdLst>
              <a:gd name="T0" fmla="*/ 0 w 1886"/>
              <a:gd name="T1" fmla="*/ 0 h 1358"/>
              <a:gd name="T2" fmla="*/ 403225 w 1886"/>
              <a:gd name="T3" fmla="*/ 239713 h 1358"/>
              <a:gd name="T4" fmla="*/ 990600 w 1886"/>
              <a:gd name="T5" fmla="*/ 2155825 h 1358"/>
              <a:gd name="T6" fmla="*/ 1538288 w 1886"/>
              <a:gd name="T7" fmla="*/ 2155825 h 1358"/>
              <a:gd name="T8" fmla="*/ 1987550 w 1886"/>
              <a:gd name="T9" fmla="*/ 1812925 h 1358"/>
              <a:gd name="T10" fmla="*/ 2605088 w 1886"/>
              <a:gd name="T11" fmla="*/ 490538 h 1358"/>
              <a:gd name="T12" fmla="*/ 2994025 w 1886"/>
              <a:gd name="T13" fmla="*/ 3175 h 1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86" h="1358">
                <a:moveTo>
                  <a:pt x="0" y="0"/>
                </a:moveTo>
                <a:lnTo>
                  <a:pt x="254" y="151"/>
                </a:lnTo>
                <a:lnTo>
                  <a:pt x="624" y="1358"/>
                </a:lnTo>
                <a:lnTo>
                  <a:pt x="969" y="1358"/>
                </a:lnTo>
                <a:lnTo>
                  <a:pt x="1252" y="1142"/>
                </a:lnTo>
                <a:lnTo>
                  <a:pt x="1641" y="309"/>
                </a:lnTo>
                <a:lnTo>
                  <a:pt x="1886" y="2"/>
                </a:lnTo>
              </a:path>
            </a:pathLst>
          </a:custGeom>
          <a:noFill/>
          <a:ln w="38100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2" name="Text Box 23"/>
          <p:cNvSpPr txBox="1">
            <a:spLocks noChangeArrowheads="1"/>
          </p:cNvSpPr>
          <p:nvPr/>
        </p:nvSpPr>
        <p:spPr bwMode="auto">
          <a:xfrm>
            <a:off x="3735388" y="4189413"/>
            <a:ext cx="1658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 b="1">
                <a:solidFill>
                  <a:schemeClr val="tx1"/>
                </a:solidFill>
              </a:rPr>
              <a:t>VOLUME</a:t>
            </a:r>
          </a:p>
          <a:p>
            <a:r>
              <a:rPr lang="fr-CH" sz="2400" b="1">
                <a:solidFill>
                  <a:schemeClr val="tx1"/>
                </a:solidFill>
              </a:rPr>
              <a:t>SURFACE</a:t>
            </a:r>
            <a:endParaRPr lang="fr-FR" sz="2400" b="1">
              <a:solidFill>
                <a:schemeClr val="tx1"/>
              </a:solidFill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3409950" y="4189413"/>
            <a:ext cx="2230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 b="1">
                <a:solidFill>
                  <a:srgbClr val="FF3300"/>
                </a:solidFill>
              </a:rPr>
              <a:t>+</a:t>
            </a:r>
            <a:r>
              <a:rPr lang="fr-CH" sz="2400" b="1">
                <a:solidFill>
                  <a:schemeClr val="tx1"/>
                </a:solidFill>
              </a:rPr>
              <a:t>                    </a:t>
            </a:r>
            <a:r>
              <a:rPr lang="fr-CH" sz="2400" b="1">
                <a:solidFill>
                  <a:schemeClr val="accent2"/>
                </a:solidFill>
              </a:rPr>
              <a:t>-</a:t>
            </a:r>
          </a:p>
          <a:p>
            <a:r>
              <a:rPr lang="fr-CH" sz="2400" b="1">
                <a:solidFill>
                  <a:schemeClr val="tx1"/>
                </a:solidFill>
              </a:rPr>
              <a:t> </a:t>
            </a:r>
            <a:r>
              <a:rPr lang="fr-CH" sz="2400" b="1">
                <a:solidFill>
                  <a:schemeClr val="accent2"/>
                </a:solidFill>
              </a:rPr>
              <a:t>-</a:t>
            </a:r>
            <a:r>
              <a:rPr lang="fr-CH" sz="2400" b="1">
                <a:solidFill>
                  <a:schemeClr val="tx1"/>
                </a:solidFill>
              </a:rPr>
              <a:t>                    </a:t>
            </a:r>
            <a:r>
              <a:rPr lang="fr-CH" sz="2400" b="1">
                <a:solidFill>
                  <a:srgbClr val="FF3300"/>
                </a:solidFill>
              </a:rPr>
              <a:t>+</a:t>
            </a:r>
            <a:endParaRPr lang="fr-FR" sz="24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1" name="Freeform 29"/>
          <p:cNvSpPr>
            <a:spLocks/>
          </p:cNvSpPr>
          <p:nvPr/>
        </p:nvSpPr>
        <p:spPr bwMode="auto">
          <a:xfrm>
            <a:off x="1927225" y="1493838"/>
            <a:ext cx="6356350" cy="4381500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04" h="2760">
                <a:moveTo>
                  <a:pt x="0" y="2582"/>
                </a:moveTo>
                <a:lnTo>
                  <a:pt x="140" y="2347"/>
                </a:lnTo>
                <a:lnTo>
                  <a:pt x="960" y="1886"/>
                </a:lnTo>
                <a:lnTo>
                  <a:pt x="1546" y="1349"/>
                </a:lnTo>
                <a:lnTo>
                  <a:pt x="1695" y="691"/>
                </a:lnTo>
                <a:lnTo>
                  <a:pt x="1925" y="461"/>
                </a:lnTo>
                <a:lnTo>
                  <a:pt x="2381" y="537"/>
                </a:lnTo>
                <a:lnTo>
                  <a:pt x="2943" y="633"/>
                </a:lnTo>
                <a:lnTo>
                  <a:pt x="3413" y="96"/>
                </a:lnTo>
                <a:lnTo>
                  <a:pt x="3980" y="0"/>
                </a:lnTo>
                <a:lnTo>
                  <a:pt x="4004" y="2760"/>
                </a:lnTo>
                <a:lnTo>
                  <a:pt x="0" y="2582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7" name="Freeform 25"/>
          <p:cNvSpPr>
            <a:spLocks/>
          </p:cNvSpPr>
          <p:nvPr/>
        </p:nvSpPr>
        <p:spPr bwMode="auto">
          <a:xfrm>
            <a:off x="1912938" y="2187575"/>
            <a:ext cx="6376987" cy="3938588"/>
          </a:xfrm>
          <a:custGeom>
            <a:avLst/>
            <a:gdLst>
              <a:gd name="T0" fmla="*/ 0 w 4017"/>
              <a:gd name="T1" fmla="*/ 3397250 h 2481"/>
              <a:gd name="T2" fmla="*/ 242887 w 4017"/>
              <a:gd name="T3" fmla="*/ 3086100 h 2481"/>
              <a:gd name="T4" fmla="*/ 1233487 w 4017"/>
              <a:gd name="T5" fmla="*/ 2620963 h 2481"/>
              <a:gd name="T6" fmla="*/ 2430462 w 4017"/>
              <a:gd name="T7" fmla="*/ 2171700 h 2481"/>
              <a:gd name="T8" fmla="*/ 2713037 w 4017"/>
              <a:gd name="T9" fmla="*/ 982663 h 2481"/>
              <a:gd name="T10" fmla="*/ 3284537 w 4017"/>
              <a:gd name="T11" fmla="*/ 685800 h 2481"/>
              <a:gd name="T12" fmla="*/ 3703637 w 4017"/>
              <a:gd name="T13" fmla="*/ 1843088 h 2481"/>
              <a:gd name="T14" fmla="*/ 4662487 w 4017"/>
              <a:gd name="T15" fmla="*/ 2163763 h 2481"/>
              <a:gd name="T16" fmla="*/ 5043487 w 4017"/>
              <a:gd name="T17" fmla="*/ 768350 h 2481"/>
              <a:gd name="T18" fmla="*/ 5456237 w 4017"/>
              <a:gd name="T19" fmla="*/ 152400 h 2481"/>
              <a:gd name="T20" fmla="*/ 6354762 w 4017"/>
              <a:gd name="T21" fmla="*/ 0 h 2481"/>
              <a:gd name="T22" fmla="*/ 6376987 w 4017"/>
              <a:gd name="T23" fmla="*/ 3938588 h 2481"/>
              <a:gd name="T24" fmla="*/ 0 w 4017"/>
              <a:gd name="T25" fmla="*/ 3397250 h 24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17" h="2481">
                <a:moveTo>
                  <a:pt x="0" y="2140"/>
                </a:moveTo>
                <a:lnTo>
                  <a:pt x="153" y="1944"/>
                </a:lnTo>
                <a:lnTo>
                  <a:pt x="777" y="1651"/>
                </a:lnTo>
                <a:lnTo>
                  <a:pt x="1531" y="1368"/>
                </a:lnTo>
                <a:lnTo>
                  <a:pt x="1709" y="619"/>
                </a:lnTo>
                <a:lnTo>
                  <a:pt x="2069" y="432"/>
                </a:lnTo>
                <a:lnTo>
                  <a:pt x="2333" y="1161"/>
                </a:lnTo>
                <a:lnTo>
                  <a:pt x="2937" y="1363"/>
                </a:lnTo>
                <a:lnTo>
                  <a:pt x="3177" y="484"/>
                </a:lnTo>
                <a:lnTo>
                  <a:pt x="3437" y="96"/>
                </a:lnTo>
                <a:lnTo>
                  <a:pt x="4003" y="0"/>
                </a:lnTo>
                <a:lnTo>
                  <a:pt x="4017" y="2481"/>
                </a:lnTo>
                <a:lnTo>
                  <a:pt x="0" y="214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6" name="Freeform 24"/>
          <p:cNvSpPr>
            <a:spLocks/>
          </p:cNvSpPr>
          <p:nvPr/>
        </p:nvSpPr>
        <p:spPr bwMode="auto">
          <a:xfrm>
            <a:off x="1920875" y="2339975"/>
            <a:ext cx="6369050" cy="3489325"/>
          </a:xfrm>
          <a:custGeom>
            <a:avLst/>
            <a:gdLst>
              <a:gd name="T0" fmla="*/ 0 w 4012"/>
              <a:gd name="T1" fmla="*/ 3238500 h 2198"/>
              <a:gd name="T2" fmla="*/ 220663 w 4012"/>
              <a:gd name="T3" fmla="*/ 3070225 h 2198"/>
              <a:gd name="T4" fmla="*/ 982663 w 4012"/>
              <a:gd name="T5" fmla="*/ 2925763 h 2198"/>
              <a:gd name="T6" fmla="*/ 1790700 w 4012"/>
              <a:gd name="T7" fmla="*/ 2651125 h 2198"/>
              <a:gd name="T8" fmla="*/ 2354263 w 4012"/>
              <a:gd name="T9" fmla="*/ 2552700 h 2198"/>
              <a:gd name="T10" fmla="*/ 2749550 w 4012"/>
              <a:gd name="T11" fmla="*/ 1347788 h 2198"/>
              <a:gd name="T12" fmla="*/ 3130550 w 4012"/>
              <a:gd name="T13" fmla="*/ 1325563 h 2198"/>
              <a:gd name="T14" fmla="*/ 3451225 w 4012"/>
              <a:gd name="T15" fmla="*/ 2224088 h 2198"/>
              <a:gd name="T16" fmla="*/ 4297363 w 4012"/>
              <a:gd name="T17" fmla="*/ 2697163 h 2198"/>
              <a:gd name="T18" fmla="*/ 4738688 w 4012"/>
              <a:gd name="T19" fmla="*/ 2498725 h 2198"/>
              <a:gd name="T20" fmla="*/ 5105400 w 4012"/>
              <a:gd name="T21" fmla="*/ 754063 h 2198"/>
              <a:gd name="T22" fmla="*/ 5241925 w 4012"/>
              <a:gd name="T23" fmla="*/ 647700 h 2198"/>
              <a:gd name="T24" fmla="*/ 5402263 w 4012"/>
              <a:gd name="T25" fmla="*/ 1249363 h 2198"/>
              <a:gd name="T26" fmla="*/ 5630863 w 4012"/>
              <a:gd name="T27" fmla="*/ 1873250 h 2198"/>
              <a:gd name="T28" fmla="*/ 6186488 w 4012"/>
              <a:gd name="T29" fmla="*/ 30163 h 2198"/>
              <a:gd name="T30" fmla="*/ 6354763 w 4012"/>
              <a:gd name="T31" fmla="*/ 0 h 2198"/>
              <a:gd name="T32" fmla="*/ 6369050 w 4012"/>
              <a:gd name="T33" fmla="*/ 3489325 h 2198"/>
              <a:gd name="T34" fmla="*/ 0 w 4012"/>
              <a:gd name="T35" fmla="*/ 3238500 h 21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012" h="2198">
                <a:moveTo>
                  <a:pt x="0" y="2040"/>
                </a:moveTo>
                <a:lnTo>
                  <a:pt x="139" y="1934"/>
                </a:lnTo>
                <a:lnTo>
                  <a:pt x="619" y="1843"/>
                </a:lnTo>
                <a:lnTo>
                  <a:pt x="1128" y="1670"/>
                </a:lnTo>
                <a:lnTo>
                  <a:pt x="1483" y="1608"/>
                </a:lnTo>
                <a:lnTo>
                  <a:pt x="1732" y="849"/>
                </a:lnTo>
                <a:lnTo>
                  <a:pt x="1972" y="835"/>
                </a:lnTo>
                <a:lnTo>
                  <a:pt x="2174" y="1401"/>
                </a:lnTo>
                <a:lnTo>
                  <a:pt x="2707" y="1699"/>
                </a:lnTo>
                <a:lnTo>
                  <a:pt x="2985" y="1574"/>
                </a:lnTo>
                <a:lnTo>
                  <a:pt x="3216" y="475"/>
                </a:lnTo>
                <a:lnTo>
                  <a:pt x="3302" y="408"/>
                </a:lnTo>
                <a:lnTo>
                  <a:pt x="3403" y="787"/>
                </a:lnTo>
                <a:lnTo>
                  <a:pt x="3547" y="1180"/>
                </a:lnTo>
                <a:lnTo>
                  <a:pt x="3897" y="19"/>
                </a:lnTo>
                <a:lnTo>
                  <a:pt x="4003" y="0"/>
                </a:lnTo>
                <a:lnTo>
                  <a:pt x="4012" y="2198"/>
                </a:lnTo>
                <a:lnTo>
                  <a:pt x="0" y="204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/>
              <a:t>Couche convective CC</a:t>
            </a:r>
            <a:endParaRPr lang="fr-FR"/>
          </a:p>
        </p:txBody>
      </p:sp>
      <p:pic>
        <p:nvPicPr>
          <p:cNvPr id="49155" name="Picture 3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16865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Freeform 22"/>
          <p:cNvSpPr>
            <a:spLocks/>
          </p:cNvSpPr>
          <p:nvPr/>
        </p:nvSpPr>
        <p:spPr bwMode="auto">
          <a:xfrm>
            <a:off x="428625" y="5578475"/>
            <a:ext cx="1509713" cy="444500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9944" name="Freeform 23"/>
          <p:cNvSpPr>
            <a:spLocks/>
          </p:cNvSpPr>
          <p:nvPr/>
        </p:nvSpPr>
        <p:spPr bwMode="auto">
          <a:xfrm>
            <a:off x="423863" y="2949575"/>
            <a:ext cx="7874000" cy="3443288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60" h="2169">
                <a:moveTo>
                  <a:pt x="3" y="1936"/>
                </a:moveTo>
                <a:lnTo>
                  <a:pt x="255" y="1899"/>
                </a:lnTo>
                <a:lnTo>
                  <a:pt x="451" y="1798"/>
                </a:lnTo>
                <a:lnTo>
                  <a:pt x="637" y="1804"/>
                </a:lnTo>
                <a:lnTo>
                  <a:pt x="739" y="1729"/>
                </a:lnTo>
                <a:lnTo>
                  <a:pt x="899" y="1721"/>
                </a:lnTo>
                <a:lnTo>
                  <a:pt x="952" y="1659"/>
                </a:lnTo>
                <a:lnTo>
                  <a:pt x="1059" y="1612"/>
                </a:lnTo>
                <a:lnTo>
                  <a:pt x="1387" y="1588"/>
                </a:lnTo>
                <a:lnTo>
                  <a:pt x="2071" y="1420"/>
                </a:lnTo>
                <a:lnTo>
                  <a:pt x="2469" y="1377"/>
                </a:lnTo>
                <a:lnTo>
                  <a:pt x="2786" y="676"/>
                </a:lnTo>
                <a:lnTo>
                  <a:pt x="2959" y="609"/>
                </a:lnTo>
                <a:lnTo>
                  <a:pt x="3112" y="1022"/>
                </a:lnTo>
                <a:lnTo>
                  <a:pt x="3659" y="1320"/>
                </a:lnTo>
                <a:lnTo>
                  <a:pt x="3986" y="1276"/>
                </a:lnTo>
                <a:lnTo>
                  <a:pt x="4264" y="412"/>
                </a:lnTo>
                <a:lnTo>
                  <a:pt x="4471" y="926"/>
                </a:lnTo>
                <a:lnTo>
                  <a:pt x="4802" y="0"/>
                </a:lnTo>
                <a:lnTo>
                  <a:pt x="4936" y="163"/>
                </a:lnTo>
                <a:lnTo>
                  <a:pt x="4960" y="2169"/>
                </a:lnTo>
                <a:lnTo>
                  <a:pt x="1384" y="2168"/>
                </a:lnTo>
                <a:lnTo>
                  <a:pt x="0" y="2168"/>
                </a:lnTo>
                <a:lnTo>
                  <a:pt x="3" y="1936"/>
                </a:ln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8" name="Oval 26"/>
          <p:cNvSpPr>
            <a:spLocks noChangeArrowheads="1"/>
          </p:cNvSpPr>
          <p:nvPr/>
        </p:nvSpPr>
        <p:spPr bwMode="auto">
          <a:xfrm>
            <a:off x="3879850" y="5334000"/>
            <a:ext cx="846138" cy="854075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9h</a:t>
            </a:r>
            <a:endParaRPr lang="fr-FR" sz="3200">
              <a:solidFill>
                <a:schemeClr val="accent2"/>
              </a:solidFill>
            </a:endParaRPr>
          </a:p>
        </p:txBody>
      </p:sp>
      <p:sp>
        <p:nvSpPr>
          <p:cNvPr id="49179" name="Oval 27"/>
          <p:cNvSpPr>
            <a:spLocks noChangeArrowheads="1"/>
          </p:cNvSpPr>
          <p:nvPr/>
        </p:nvSpPr>
        <p:spPr bwMode="auto">
          <a:xfrm>
            <a:off x="3875088" y="5335588"/>
            <a:ext cx="846137" cy="8540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12h</a:t>
            </a:r>
            <a:endParaRPr lang="fr-FR" sz="3200">
              <a:solidFill>
                <a:schemeClr val="accent2"/>
              </a:solidFill>
            </a:endParaRPr>
          </a:p>
        </p:txBody>
      </p:sp>
      <p:sp>
        <p:nvSpPr>
          <p:cNvPr id="49180" name="Oval 28"/>
          <p:cNvSpPr>
            <a:spLocks noChangeArrowheads="1"/>
          </p:cNvSpPr>
          <p:nvPr/>
        </p:nvSpPr>
        <p:spPr bwMode="auto">
          <a:xfrm>
            <a:off x="3870325" y="5324475"/>
            <a:ext cx="846138" cy="8540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15h</a:t>
            </a:r>
            <a:endParaRPr lang="fr-FR" sz="32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92593E-6 C 0.06094 -0.11135 0.12187 -0.22269 0.1783 -0.28565 C 0.23472 -0.34862 0.31233 -0.36251 0.33906 -0.37778 " pathEditMode="relative" ptsTypes="aaA">
                                      <p:cBhvr>
                                        <p:cTn id="16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7778 L 0.6316 -0.42778 " pathEditMode="relative" ptsTypes="AA">
                                      <p:cBhvr>
                                        <p:cTn id="27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1" grpId="0" animBg="1"/>
      <p:bldP spid="49177" grpId="0" animBg="1"/>
      <p:bldP spid="49176" grpId="0" animBg="1"/>
      <p:bldP spid="49178" grpId="0" animBg="1"/>
      <p:bldP spid="49179" grpId="0" animBg="1"/>
      <p:bldP spid="4918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1"/>
          <p:cNvSpPr>
            <a:spLocks noChangeArrowheads="1"/>
          </p:cNvSpPr>
          <p:nvPr/>
        </p:nvSpPr>
        <p:spPr bwMode="auto">
          <a:xfrm rot="-4172520">
            <a:off x="-5556" y="1705769"/>
            <a:ext cx="10082212" cy="8655050"/>
          </a:xfrm>
          <a:custGeom>
            <a:avLst/>
            <a:gdLst>
              <a:gd name="T0" fmla="*/ 8518069 w 21600"/>
              <a:gd name="T1" fmla="*/ 1194076 h 21600"/>
              <a:gd name="T2" fmla="*/ 3894254 w 21600"/>
              <a:gd name="T3" fmla="*/ 578606 h 21600"/>
              <a:gd name="T4" fmla="*/ 7792243 w 21600"/>
              <a:gd name="T5" fmla="*/ 1848013 h 21600"/>
              <a:gd name="T6" fmla="*/ 11206192 w 21600"/>
              <a:gd name="T7" fmla="*/ 5445870 h 21600"/>
              <a:gd name="T8" fmla="*/ 9089394 w 21600"/>
              <a:gd name="T9" fmla="*/ 6629127 h 21600"/>
              <a:gd name="T10" fmla="*/ 7710558 w 21600"/>
              <a:gd name="T11" fmla="*/ 481156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161" y="12566"/>
                </a:moveTo>
                <a:cubicBezTo>
                  <a:pt x="19284" y="11985"/>
                  <a:pt x="19346" y="11393"/>
                  <a:pt x="19346" y="10800"/>
                </a:cubicBezTo>
                <a:cubicBezTo>
                  <a:pt x="19346" y="6080"/>
                  <a:pt x="15519" y="2254"/>
                  <a:pt x="10800" y="2254"/>
                </a:cubicBezTo>
                <a:cubicBezTo>
                  <a:pt x="10067" y="2253"/>
                  <a:pt x="9337" y="2348"/>
                  <a:pt x="8629" y="2534"/>
                </a:cubicBezTo>
                <a:lnTo>
                  <a:pt x="8056" y="354"/>
                </a:lnTo>
                <a:cubicBezTo>
                  <a:pt x="8952" y="119"/>
                  <a:pt x="987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550"/>
                  <a:pt x="21521" y="12298"/>
                  <a:pt x="21366" y="13032"/>
                </a:cubicBezTo>
                <a:lnTo>
                  <a:pt x="24008" y="13591"/>
                </a:lnTo>
                <a:lnTo>
                  <a:pt x="19473" y="16544"/>
                </a:lnTo>
                <a:lnTo>
                  <a:pt x="16519" y="12008"/>
                </a:lnTo>
                <a:lnTo>
                  <a:pt x="19161" y="12566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/>
              <a:t>Structure du thermique</a:t>
            </a:r>
            <a:endParaRPr lang="fr-FR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-74613" y="4797425"/>
            <a:ext cx="3103563" cy="1882775"/>
          </a:xfrm>
          <a:custGeom>
            <a:avLst/>
            <a:gdLst>
              <a:gd name="T0" fmla="*/ 309563 w 1955"/>
              <a:gd name="T1" fmla="*/ 1855788 h 1186"/>
              <a:gd name="T2" fmla="*/ 955675 w 1955"/>
              <a:gd name="T3" fmla="*/ 1662113 h 1186"/>
              <a:gd name="T4" fmla="*/ 493713 w 1955"/>
              <a:gd name="T5" fmla="*/ 630238 h 1186"/>
              <a:gd name="T6" fmla="*/ 1509713 w 1955"/>
              <a:gd name="T7" fmla="*/ 17463 h 1186"/>
              <a:gd name="T8" fmla="*/ 2600325 w 1955"/>
              <a:gd name="T9" fmla="*/ 520700 h 1186"/>
              <a:gd name="T10" fmla="*/ 2054225 w 1955"/>
              <a:gd name="T11" fmla="*/ 1611313 h 1186"/>
              <a:gd name="T12" fmla="*/ 2817813 w 1955"/>
              <a:gd name="T13" fmla="*/ 1820863 h 1186"/>
              <a:gd name="T14" fmla="*/ 309563 w 1955"/>
              <a:gd name="T15" fmla="*/ 1855788 h 11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55" h="1186">
                <a:moveTo>
                  <a:pt x="195" y="1169"/>
                </a:moveTo>
                <a:cubicBezTo>
                  <a:pt x="0" y="1152"/>
                  <a:pt x="583" y="1176"/>
                  <a:pt x="602" y="1047"/>
                </a:cubicBezTo>
                <a:cubicBezTo>
                  <a:pt x="621" y="918"/>
                  <a:pt x="253" y="570"/>
                  <a:pt x="311" y="397"/>
                </a:cubicBezTo>
                <a:cubicBezTo>
                  <a:pt x="369" y="224"/>
                  <a:pt x="730" y="22"/>
                  <a:pt x="951" y="11"/>
                </a:cubicBezTo>
                <a:cubicBezTo>
                  <a:pt x="1172" y="0"/>
                  <a:pt x="1581" y="161"/>
                  <a:pt x="1638" y="328"/>
                </a:cubicBezTo>
                <a:cubicBezTo>
                  <a:pt x="1695" y="495"/>
                  <a:pt x="1271" y="879"/>
                  <a:pt x="1294" y="1015"/>
                </a:cubicBezTo>
                <a:cubicBezTo>
                  <a:pt x="1317" y="1151"/>
                  <a:pt x="1955" y="1121"/>
                  <a:pt x="1775" y="1147"/>
                </a:cubicBezTo>
                <a:cubicBezTo>
                  <a:pt x="1595" y="1173"/>
                  <a:pt x="390" y="1186"/>
                  <a:pt x="195" y="1169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1879600" y="2863850"/>
            <a:ext cx="2584450" cy="1425575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FF6600"/>
                </a:solidFill>
              </a:rPr>
              <a:t>+0.5°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938838" y="1509713"/>
            <a:ext cx="2760662" cy="148590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FF6600"/>
                </a:solidFill>
              </a:rPr>
              <a:t>-1°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057275" y="5113338"/>
            <a:ext cx="887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>
                <a:solidFill>
                  <a:srgbClr val="FF6600"/>
                </a:solidFill>
              </a:rPr>
              <a:t>+4°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8" name="AutoShape 12"/>
          <p:cNvSpPr>
            <a:spLocks noChangeArrowheads="1"/>
          </p:cNvSpPr>
          <p:nvPr/>
        </p:nvSpPr>
        <p:spPr bwMode="auto">
          <a:xfrm>
            <a:off x="4757738" y="1690688"/>
            <a:ext cx="1063625" cy="4918075"/>
          </a:xfrm>
          <a:prstGeom prst="upDownArrow">
            <a:avLst>
              <a:gd name="adj1" fmla="val 49852"/>
              <a:gd name="adj2" fmla="val 66425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3228975" y="4833938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Couche convective</a:t>
            </a:r>
            <a:endParaRPr lang="fr-FR" sz="3600" b="1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/>
              <a:t>Structure du thermique</a:t>
            </a:r>
            <a:endParaRPr lang="fr-FR"/>
          </a:p>
        </p:txBody>
      </p:sp>
      <p:sp>
        <p:nvSpPr>
          <p:cNvPr id="41987" name="AutoShape 8"/>
          <p:cNvSpPr>
            <a:spLocks noChangeArrowheads="1"/>
          </p:cNvSpPr>
          <p:nvPr/>
        </p:nvSpPr>
        <p:spPr bwMode="auto">
          <a:xfrm>
            <a:off x="6783388" y="879475"/>
            <a:ext cx="1063625" cy="5705475"/>
          </a:xfrm>
          <a:prstGeom prst="upDownArrow">
            <a:avLst>
              <a:gd name="adj1" fmla="val 49852"/>
              <a:gd name="adj2" fmla="val 7706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4745038" y="3248025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Couche convective</a:t>
            </a:r>
            <a:endParaRPr lang="fr-FR" sz="3600" b="1"/>
          </a:p>
        </p:txBody>
      </p:sp>
      <p:sp>
        <p:nvSpPr>
          <p:cNvPr id="41989" name="Freeform 10"/>
          <p:cNvSpPr>
            <a:spLocks/>
          </p:cNvSpPr>
          <p:nvPr/>
        </p:nvSpPr>
        <p:spPr bwMode="auto">
          <a:xfrm>
            <a:off x="-158750" y="935038"/>
            <a:ext cx="5783263" cy="5832475"/>
          </a:xfrm>
          <a:custGeom>
            <a:avLst/>
            <a:gdLst>
              <a:gd name="T0" fmla="*/ 655638 w 3643"/>
              <a:gd name="T1" fmla="*/ 5778500 h 3674"/>
              <a:gd name="T2" fmla="*/ 1189038 w 3643"/>
              <a:gd name="T3" fmla="*/ 5649913 h 3674"/>
              <a:gd name="T4" fmla="*/ 1558925 w 3643"/>
              <a:gd name="T5" fmla="*/ 4945063 h 3674"/>
              <a:gd name="T6" fmla="*/ 1779588 w 3643"/>
              <a:gd name="T7" fmla="*/ 3971925 h 3674"/>
              <a:gd name="T8" fmla="*/ 1651000 w 3643"/>
              <a:gd name="T9" fmla="*/ 3116263 h 3674"/>
              <a:gd name="T10" fmla="*/ 1895475 w 3643"/>
              <a:gd name="T11" fmla="*/ 2351088 h 3674"/>
              <a:gd name="T12" fmla="*/ 1814513 w 3643"/>
              <a:gd name="T13" fmla="*/ 1703388 h 3674"/>
              <a:gd name="T14" fmla="*/ 1998663 w 3643"/>
              <a:gd name="T15" fmla="*/ 1077913 h 3674"/>
              <a:gd name="T16" fmla="*/ 1570038 w 3643"/>
              <a:gd name="T17" fmla="*/ 360363 h 3674"/>
              <a:gd name="T18" fmla="*/ 2044700 w 3643"/>
              <a:gd name="T19" fmla="*/ 49213 h 3674"/>
              <a:gd name="T20" fmla="*/ 3943350 w 3643"/>
              <a:gd name="T21" fmla="*/ 60325 h 3674"/>
              <a:gd name="T22" fmla="*/ 4672013 w 3643"/>
              <a:gd name="T23" fmla="*/ 163513 h 3674"/>
              <a:gd name="T24" fmla="*/ 4418013 w 3643"/>
              <a:gd name="T25" fmla="*/ 742950 h 3674"/>
              <a:gd name="T26" fmla="*/ 4383088 w 3643"/>
              <a:gd name="T27" fmla="*/ 1287463 h 3674"/>
              <a:gd name="T28" fmla="*/ 4210050 w 3643"/>
              <a:gd name="T29" fmla="*/ 2027238 h 3674"/>
              <a:gd name="T30" fmla="*/ 4394200 w 3643"/>
              <a:gd name="T31" fmla="*/ 2711450 h 3674"/>
              <a:gd name="T32" fmla="*/ 3978275 w 3643"/>
              <a:gd name="T33" fmla="*/ 3440113 h 3674"/>
              <a:gd name="T34" fmla="*/ 3781425 w 3643"/>
              <a:gd name="T35" fmla="*/ 3984625 h 3674"/>
              <a:gd name="T36" fmla="*/ 3978275 w 3643"/>
              <a:gd name="T37" fmla="*/ 4354513 h 3674"/>
              <a:gd name="T38" fmla="*/ 4024313 w 3643"/>
              <a:gd name="T39" fmla="*/ 4759325 h 3674"/>
              <a:gd name="T40" fmla="*/ 4337050 w 3643"/>
              <a:gd name="T41" fmla="*/ 5314950 h 3674"/>
              <a:gd name="T42" fmla="*/ 5170488 w 3643"/>
              <a:gd name="T43" fmla="*/ 5754688 h 3674"/>
              <a:gd name="T44" fmla="*/ 655638 w 3643"/>
              <a:gd name="T45" fmla="*/ 5778500 h 36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643" h="3674">
                <a:moveTo>
                  <a:pt x="413" y="3640"/>
                </a:moveTo>
                <a:cubicBezTo>
                  <a:pt x="0" y="3647"/>
                  <a:pt x="654" y="3647"/>
                  <a:pt x="749" y="3559"/>
                </a:cubicBezTo>
                <a:cubicBezTo>
                  <a:pt x="844" y="3471"/>
                  <a:pt x="920" y="3291"/>
                  <a:pt x="982" y="3115"/>
                </a:cubicBezTo>
                <a:cubicBezTo>
                  <a:pt x="1044" y="2939"/>
                  <a:pt x="1111" y="2694"/>
                  <a:pt x="1121" y="2502"/>
                </a:cubicBezTo>
                <a:cubicBezTo>
                  <a:pt x="1131" y="2310"/>
                  <a:pt x="1028" y="2133"/>
                  <a:pt x="1040" y="1963"/>
                </a:cubicBezTo>
                <a:cubicBezTo>
                  <a:pt x="1052" y="1793"/>
                  <a:pt x="1177" y="1629"/>
                  <a:pt x="1194" y="1481"/>
                </a:cubicBezTo>
                <a:cubicBezTo>
                  <a:pt x="1211" y="1333"/>
                  <a:pt x="1132" y="1207"/>
                  <a:pt x="1143" y="1073"/>
                </a:cubicBezTo>
                <a:cubicBezTo>
                  <a:pt x="1154" y="939"/>
                  <a:pt x="1285" y="820"/>
                  <a:pt x="1259" y="679"/>
                </a:cubicBezTo>
                <a:cubicBezTo>
                  <a:pt x="1233" y="538"/>
                  <a:pt x="984" y="335"/>
                  <a:pt x="989" y="227"/>
                </a:cubicBezTo>
                <a:cubicBezTo>
                  <a:pt x="994" y="119"/>
                  <a:pt x="1039" y="62"/>
                  <a:pt x="1288" y="31"/>
                </a:cubicBezTo>
                <a:cubicBezTo>
                  <a:pt x="1537" y="0"/>
                  <a:pt x="2208" y="26"/>
                  <a:pt x="2484" y="38"/>
                </a:cubicBezTo>
                <a:cubicBezTo>
                  <a:pt x="2760" y="50"/>
                  <a:pt x="2893" y="31"/>
                  <a:pt x="2943" y="103"/>
                </a:cubicBezTo>
                <a:cubicBezTo>
                  <a:pt x="2993" y="175"/>
                  <a:pt x="2813" y="350"/>
                  <a:pt x="2783" y="468"/>
                </a:cubicBezTo>
                <a:cubicBezTo>
                  <a:pt x="2753" y="586"/>
                  <a:pt x="2783" y="676"/>
                  <a:pt x="2761" y="811"/>
                </a:cubicBezTo>
                <a:cubicBezTo>
                  <a:pt x="2739" y="946"/>
                  <a:pt x="2651" y="1128"/>
                  <a:pt x="2652" y="1277"/>
                </a:cubicBezTo>
                <a:cubicBezTo>
                  <a:pt x="2653" y="1426"/>
                  <a:pt x="2792" y="1560"/>
                  <a:pt x="2768" y="1708"/>
                </a:cubicBezTo>
                <a:cubicBezTo>
                  <a:pt x="2744" y="1856"/>
                  <a:pt x="2570" y="2033"/>
                  <a:pt x="2506" y="2167"/>
                </a:cubicBezTo>
                <a:cubicBezTo>
                  <a:pt x="2442" y="2301"/>
                  <a:pt x="2382" y="2414"/>
                  <a:pt x="2382" y="2510"/>
                </a:cubicBezTo>
                <a:cubicBezTo>
                  <a:pt x="2382" y="2606"/>
                  <a:pt x="2480" y="2662"/>
                  <a:pt x="2506" y="2743"/>
                </a:cubicBezTo>
                <a:cubicBezTo>
                  <a:pt x="2532" y="2824"/>
                  <a:pt x="2497" y="2897"/>
                  <a:pt x="2535" y="2998"/>
                </a:cubicBezTo>
                <a:cubicBezTo>
                  <a:pt x="2573" y="3099"/>
                  <a:pt x="2612" y="3243"/>
                  <a:pt x="2732" y="3348"/>
                </a:cubicBezTo>
                <a:cubicBezTo>
                  <a:pt x="2852" y="3453"/>
                  <a:pt x="3643" y="3576"/>
                  <a:pt x="3257" y="3625"/>
                </a:cubicBezTo>
                <a:cubicBezTo>
                  <a:pt x="2871" y="3674"/>
                  <a:pt x="1005" y="3637"/>
                  <a:pt x="413" y="364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2084388" y="977900"/>
            <a:ext cx="1268412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-1°</a:t>
            </a:r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r>
              <a:rPr lang="fr-CH" sz="3600" b="1"/>
              <a:t>+0.5°</a:t>
            </a:r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r>
              <a:rPr lang="fr-CH" sz="3600" b="1"/>
              <a:t>+4°</a:t>
            </a:r>
            <a:endParaRPr lang="fr-FR" sz="3600" b="1"/>
          </a:p>
        </p:txBody>
      </p:sp>
      <p:grpSp>
        <p:nvGrpSpPr>
          <p:cNvPr id="54300" name="Group 28"/>
          <p:cNvGrpSpPr>
            <a:grpSpLocks/>
          </p:cNvGrpSpPr>
          <p:nvPr/>
        </p:nvGrpSpPr>
        <p:grpSpPr bwMode="auto">
          <a:xfrm>
            <a:off x="960438" y="1035050"/>
            <a:ext cx="5661025" cy="465138"/>
            <a:chOff x="605" y="652"/>
            <a:chExt cx="3566" cy="293"/>
          </a:xfrm>
        </p:grpSpPr>
        <p:grpSp>
          <p:nvGrpSpPr>
            <p:cNvPr id="42010" name="Group 13"/>
            <p:cNvGrpSpPr>
              <a:grpSpLocks/>
            </p:cNvGrpSpPr>
            <p:nvPr/>
          </p:nvGrpSpPr>
          <p:grpSpPr bwMode="auto">
            <a:xfrm>
              <a:off x="2492" y="652"/>
              <a:ext cx="528" cy="293"/>
              <a:chOff x="2624" y="1869"/>
              <a:chExt cx="528" cy="293"/>
            </a:xfrm>
          </p:grpSpPr>
          <p:sp>
            <p:nvSpPr>
              <p:cNvPr id="42012" name="Freeform 14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3" name="Freeform 15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4" name="Freeform 16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5" name="Freeform 17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6" name="Freeform 18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7" name="Freeform 19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2011" name="Line 27"/>
            <p:cNvSpPr>
              <a:spLocks noChangeShapeType="1"/>
            </p:cNvSpPr>
            <p:nvPr/>
          </p:nvSpPr>
          <p:spPr bwMode="auto">
            <a:xfrm>
              <a:off x="605" y="933"/>
              <a:ext cx="356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54302" name="Group 30"/>
          <p:cNvGrpSpPr>
            <a:grpSpLocks/>
          </p:cNvGrpSpPr>
          <p:nvPr/>
        </p:nvGrpSpPr>
        <p:grpSpPr bwMode="auto">
          <a:xfrm>
            <a:off x="995363" y="1574800"/>
            <a:ext cx="5613400" cy="1819275"/>
            <a:chOff x="627" y="992"/>
            <a:chExt cx="3536" cy="1146"/>
          </a:xfrm>
        </p:grpSpPr>
        <p:grpSp>
          <p:nvGrpSpPr>
            <p:cNvPr id="42002" name="Group 20"/>
            <p:cNvGrpSpPr>
              <a:grpSpLocks/>
            </p:cNvGrpSpPr>
            <p:nvPr/>
          </p:nvGrpSpPr>
          <p:grpSpPr bwMode="auto">
            <a:xfrm>
              <a:off x="2512" y="992"/>
              <a:ext cx="725" cy="1146"/>
              <a:chOff x="2624" y="1869"/>
              <a:chExt cx="528" cy="293"/>
            </a:xfrm>
          </p:grpSpPr>
          <p:sp>
            <p:nvSpPr>
              <p:cNvPr id="42004" name="Freeform 21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5" name="Freeform 22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6" name="Freeform 23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7" name="Freeform 24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8" name="Freeform 25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9" name="Freeform 26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2003" name="Line 29"/>
            <p:cNvSpPr>
              <a:spLocks noChangeShapeType="1"/>
            </p:cNvSpPr>
            <p:nvPr/>
          </p:nvSpPr>
          <p:spPr bwMode="auto">
            <a:xfrm>
              <a:off x="627" y="2136"/>
              <a:ext cx="35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54312" name="Group 40"/>
          <p:cNvGrpSpPr>
            <a:grpSpLocks/>
          </p:cNvGrpSpPr>
          <p:nvPr/>
        </p:nvGrpSpPr>
        <p:grpSpPr bwMode="auto">
          <a:xfrm>
            <a:off x="977900" y="1189038"/>
            <a:ext cx="5638800" cy="3821112"/>
            <a:chOff x="616" y="749"/>
            <a:chExt cx="3552" cy="2407"/>
          </a:xfrm>
        </p:grpSpPr>
        <p:grpSp>
          <p:nvGrpSpPr>
            <p:cNvPr id="41994" name="Group 32"/>
            <p:cNvGrpSpPr>
              <a:grpSpLocks/>
            </p:cNvGrpSpPr>
            <p:nvPr/>
          </p:nvGrpSpPr>
          <p:grpSpPr bwMode="auto">
            <a:xfrm>
              <a:off x="2006" y="749"/>
              <a:ext cx="1848" cy="2407"/>
              <a:chOff x="2624" y="1869"/>
              <a:chExt cx="528" cy="293"/>
            </a:xfrm>
          </p:grpSpPr>
          <p:sp>
            <p:nvSpPr>
              <p:cNvPr id="41996" name="Freeform 3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7" name="Freeform 3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8" name="Freeform 3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9" name="Freeform 3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0" name="Freeform 3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1" name="Freeform 3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1995" name="Line 39"/>
            <p:cNvSpPr>
              <a:spLocks noChangeShapeType="1"/>
            </p:cNvSpPr>
            <p:nvPr/>
          </p:nvSpPr>
          <p:spPr bwMode="auto">
            <a:xfrm flipV="1">
              <a:off x="616" y="3111"/>
              <a:ext cx="3552" cy="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B44D02-AD7C-4F70-9024-DCCB55CD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93" y="938663"/>
            <a:ext cx="5914207" cy="600127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Albédo. (Réfléchissement)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831466D-5090-4EAF-AC93-8D28B53BC23C}"/>
              </a:ext>
            </a:extLst>
          </p:cNvPr>
          <p:cNvSpPr txBox="1">
            <a:spLocks/>
          </p:cNvSpPr>
          <p:nvPr/>
        </p:nvSpPr>
        <p:spPr bwMode="auto">
          <a:xfrm>
            <a:off x="457200" y="1538790"/>
            <a:ext cx="66800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Capacité thermique massique </a:t>
            </a:r>
            <a:r>
              <a:rPr lang="fr-FR" kern="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A0B6558-AAD9-478A-8E4D-5C1022B7F983}"/>
              </a:ext>
            </a:extLst>
          </p:cNvPr>
          <p:cNvSpPr txBox="1">
            <a:spLocks/>
          </p:cNvSpPr>
          <p:nvPr/>
        </p:nvSpPr>
        <p:spPr bwMode="auto">
          <a:xfrm>
            <a:off x="452872" y="2138917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Conductivité thermique.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03701CD-295F-49A2-AB68-384699681754}"/>
              </a:ext>
            </a:extLst>
          </p:cNvPr>
          <p:cNvSpPr txBox="1">
            <a:spLocks/>
          </p:cNvSpPr>
          <p:nvPr/>
        </p:nvSpPr>
        <p:spPr bwMode="auto">
          <a:xfrm>
            <a:off x="441338" y="3335015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Surface relative.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87FFE8D-B88D-4585-9286-D386AE824231}"/>
              </a:ext>
            </a:extLst>
          </p:cNvPr>
          <p:cNvSpPr txBox="1">
            <a:spLocks/>
          </p:cNvSpPr>
          <p:nvPr/>
        </p:nvSpPr>
        <p:spPr bwMode="auto">
          <a:xfrm>
            <a:off x="447105" y="2734888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Évaporation.</a:t>
            </a:r>
          </a:p>
        </p:txBody>
      </p:sp>
    </p:spTree>
    <p:extLst>
      <p:ext uri="{BB962C8B-B14F-4D97-AF65-F5344CB8AC3E}">
        <p14:creationId xmlns:p14="http://schemas.microsoft.com/office/powerpoint/2010/main" val="19504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B44D02-AD7C-4F70-9024-DCCB55CD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93" y="938663"/>
            <a:ext cx="5914207" cy="600127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Albédo. (Réfléchissement)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2289F-9F62-42C0-85FB-459450C601FA}"/>
              </a:ext>
            </a:extLst>
          </p:cNvPr>
          <p:cNvSpPr/>
          <p:nvPr/>
        </p:nvSpPr>
        <p:spPr bwMode="auto">
          <a:xfrm>
            <a:off x="566555" y="1853825"/>
            <a:ext cx="585065" cy="47255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  <a:tileRect/>
          </a:gra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DB67672-1AD6-4DBE-8FDB-C838B1396828}"/>
              </a:ext>
            </a:extLst>
          </p:cNvPr>
          <p:cNvSpPr txBox="1">
            <a:spLocks/>
          </p:cNvSpPr>
          <p:nvPr/>
        </p:nvSpPr>
        <p:spPr bwMode="auto">
          <a:xfrm>
            <a:off x="1182185" y="1623122"/>
            <a:ext cx="945105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100%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56A236B-E6D9-40DB-9440-92345AB235D0}"/>
              </a:ext>
            </a:extLst>
          </p:cNvPr>
          <p:cNvSpPr txBox="1">
            <a:spLocks/>
          </p:cNvSpPr>
          <p:nvPr/>
        </p:nvSpPr>
        <p:spPr bwMode="auto">
          <a:xfrm>
            <a:off x="1106615" y="6348647"/>
            <a:ext cx="945105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0%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6D27EA-2535-4F5A-8CAE-389CF46E343D}"/>
              </a:ext>
            </a:extLst>
          </p:cNvPr>
          <p:cNvSpPr txBox="1">
            <a:spLocks/>
          </p:cNvSpPr>
          <p:nvPr/>
        </p:nvSpPr>
        <p:spPr bwMode="auto">
          <a:xfrm>
            <a:off x="2198807" y="166249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Neige propre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54B70B4-08E0-43C6-9F18-61D843575716}"/>
              </a:ext>
            </a:extLst>
          </p:cNvPr>
          <p:cNvSpPr txBox="1">
            <a:spLocks/>
          </p:cNvSpPr>
          <p:nvPr/>
        </p:nvSpPr>
        <p:spPr bwMode="auto">
          <a:xfrm>
            <a:off x="2198807" y="325160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Foin, paille.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C3CA937-3E16-4519-AAD1-7858E865D7A2}"/>
              </a:ext>
            </a:extLst>
          </p:cNvPr>
          <p:cNvSpPr txBox="1">
            <a:spLocks/>
          </p:cNvSpPr>
          <p:nvPr/>
        </p:nvSpPr>
        <p:spPr bwMode="auto">
          <a:xfrm>
            <a:off x="2198807" y="423021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Calcaire.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EE5510B-9EEE-4B8D-A43C-8D163EA0572D}"/>
              </a:ext>
            </a:extLst>
          </p:cNvPr>
          <p:cNvSpPr txBox="1">
            <a:spLocks/>
          </p:cNvSpPr>
          <p:nvPr/>
        </p:nvSpPr>
        <p:spPr bwMode="auto">
          <a:xfrm>
            <a:off x="2198807" y="4780717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Granite.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A302C13-A152-4154-9EA7-A300C1335393}"/>
              </a:ext>
            </a:extLst>
          </p:cNvPr>
          <p:cNvSpPr txBox="1">
            <a:spLocks/>
          </p:cNvSpPr>
          <p:nvPr/>
        </p:nvSpPr>
        <p:spPr bwMode="auto">
          <a:xfrm>
            <a:off x="2198807" y="5457931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Parking.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C87E21DB-7E9E-41FC-B707-1EECD8499AD1}"/>
              </a:ext>
            </a:extLst>
          </p:cNvPr>
          <p:cNvSpPr txBox="1">
            <a:spLocks/>
          </p:cNvSpPr>
          <p:nvPr/>
        </p:nvSpPr>
        <p:spPr bwMode="auto">
          <a:xfrm>
            <a:off x="2198807" y="6205838"/>
            <a:ext cx="2778238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Roches volcaniques.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3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700338"/>
            <a:ext cx="5383213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Sud-Est: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Retours d'Est ou dépression de Gênes.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Bise noire.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Canalisé en Nord-Est sur le plateau.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Faible gradient de température.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Souvent nuageux.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Peu pluvieux.</a:t>
            </a: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 rot="7860000">
            <a:off x="4874419" y="969169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3EDADE5-B918-4089-9343-A5CE4C8FC0BB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Quantité d’énergie nécessaire pour réchauffer le matériau.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BDF36CE-DB8C-4CBE-A7D5-8FD64867BD5F}"/>
              </a:ext>
            </a:extLst>
          </p:cNvPr>
          <p:cNvSpPr txBox="1">
            <a:spLocks/>
          </p:cNvSpPr>
          <p:nvPr/>
        </p:nvSpPr>
        <p:spPr bwMode="auto">
          <a:xfrm>
            <a:off x="457200" y="1056338"/>
            <a:ext cx="66800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Capacité thermique massique </a:t>
            </a:r>
            <a:r>
              <a:rPr lang="fr-FR" kern="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279327F-74B9-4E17-A690-28125E957584}"/>
              </a:ext>
            </a:extLst>
          </p:cNvPr>
          <p:cNvSpPr txBox="1">
            <a:spLocks/>
          </p:cNvSpPr>
          <p:nvPr/>
        </p:nvSpPr>
        <p:spPr bwMode="auto">
          <a:xfrm>
            <a:off x="457200" y="2341774"/>
            <a:ext cx="7715201" cy="171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Il faut 1021 joules pour chauffer 1kg d’asphalte de 1°C.</a:t>
            </a:r>
          </a:p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Béton: 880		Granite: 790		Sable: 835</a:t>
            </a:r>
          </a:p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Bois: 1200 à 2700		Eau: 4185	Glace: 2060</a:t>
            </a:r>
          </a:p>
          <a:p>
            <a:endParaRPr lang="fr-FR" sz="2400" kern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A0B6558-AAD9-478A-8E4D-5C1022B7F983}"/>
              </a:ext>
            </a:extLst>
          </p:cNvPr>
          <p:cNvSpPr txBox="1">
            <a:spLocks/>
          </p:cNvSpPr>
          <p:nvPr/>
        </p:nvSpPr>
        <p:spPr bwMode="auto">
          <a:xfrm>
            <a:off x="454514" y="998730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Conductivité thermique.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7440339-2420-4309-83F4-E102334E06ED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Capacité du matériau à conduire la chaleur en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profondeur.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5C03A62-401B-4A1D-9702-C5539D540E3C}"/>
              </a:ext>
            </a:extLst>
          </p:cNvPr>
          <p:cNvSpPr txBox="1">
            <a:spLocks/>
          </p:cNvSpPr>
          <p:nvPr/>
        </p:nvSpPr>
        <p:spPr bwMode="auto">
          <a:xfrm>
            <a:off x="454514" y="244921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massif conduit mieux la chaleur.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accent6"/>
                </a:solidFill>
                <a:latin typeface="Arial"/>
                <a:cs typeface="Arial"/>
              </a:rPr>
              <a:t>Les végétaux verts conduisent la chaleur vers le sol.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végétaux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secs gardent la chaleur en surface.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96D898B-9220-4987-9808-0B2A95386215}"/>
              </a:ext>
            </a:extLst>
          </p:cNvPr>
          <p:cNvSpPr txBox="1">
            <a:spLocks/>
          </p:cNvSpPr>
          <p:nvPr/>
        </p:nvSpPr>
        <p:spPr bwMode="auto">
          <a:xfrm>
            <a:off x="466943" y="4416071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massif peut restituer la chaleur en soirée.</a:t>
            </a:r>
          </a:p>
        </p:txBody>
      </p:sp>
    </p:spTree>
    <p:extLst>
      <p:ext uri="{BB962C8B-B14F-4D97-AF65-F5344CB8AC3E}">
        <p14:creationId xmlns:p14="http://schemas.microsoft.com/office/powerpoint/2010/main" val="14525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87FFE8D-B88D-4585-9286-D386AE824231}"/>
              </a:ext>
            </a:extLst>
          </p:cNvPr>
          <p:cNvSpPr txBox="1">
            <a:spLocks/>
          </p:cNvSpPr>
          <p:nvPr/>
        </p:nvSpPr>
        <p:spPr bwMode="auto">
          <a:xfrm>
            <a:off x="441337" y="882753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Évaporation.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389311D-F8BE-43AF-9AB6-DFE28E784C43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L’évaporation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nuit à l’échauffement de la surface.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6728087-D41A-4D55-B7BD-C7A38F7CF369}"/>
              </a:ext>
            </a:extLst>
          </p:cNvPr>
          <p:cNvSpPr txBox="1">
            <a:spLocks/>
          </p:cNvSpPr>
          <p:nvPr/>
        </p:nvSpPr>
        <p:spPr bwMode="auto">
          <a:xfrm>
            <a:off x="454514" y="244921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humide reste frais.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accent6"/>
                </a:solidFill>
                <a:latin typeface="Arial"/>
                <a:cs typeface="Arial"/>
              </a:rPr>
              <a:t>Les végétaux verts évaporent de l’eau.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végétaux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secs s’échauffent rapidement.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C8A5A7E-6C77-4A61-A147-3BA1809D379C}"/>
              </a:ext>
            </a:extLst>
          </p:cNvPr>
          <p:cNvSpPr txBox="1">
            <a:spLocks/>
          </p:cNvSpPr>
          <p:nvPr/>
        </p:nvSpPr>
        <p:spPr bwMode="auto">
          <a:xfrm>
            <a:off x="466943" y="4416071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hiver, les végétaux évaporent très peu.</a:t>
            </a:r>
          </a:p>
        </p:txBody>
      </p:sp>
    </p:spTree>
    <p:extLst>
      <p:ext uri="{BB962C8B-B14F-4D97-AF65-F5344CB8AC3E}">
        <p14:creationId xmlns:p14="http://schemas.microsoft.com/office/powerpoint/2010/main" val="34324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03701CD-295F-49A2-AB68-384699681754}"/>
              </a:ext>
            </a:extLst>
          </p:cNvPr>
          <p:cNvSpPr txBox="1">
            <a:spLocks/>
          </p:cNvSpPr>
          <p:nvPr/>
        </p:nvSpPr>
        <p:spPr bwMode="auto">
          <a:xfrm>
            <a:off x="457200" y="953725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relative.</a:t>
            </a:r>
          </a:p>
        </p:txBody>
      </p:sp>
      <p:sp>
        <p:nvSpPr>
          <p:cNvPr id="13" name="Organigramme : Données 12">
            <a:extLst>
              <a:ext uri="{FF2B5EF4-FFF2-40B4-BE49-F238E27FC236}">
                <a16:creationId xmlns:a16="http://schemas.microsoft.com/office/drawing/2014/main" id="{463A0784-162B-46E5-8976-6A314B184AEB}"/>
              </a:ext>
            </a:extLst>
          </p:cNvPr>
          <p:cNvSpPr/>
          <p:nvPr/>
        </p:nvSpPr>
        <p:spPr bwMode="auto">
          <a:xfrm>
            <a:off x="701570" y="4239090"/>
            <a:ext cx="2160240" cy="495055"/>
          </a:xfrm>
          <a:prstGeom prst="flowChartInputOutput">
            <a:avLst/>
          </a:prstGeom>
          <a:solidFill>
            <a:schemeClr val="tx2">
              <a:lumMod val="65000"/>
              <a:lumOff val="35000"/>
            </a:schemeClr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rganigramme : Données 13">
            <a:extLst>
              <a:ext uri="{FF2B5EF4-FFF2-40B4-BE49-F238E27FC236}">
                <a16:creationId xmlns:a16="http://schemas.microsoft.com/office/drawing/2014/main" id="{1DBA5271-7C9F-4CDC-804D-CC135AD08742}"/>
              </a:ext>
            </a:extLst>
          </p:cNvPr>
          <p:cNvSpPr/>
          <p:nvPr/>
        </p:nvSpPr>
        <p:spPr bwMode="auto">
          <a:xfrm>
            <a:off x="3311860" y="4239090"/>
            <a:ext cx="2160240" cy="495055"/>
          </a:xfrm>
          <a:prstGeom prst="flowChartInputOutput">
            <a:avLst/>
          </a:prstGeom>
          <a:solidFill>
            <a:schemeClr val="tx2">
              <a:lumMod val="65000"/>
              <a:lumOff val="35000"/>
            </a:schemeClr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3043FD6-A199-47EC-97C1-7B58ED917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40" y="4107761"/>
            <a:ext cx="977770" cy="62638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8A2D8A7-54B7-4EB2-8F91-6322D4993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4290" y="4149080"/>
            <a:ext cx="1337810" cy="445240"/>
          </a:xfrm>
          <a:prstGeom prst="rect">
            <a:avLst/>
          </a:prstGeom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id="{DDAD265E-9795-45F6-B19F-EF6C81FB34AD}"/>
              </a:ext>
            </a:extLst>
          </p:cNvPr>
          <p:cNvSpPr/>
          <p:nvPr/>
        </p:nvSpPr>
        <p:spPr bwMode="auto">
          <a:xfrm>
            <a:off x="6102170" y="3383995"/>
            <a:ext cx="1881630" cy="1350150"/>
          </a:xfrm>
          <a:prstGeom prst="cube">
            <a:avLst/>
          </a:prstGeom>
          <a:blipFill>
            <a:blip r:embed="rId5"/>
            <a:stretch>
              <a:fillRect/>
            </a:stretch>
          </a:blip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5A51E901-C33F-4DDF-B7FD-D2A027B34965}"/>
              </a:ext>
            </a:extLst>
          </p:cNvPr>
          <p:cNvSpPr txBox="1">
            <a:spLocks/>
          </p:cNvSpPr>
          <p:nvPr/>
        </p:nvSpPr>
        <p:spPr bwMode="auto">
          <a:xfrm>
            <a:off x="457200" y="185382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du matériau en contact avec l’air par m</a:t>
            </a:r>
            <a:r>
              <a:rPr kumimoji="0" lang="fr-FR" sz="2400" b="0" i="0" u="none" strike="noStrike" kern="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au sol.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F78210FF-2005-4AC5-882B-A79DA58A06B7}"/>
              </a:ext>
            </a:extLst>
          </p:cNvPr>
          <p:cNvSpPr txBox="1">
            <a:spLocks/>
          </p:cNvSpPr>
          <p:nvPr/>
        </p:nvSpPr>
        <p:spPr bwMode="auto">
          <a:xfrm>
            <a:off x="566555" y="4824155"/>
            <a:ext cx="1758698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Parking vide.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= 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6353F74-0A3F-47E9-A6C5-F1BEBF38B00F}"/>
              </a:ext>
            </a:extLst>
          </p:cNvPr>
          <p:cNvSpPr txBox="1">
            <a:spLocks/>
          </p:cNvSpPr>
          <p:nvPr/>
        </p:nvSpPr>
        <p:spPr bwMode="auto">
          <a:xfrm>
            <a:off x="3176845" y="4824155"/>
            <a:ext cx="1758698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Parking plein.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5m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60F6078A-891C-4CBB-8BB8-D181B4374CF4}"/>
              </a:ext>
            </a:extLst>
          </p:cNvPr>
          <p:cNvSpPr txBox="1">
            <a:spLocks/>
          </p:cNvSpPr>
          <p:nvPr/>
        </p:nvSpPr>
        <p:spPr bwMode="auto">
          <a:xfrm>
            <a:off x="6012160" y="4824155"/>
            <a:ext cx="1971640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Champ de blé.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100m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8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>
                <a:solidFill>
                  <a:schemeClr val="bg1"/>
                </a:solidFill>
              </a:rPr>
              <a:t>Modèles numériques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11150" y="1076325"/>
            <a:ext cx="615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Utilisent les relevés des ballon-sondes.</a:t>
            </a:r>
            <a:endParaRPr lang="fr-FR" sz="2400" b="1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11150" y="1717675"/>
            <a:ext cx="524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Actualisés par les relevés au sol.</a:t>
            </a:r>
            <a:endParaRPr lang="fr-FR" sz="2400" b="1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11150" y="2359025"/>
            <a:ext cx="551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Actualisés par les relevés aviation.</a:t>
            </a:r>
            <a:endParaRPr lang="fr-FR" sz="2400" b="1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11150" y="3000375"/>
            <a:ext cx="547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Modèles GFS, ECMWF, JMA, WRF.</a:t>
            </a:r>
            <a:endParaRPr lang="fr-FR" sz="2400" b="1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1150" y="3641725"/>
            <a:ext cx="522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Calcul de points selon une grille.</a:t>
            </a:r>
            <a:endParaRPr lang="fr-FR" sz="2400" b="1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11150" y="4283075"/>
            <a:ext cx="521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Echelle grande, moyenne, petite.</a:t>
            </a:r>
            <a:endParaRPr lang="fr-FR" sz="2400" b="1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11150" y="4924425"/>
            <a:ext cx="600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 dirty="0"/>
              <a:t>- RASP pour le vol à voile et le vol libre.</a:t>
            </a:r>
            <a:endParaRPr lang="fr-FR" sz="2400" b="1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3830" y="5759730"/>
            <a:ext cx="8068234" cy="830997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173038" algn="l"/>
            <a:r>
              <a:rPr lang="fr-CH" sz="2400" b="1" dirty="0"/>
              <a:t>RASP: </a:t>
            </a:r>
            <a:r>
              <a:rPr lang="fr-CH" sz="2400" b="1" dirty="0" err="1"/>
              <a:t>R</a:t>
            </a:r>
            <a:r>
              <a:rPr lang="fr-CH" sz="2400" dirty="0" err="1"/>
              <a:t>egional</a:t>
            </a:r>
            <a:r>
              <a:rPr lang="fr-CH" sz="2400" dirty="0"/>
              <a:t> </a:t>
            </a:r>
            <a:r>
              <a:rPr lang="fr-CH" sz="2400" b="1" dirty="0" err="1"/>
              <a:t>A</a:t>
            </a:r>
            <a:r>
              <a:rPr lang="fr-CH" sz="2400" dirty="0" err="1"/>
              <a:t>tmospheric</a:t>
            </a:r>
            <a:r>
              <a:rPr lang="fr-CH" sz="2400" dirty="0"/>
              <a:t> </a:t>
            </a:r>
            <a:r>
              <a:rPr lang="fr-CH" sz="2400" b="1" dirty="0" err="1"/>
              <a:t>S</a:t>
            </a:r>
            <a:r>
              <a:rPr lang="fr-CH" sz="2400" dirty="0" err="1"/>
              <a:t>oaring</a:t>
            </a:r>
            <a:r>
              <a:rPr lang="fr-CH" sz="2400" dirty="0"/>
              <a:t> </a:t>
            </a:r>
            <a:r>
              <a:rPr lang="fr-CH" sz="2400" b="1" dirty="0" err="1"/>
              <a:t>P</a:t>
            </a:r>
            <a:r>
              <a:rPr lang="fr-CH" sz="2400" dirty="0" err="1"/>
              <a:t>rediction</a:t>
            </a:r>
            <a:endParaRPr lang="fr-CH" sz="2400" dirty="0"/>
          </a:p>
          <a:p>
            <a:pPr marL="173038" algn="l"/>
            <a:r>
              <a:rPr lang="fr-CH" sz="2400" dirty="0"/>
              <a:t>(Prévision Atmosphériques Régionales pour le Vol Libre)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  <p:bldP spid="55302" grpId="0"/>
      <p:bldP spid="55303" grpId="0"/>
      <p:bldP spid="55304" grpId="0"/>
      <p:bldP spid="55305" grpId="0"/>
      <p:bldP spid="55306" grpId="0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677863"/>
          </a:xfrm>
        </p:spPr>
        <p:txBody>
          <a:bodyPr/>
          <a:lstStyle/>
          <a:p>
            <a:pPr eaLnBrk="1" hangingPunct="1"/>
            <a:r>
              <a:rPr lang="fr-CH" sz="4000"/>
              <a:t>Importance de l'échelle.</a:t>
            </a:r>
            <a:endParaRPr lang="fr-FR" sz="4000"/>
          </a:p>
        </p:txBody>
      </p:sp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0" y="731838"/>
            <a:ext cx="6323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Le sud des Alpes vu par une maille de:</a:t>
            </a:r>
            <a:endParaRPr lang="fr-FR" sz="2800">
              <a:solidFill>
                <a:schemeClr val="tx1"/>
              </a:solidFill>
            </a:endParaRPr>
          </a:p>
        </p:txBody>
      </p:sp>
      <p:grpSp>
        <p:nvGrpSpPr>
          <p:cNvPr id="57356" name="Group 12"/>
          <p:cNvGrpSpPr>
            <a:grpSpLocks/>
          </p:cNvGrpSpPr>
          <p:nvPr/>
        </p:nvGrpSpPr>
        <p:grpSpPr bwMode="auto">
          <a:xfrm>
            <a:off x="115888" y="1273175"/>
            <a:ext cx="2917825" cy="5480050"/>
            <a:chOff x="73" y="802"/>
            <a:chExt cx="1838" cy="3452"/>
          </a:xfrm>
        </p:grpSpPr>
        <p:pic>
          <p:nvPicPr>
            <p:cNvPr id="4404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120"/>
              <a:ext cx="1838" cy="3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4" name="Text Box 9"/>
            <p:cNvSpPr txBox="1">
              <a:spLocks noChangeArrowheads="1"/>
            </p:cNvSpPr>
            <p:nvPr/>
          </p:nvSpPr>
          <p:spPr bwMode="auto">
            <a:xfrm>
              <a:off x="672" y="802"/>
              <a:ext cx="74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15km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3121025" y="1273175"/>
            <a:ext cx="2917825" cy="5472113"/>
            <a:chOff x="1966" y="802"/>
            <a:chExt cx="1838" cy="3447"/>
          </a:xfrm>
        </p:grpSpPr>
        <p:pic>
          <p:nvPicPr>
            <p:cNvPr id="4404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124"/>
              <a:ext cx="1838" cy="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2568" y="802"/>
              <a:ext cx="74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10km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6119813" y="1273175"/>
            <a:ext cx="2911475" cy="5476875"/>
            <a:chOff x="3855" y="802"/>
            <a:chExt cx="1834" cy="3450"/>
          </a:xfrm>
        </p:grpSpPr>
        <p:pic>
          <p:nvPicPr>
            <p:cNvPr id="4403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" y="1122"/>
              <a:ext cx="1834" cy="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0" name="Text Box 11"/>
            <p:cNvSpPr txBox="1">
              <a:spLocks noChangeArrowheads="1"/>
            </p:cNvSpPr>
            <p:nvPr/>
          </p:nvSpPr>
          <p:spPr bwMode="auto">
            <a:xfrm>
              <a:off x="4428" y="802"/>
              <a:ext cx="81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2,5km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0"/>
            <a:ext cx="9100124" cy="68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55662"/>
          </a:xfrm>
        </p:spPr>
        <p:txBody>
          <a:bodyPr/>
          <a:lstStyle/>
          <a:p>
            <a:pPr eaLnBrk="1" hangingPunct="1"/>
            <a:r>
              <a:rPr lang="fr-CH" b="1" dirty="0">
                <a:solidFill>
                  <a:schemeClr val="bg1"/>
                </a:solidFill>
              </a:rPr>
              <a:t>Echelle du relief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ChangeArrowheads="1"/>
          </p:cNvSpPr>
          <p:nvPr/>
        </p:nvSpPr>
        <p:spPr bwMode="auto">
          <a:xfrm>
            <a:off x="1576388" y="1157288"/>
            <a:ext cx="5368925" cy="5619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1106488"/>
            <a:ext cx="8672512" cy="2212975"/>
          </a:xfrm>
        </p:spPr>
        <p:txBody>
          <a:bodyPr/>
          <a:lstStyle/>
          <a:p>
            <a:pPr marL="0" indent="17463" eaLnBrk="1" hangingPunct="1"/>
            <a:r>
              <a:rPr lang="fr-CH"/>
              <a:t>Le site </a:t>
            </a:r>
            <a:r>
              <a:rPr lang="fr-CH">
                <a:hlinkClick r:id="rId3"/>
              </a:rPr>
              <a:t>http://www.wetterzentrale.de/</a:t>
            </a:r>
            <a:r>
              <a:rPr lang="fr-CH"/>
              <a:t> met à disposition un grand nombre de données</a:t>
            </a:r>
            <a:endParaRPr lang="fr-FR"/>
          </a:p>
        </p:txBody>
      </p:sp>
      <p:pic>
        <p:nvPicPr>
          <p:cNvPr id="46084" name="Picture 5" descr="we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42875"/>
            <a:ext cx="49434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Rtavn0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151063"/>
            <a:ext cx="5737225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200025" y="2051050"/>
            <a:ext cx="31654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sz="3200">
                <a:solidFill>
                  <a:srgbClr val="000000"/>
                </a:solidFill>
              </a:rPr>
              <a:t>permettant de se faire une idée du temps sur 5-10 jours.</a:t>
            </a:r>
            <a:r>
              <a:rPr lang="fr-CH" sz="3200"/>
              <a:t> </a:t>
            </a:r>
            <a:endParaRPr lang="fr-FR" sz="32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336881"/>
          </a:xfrm>
        </p:spPr>
        <p:txBody>
          <a:bodyPr tIns="0" bIns="0"/>
          <a:lstStyle/>
          <a:p>
            <a:pPr eaLnBrk="1" hangingPunct="1"/>
            <a:r>
              <a:rPr lang="fr-CH" sz="2400" b="1" dirty="0"/>
              <a:t>Fiabilité des prévisions</a:t>
            </a:r>
            <a:endParaRPr lang="fr-F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09662" y="542925"/>
            <a:ext cx="6477864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http://www.wetterzentrale.de/topkarten.php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8A97A412-9130-4DEF-B70B-28079EA2A2BB}"/>
              </a:ext>
            </a:extLst>
          </p:cNvPr>
          <p:cNvSpPr txBox="1"/>
          <p:nvPr/>
        </p:nvSpPr>
        <p:spPr>
          <a:xfrm>
            <a:off x="1109662" y="542925"/>
            <a:ext cx="3086101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Carte: 			GFS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20D09F9D-BCB1-4C88-B88C-A2886AF1DF45}"/>
              </a:ext>
            </a:extLst>
          </p:cNvPr>
          <p:cNvSpPr txBox="1"/>
          <p:nvPr/>
        </p:nvSpPr>
        <p:spPr>
          <a:xfrm>
            <a:off x="1109662" y="542925"/>
            <a:ext cx="3514104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Région: 			Europe</a:t>
            </a:r>
          </a:p>
        </p:txBody>
      </p:sp>
      <p:sp>
        <p:nvSpPr>
          <p:cNvPr id="54" name="TextBox 1">
            <a:extLst>
              <a:ext uri="{FF2B5EF4-FFF2-40B4-BE49-F238E27FC236}">
                <a16:creationId xmlns:a16="http://schemas.microsoft.com/office/drawing/2014/main" id="{124976F5-0608-4EF0-BA10-06340C6C8908}"/>
              </a:ext>
            </a:extLst>
          </p:cNvPr>
          <p:cNvSpPr txBox="1"/>
          <p:nvPr/>
        </p:nvSpPr>
        <p:spPr>
          <a:xfrm>
            <a:off x="1109662" y="542925"/>
            <a:ext cx="5718232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Paramètre:		</a:t>
            </a:r>
            <a:r>
              <a:rPr lang="fr-FR" sz="2400" b="1" dirty="0">
                <a:solidFill>
                  <a:schemeClr val="accent2"/>
                </a:solidFill>
              </a:rPr>
              <a:t>500 hPa </a:t>
            </a:r>
            <a:r>
              <a:rPr lang="fr-FR" sz="2400" b="1" dirty="0" err="1">
                <a:solidFill>
                  <a:schemeClr val="accent2"/>
                </a:solidFill>
              </a:rPr>
              <a:t>Geopot</a:t>
            </a:r>
            <a:r>
              <a:rPr lang="fr-FR" sz="2400" b="1" dirty="0">
                <a:solidFill>
                  <a:schemeClr val="accent2"/>
                </a:solidFill>
              </a:rPr>
              <a:t>. </a:t>
            </a:r>
            <a:r>
              <a:rPr lang="fr-FR" sz="2400" b="1" dirty="0" err="1">
                <a:solidFill>
                  <a:schemeClr val="accent2"/>
                </a:solidFill>
              </a:rPr>
              <a:t>Höhe</a:t>
            </a:r>
            <a:endParaRPr lang="fr-CH" sz="2400" b="1" dirty="0">
              <a:solidFill>
                <a:schemeClr val="accent2"/>
              </a:solidFill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CC52AF29-3671-434B-8C6D-00CEAAE9F548}"/>
              </a:ext>
            </a:extLst>
          </p:cNvPr>
          <p:cNvSpPr txBox="1"/>
          <p:nvPr/>
        </p:nvSpPr>
        <p:spPr>
          <a:xfrm>
            <a:off x="1109662" y="542925"/>
            <a:ext cx="3303725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Membre: 		SPAG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96167E-94D3-4279-A216-52006B5AA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0837F6-E11D-44DF-B47D-03EFB3D65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1E1200-CA2D-43FA-A5F0-72DF49F2E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255A3D-6798-44B6-B7ED-1A4C55114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D8C337-04B0-4AF8-AB08-70059046F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627C2C-1B79-4BC9-AB47-A4FFBB700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194558-6E1F-41B4-BF8C-5A5B602BF2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72E4487-E3C1-4298-BDB5-49F13BF753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B6DAC7-09D9-4D07-B91F-8494D7C23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9A77B6F-B00D-4AFA-B47D-3DDAC2D7D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FA42DB1-F7C7-4152-9185-4642DE11A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A91EAC0-608F-4A5B-AF59-97008A4763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CCA1325-2D27-46A7-A699-E456350FE1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04" name="Image 47103">
            <a:extLst>
              <a:ext uri="{FF2B5EF4-FFF2-40B4-BE49-F238E27FC236}">
                <a16:creationId xmlns:a16="http://schemas.microsoft.com/office/drawing/2014/main" id="{E1458EAB-B089-4CAE-93B5-6ED6CBF5FA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07" name="Image 47106">
            <a:extLst>
              <a:ext uri="{FF2B5EF4-FFF2-40B4-BE49-F238E27FC236}">
                <a16:creationId xmlns:a16="http://schemas.microsoft.com/office/drawing/2014/main" id="{CB3A4BA4-5A88-4460-A7A1-71C26921A7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09" name="Image 47108">
            <a:extLst>
              <a:ext uri="{FF2B5EF4-FFF2-40B4-BE49-F238E27FC236}">
                <a16:creationId xmlns:a16="http://schemas.microsoft.com/office/drawing/2014/main" id="{A70638C1-3002-4A06-A81B-9466CA6E3C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11" name="Image 47110">
            <a:extLst>
              <a:ext uri="{FF2B5EF4-FFF2-40B4-BE49-F238E27FC236}">
                <a16:creationId xmlns:a16="http://schemas.microsoft.com/office/drawing/2014/main" id="{518711FB-62D1-4690-846B-0293FC011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13" name="Image 47112">
            <a:extLst>
              <a:ext uri="{FF2B5EF4-FFF2-40B4-BE49-F238E27FC236}">
                <a16:creationId xmlns:a16="http://schemas.microsoft.com/office/drawing/2014/main" id="{4CFE223D-DFE5-41DC-A1A5-DA236EA284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15" name="Image 47114">
            <a:extLst>
              <a:ext uri="{FF2B5EF4-FFF2-40B4-BE49-F238E27FC236}">
                <a16:creationId xmlns:a16="http://schemas.microsoft.com/office/drawing/2014/main" id="{C962DC67-9416-4D32-A302-1ADB7CDDE9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17" name="Image 47116">
            <a:extLst>
              <a:ext uri="{FF2B5EF4-FFF2-40B4-BE49-F238E27FC236}">
                <a16:creationId xmlns:a16="http://schemas.microsoft.com/office/drawing/2014/main" id="{DE38AB75-FA47-45B2-ADC3-7CFC8E676FA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19" name="Image 47118">
            <a:extLst>
              <a:ext uri="{FF2B5EF4-FFF2-40B4-BE49-F238E27FC236}">
                <a16:creationId xmlns:a16="http://schemas.microsoft.com/office/drawing/2014/main" id="{2EB0D983-4D49-44EA-A9B0-734889CA13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21" name="Image 47120">
            <a:extLst>
              <a:ext uri="{FF2B5EF4-FFF2-40B4-BE49-F238E27FC236}">
                <a16:creationId xmlns:a16="http://schemas.microsoft.com/office/drawing/2014/main" id="{C7F480DD-0A10-400C-A72B-DB6B22540B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23" name="Image 47122">
            <a:extLst>
              <a:ext uri="{FF2B5EF4-FFF2-40B4-BE49-F238E27FC236}">
                <a16:creationId xmlns:a16="http://schemas.microsoft.com/office/drawing/2014/main" id="{4601A112-1303-4943-9700-1505785B66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25" name="Image 47124">
            <a:extLst>
              <a:ext uri="{FF2B5EF4-FFF2-40B4-BE49-F238E27FC236}">
                <a16:creationId xmlns:a16="http://schemas.microsoft.com/office/drawing/2014/main" id="{738F001C-8DFB-482F-AACB-7A217C5342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27" name="Image 47126">
            <a:extLst>
              <a:ext uri="{FF2B5EF4-FFF2-40B4-BE49-F238E27FC236}">
                <a16:creationId xmlns:a16="http://schemas.microsoft.com/office/drawing/2014/main" id="{5D3AB948-E1EA-4649-8792-42F0F9B38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29" name="Image 47128">
            <a:extLst>
              <a:ext uri="{FF2B5EF4-FFF2-40B4-BE49-F238E27FC236}">
                <a16:creationId xmlns:a16="http://schemas.microsoft.com/office/drawing/2014/main" id="{D838F923-BBD7-43D4-BA5F-9E5F95D989F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31" name="Image 47130">
            <a:extLst>
              <a:ext uri="{FF2B5EF4-FFF2-40B4-BE49-F238E27FC236}">
                <a16:creationId xmlns:a16="http://schemas.microsoft.com/office/drawing/2014/main" id="{59B6B86B-BA79-4ECC-861A-B839230A607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33" name="Image 47132">
            <a:extLst>
              <a:ext uri="{FF2B5EF4-FFF2-40B4-BE49-F238E27FC236}">
                <a16:creationId xmlns:a16="http://schemas.microsoft.com/office/drawing/2014/main" id="{A9B4600E-E7E5-4870-B313-9DFF0828A3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35" name="Image 47134">
            <a:extLst>
              <a:ext uri="{FF2B5EF4-FFF2-40B4-BE49-F238E27FC236}">
                <a16:creationId xmlns:a16="http://schemas.microsoft.com/office/drawing/2014/main" id="{C9F7A7B7-EBA6-49AF-B03B-1B9D0985088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37" name="Image 47136">
            <a:extLst>
              <a:ext uri="{FF2B5EF4-FFF2-40B4-BE49-F238E27FC236}">
                <a16:creationId xmlns:a16="http://schemas.microsoft.com/office/drawing/2014/main" id="{FCC8D68B-B4CC-4695-92EE-F056C84DD4C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39" name="Image 47138">
            <a:extLst>
              <a:ext uri="{FF2B5EF4-FFF2-40B4-BE49-F238E27FC236}">
                <a16:creationId xmlns:a16="http://schemas.microsoft.com/office/drawing/2014/main" id="{BFA14704-FB44-4524-865C-7EE0E6A787A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41" name="Image 47140">
            <a:extLst>
              <a:ext uri="{FF2B5EF4-FFF2-40B4-BE49-F238E27FC236}">
                <a16:creationId xmlns:a16="http://schemas.microsoft.com/office/drawing/2014/main" id="{6A9A8DD5-9C04-4C2A-B624-6951C4C24B5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43" name="Image 47142">
            <a:extLst>
              <a:ext uri="{FF2B5EF4-FFF2-40B4-BE49-F238E27FC236}">
                <a16:creationId xmlns:a16="http://schemas.microsoft.com/office/drawing/2014/main" id="{310695F5-26C2-4226-BACB-62974C73E22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45" name="Image 47144">
            <a:extLst>
              <a:ext uri="{FF2B5EF4-FFF2-40B4-BE49-F238E27FC236}">
                <a16:creationId xmlns:a16="http://schemas.microsoft.com/office/drawing/2014/main" id="{EB169CBE-534F-4A08-A3CD-4AFC7BE564C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47" name="Image 47146">
            <a:extLst>
              <a:ext uri="{FF2B5EF4-FFF2-40B4-BE49-F238E27FC236}">
                <a16:creationId xmlns:a16="http://schemas.microsoft.com/office/drawing/2014/main" id="{B954CE98-40C5-4747-992C-E91C3BCFE7C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49" name="Image 47148">
            <a:extLst>
              <a:ext uri="{FF2B5EF4-FFF2-40B4-BE49-F238E27FC236}">
                <a16:creationId xmlns:a16="http://schemas.microsoft.com/office/drawing/2014/main" id="{828C4357-2FD6-439D-93E1-0437C431F69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51" name="Image 47150">
            <a:extLst>
              <a:ext uri="{FF2B5EF4-FFF2-40B4-BE49-F238E27FC236}">
                <a16:creationId xmlns:a16="http://schemas.microsoft.com/office/drawing/2014/main" id="{D67CFB48-44D4-4B71-8D2A-2A298832BE0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53" name="Image 47152">
            <a:extLst>
              <a:ext uri="{FF2B5EF4-FFF2-40B4-BE49-F238E27FC236}">
                <a16:creationId xmlns:a16="http://schemas.microsoft.com/office/drawing/2014/main" id="{9B8E2643-13B3-4AB7-8DA2-E5F231E653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55" name="Image 47154">
            <a:extLst>
              <a:ext uri="{FF2B5EF4-FFF2-40B4-BE49-F238E27FC236}">
                <a16:creationId xmlns:a16="http://schemas.microsoft.com/office/drawing/2014/main" id="{CF6DF16F-0511-43B4-9FBE-2C756DE4063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57" name="Image 47156">
            <a:extLst>
              <a:ext uri="{FF2B5EF4-FFF2-40B4-BE49-F238E27FC236}">
                <a16:creationId xmlns:a16="http://schemas.microsoft.com/office/drawing/2014/main" id="{DC8D9023-AE18-4F80-AFCE-81DF6CFFA06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59" name="Image 47158">
            <a:extLst>
              <a:ext uri="{FF2B5EF4-FFF2-40B4-BE49-F238E27FC236}">
                <a16:creationId xmlns:a16="http://schemas.microsoft.com/office/drawing/2014/main" id="{837F7AEB-2311-4121-BC1E-4EC216BAD56C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61" name="Image 47160">
            <a:extLst>
              <a:ext uri="{FF2B5EF4-FFF2-40B4-BE49-F238E27FC236}">
                <a16:creationId xmlns:a16="http://schemas.microsoft.com/office/drawing/2014/main" id="{AD31E5A7-690E-4C74-A782-62B7A8A1C4E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63" name="Image 47162">
            <a:extLst>
              <a:ext uri="{FF2B5EF4-FFF2-40B4-BE49-F238E27FC236}">
                <a16:creationId xmlns:a16="http://schemas.microsoft.com/office/drawing/2014/main" id="{5AFBF64C-34DE-43A0-AFEB-F36BF306EC7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65" name="Image 47164">
            <a:extLst>
              <a:ext uri="{FF2B5EF4-FFF2-40B4-BE49-F238E27FC236}">
                <a16:creationId xmlns:a16="http://schemas.microsoft.com/office/drawing/2014/main" id="{4CEFEDA4-541D-411B-9033-2C988B54ADD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67" name="Image 47166">
            <a:extLst>
              <a:ext uri="{FF2B5EF4-FFF2-40B4-BE49-F238E27FC236}">
                <a16:creationId xmlns:a16="http://schemas.microsoft.com/office/drawing/2014/main" id="{120F7B73-6B0F-4BAD-9021-6E72537D048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69" name="Image 47168">
            <a:extLst>
              <a:ext uri="{FF2B5EF4-FFF2-40B4-BE49-F238E27FC236}">
                <a16:creationId xmlns:a16="http://schemas.microsoft.com/office/drawing/2014/main" id="{1BC31A0D-226C-4E67-8469-275E04E8FF2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71" name="Image 47170">
            <a:extLst>
              <a:ext uri="{FF2B5EF4-FFF2-40B4-BE49-F238E27FC236}">
                <a16:creationId xmlns:a16="http://schemas.microsoft.com/office/drawing/2014/main" id="{5E55B4D7-B831-438F-A286-11784F6C66F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73" name="Image 47172">
            <a:extLst>
              <a:ext uri="{FF2B5EF4-FFF2-40B4-BE49-F238E27FC236}">
                <a16:creationId xmlns:a16="http://schemas.microsoft.com/office/drawing/2014/main" id="{4D97A6BA-936A-444D-BC10-10581325E2E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75" name="Image 47174">
            <a:extLst>
              <a:ext uri="{FF2B5EF4-FFF2-40B4-BE49-F238E27FC236}">
                <a16:creationId xmlns:a16="http://schemas.microsoft.com/office/drawing/2014/main" id="{9303AD9E-C370-468B-A466-2C91ED9B48B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77" name="Image 47176">
            <a:extLst>
              <a:ext uri="{FF2B5EF4-FFF2-40B4-BE49-F238E27FC236}">
                <a16:creationId xmlns:a16="http://schemas.microsoft.com/office/drawing/2014/main" id="{D44B2E75-E1BB-4409-9B6E-CE68BEC7323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79" name="Image 47178">
            <a:extLst>
              <a:ext uri="{FF2B5EF4-FFF2-40B4-BE49-F238E27FC236}">
                <a16:creationId xmlns:a16="http://schemas.microsoft.com/office/drawing/2014/main" id="{600FC22E-68EB-4D64-BB44-8E082B8B658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81" name="Image 47180">
            <a:extLst>
              <a:ext uri="{FF2B5EF4-FFF2-40B4-BE49-F238E27FC236}">
                <a16:creationId xmlns:a16="http://schemas.microsoft.com/office/drawing/2014/main" id="{B04089C0-AA8D-4BB3-B829-3584FB9AB3E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83" name="Image 47182">
            <a:extLst>
              <a:ext uri="{FF2B5EF4-FFF2-40B4-BE49-F238E27FC236}">
                <a16:creationId xmlns:a16="http://schemas.microsoft.com/office/drawing/2014/main" id="{7160DD33-4771-4898-B43F-23839800D62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85" name="Image 47184">
            <a:extLst>
              <a:ext uri="{FF2B5EF4-FFF2-40B4-BE49-F238E27FC236}">
                <a16:creationId xmlns:a16="http://schemas.microsoft.com/office/drawing/2014/main" id="{68AE5A06-D738-44C8-888B-E1DE233C7DE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87" name="Image 47186">
            <a:extLst>
              <a:ext uri="{FF2B5EF4-FFF2-40B4-BE49-F238E27FC236}">
                <a16:creationId xmlns:a16="http://schemas.microsoft.com/office/drawing/2014/main" id="{32B43E1A-65DE-4FFD-881B-09A1DB40AC58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89" name="Image 47188">
            <a:extLst>
              <a:ext uri="{FF2B5EF4-FFF2-40B4-BE49-F238E27FC236}">
                <a16:creationId xmlns:a16="http://schemas.microsoft.com/office/drawing/2014/main" id="{820ED04E-F09F-4F18-8893-16333CD89D1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91" name="Image 47190">
            <a:extLst>
              <a:ext uri="{FF2B5EF4-FFF2-40B4-BE49-F238E27FC236}">
                <a16:creationId xmlns:a16="http://schemas.microsoft.com/office/drawing/2014/main" id="{4FAA0A9F-AC1E-47BA-823B-F5087F85F5B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93" name="Image 47192">
            <a:extLst>
              <a:ext uri="{FF2B5EF4-FFF2-40B4-BE49-F238E27FC236}">
                <a16:creationId xmlns:a16="http://schemas.microsoft.com/office/drawing/2014/main" id="{8625A4F0-8BDD-4A26-B27F-33C3183E5F7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95" name="Image 47194">
            <a:extLst>
              <a:ext uri="{FF2B5EF4-FFF2-40B4-BE49-F238E27FC236}">
                <a16:creationId xmlns:a16="http://schemas.microsoft.com/office/drawing/2014/main" id="{E8CC2FD4-8AB5-42E2-9784-529064F523F0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97" name="Image 47196">
            <a:extLst>
              <a:ext uri="{FF2B5EF4-FFF2-40B4-BE49-F238E27FC236}">
                <a16:creationId xmlns:a16="http://schemas.microsoft.com/office/drawing/2014/main" id="{0DA17821-2579-4AE7-BBDD-15B2BB1A6C5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99" name="Image 47198">
            <a:extLst>
              <a:ext uri="{FF2B5EF4-FFF2-40B4-BE49-F238E27FC236}">
                <a16:creationId xmlns:a16="http://schemas.microsoft.com/office/drawing/2014/main" id="{526EABDE-9399-4E79-99D8-BFF653A40EDF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201" name="Image 47200">
            <a:extLst>
              <a:ext uri="{FF2B5EF4-FFF2-40B4-BE49-F238E27FC236}">
                <a16:creationId xmlns:a16="http://schemas.microsoft.com/office/drawing/2014/main" id="{68BC6F8C-3E24-4999-ADBD-C2F9D3AD7241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203" name="Image 47202">
            <a:extLst>
              <a:ext uri="{FF2B5EF4-FFF2-40B4-BE49-F238E27FC236}">
                <a16:creationId xmlns:a16="http://schemas.microsoft.com/office/drawing/2014/main" id="{FD21B7C1-96A3-4425-A4E7-A936DD987DEB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205" name="Image 47204">
            <a:extLst>
              <a:ext uri="{FF2B5EF4-FFF2-40B4-BE49-F238E27FC236}">
                <a16:creationId xmlns:a16="http://schemas.microsoft.com/office/drawing/2014/main" id="{783496AF-2AFF-465B-99EC-A049F3AB0759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207" name="Image 47206">
            <a:extLst>
              <a:ext uri="{FF2B5EF4-FFF2-40B4-BE49-F238E27FC236}">
                <a16:creationId xmlns:a16="http://schemas.microsoft.com/office/drawing/2014/main" id="{3CB8DB97-1D9F-4FF0-9B9D-93401FF21921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336881"/>
          </a:xfrm>
        </p:spPr>
        <p:txBody>
          <a:bodyPr tIns="0" bIns="0"/>
          <a:lstStyle/>
          <a:p>
            <a:pPr eaLnBrk="1" hangingPunct="1"/>
            <a:r>
              <a:rPr lang="fr-CH" sz="2400" b="1" dirty="0"/>
              <a:t>Fiabilité des prévisions</a:t>
            </a:r>
            <a:endParaRPr lang="fr-F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779" y="6444335"/>
            <a:ext cx="9064854" cy="246221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1600" b="1" dirty="0">
                <a:solidFill>
                  <a:schemeClr val="accent6"/>
                </a:solidFill>
              </a:rPr>
              <a:t>https://www.wetterzentrale.de/en/panels.php?map=1&amp;model=gfs&amp;var=1&amp;run=12&amp;lid=SPAG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608E47-2E4C-40EA-A646-7E159CEA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4088BB-4F28-403E-AECF-540D6B7426C9}"/>
              </a:ext>
            </a:extLst>
          </p:cNvPr>
          <p:cNvSpPr/>
          <p:nvPr/>
        </p:nvSpPr>
        <p:spPr bwMode="auto">
          <a:xfrm>
            <a:off x="8120385" y="115082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Jour J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8666B29E-C540-42A7-8C11-BBCC257DA1AD}"/>
              </a:ext>
            </a:extLst>
          </p:cNvPr>
          <p:cNvSpPr/>
          <p:nvPr/>
        </p:nvSpPr>
        <p:spPr bwMode="auto">
          <a:xfrm>
            <a:off x="8120385" y="156265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J+1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6048CC3B-3ACC-4B41-81F9-BD5D6724D5D5}"/>
              </a:ext>
            </a:extLst>
          </p:cNvPr>
          <p:cNvSpPr/>
          <p:nvPr/>
        </p:nvSpPr>
        <p:spPr bwMode="auto">
          <a:xfrm>
            <a:off x="8120385" y="197448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J+2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00479865-46BE-4B2E-A4BF-105A5B2944BF}"/>
              </a:ext>
            </a:extLst>
          </p:cNvPr>
          <p:cNvSpPr/>
          <p:nvPr/>
        </p:nvSpPr>
        <p:spPr bwMode="auto">
          <a:xfrm>
            <a:off x="8120385" y="238631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J+3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6CD1ACF-5826-4186-B723-D3E0A8E2141C}"/>
              </a:ext>
            </a:extLst>
          </p:cNvPr>
          <p:cNvSpPr/>
          <p:nvPr/>
        </p:nvSpPr>
        <p:spPr bwMode="auto">
          <a:xfrm>
            <a:off x="8120385" y="279814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J+4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375DDD70-C412-47F5-9692-5FC5A06542B8}"/>
              </a:ext>
            </a:extLst>
          </p:cNvPr>
          <p:cNvSpPr/>
          <p:nvPr/>
        </p:nvSpPr>
        <p:spPr bwMode="auto">
          <a:xfrm>
            <a:off x="8120385" y="320997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J+5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493E371B-7B01-40D2-9673-83D3B7AE59A6}"/>
              </a:ext>
            </a:extLst>
          </p:cNvPr>
          <p:cNvSpPr/>
          <p:nvPr/>
        </p:nvSpPr>
        <p:spPr bwMode="auto">
          <a:xfrm>
            <a:off x="8120385" y="362180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J+6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7FC83AA6-2ECF-4F8F-A3FC-8DFD9AFDC61D}"/>
              </a:ext>
            </a:extLst>
          </p:cNvPr>
          <p:cNvSpPr/>
          <p:nvPr/>
        </p:nvSpPr>
        <p:spPr bwMode="auto">
          <a:xfrm>
            <a:off x="8120385" y="403363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J+7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2E175901-2B35-4BBB-AB52-7E0B6577E3B9}"/>
              </a:ext>
            </a:extLst>
          </p:cNvPr>
          <p:cNvSpPr/>
          <p:nvPr/>
        </p:nvSpPr>
        <p:spPr bwMode="auto">
          <a:xfrm>
            <a:off x="8120385" y="444546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J+8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98616091-BAC1-46A1-882E-3E5B46BCFAF5}"/>
              </a:ext>
            </a:extLst>
          </p:cNvPr>
          <p:cNvSpPr/>
          <p:nvPr/>
        </p:nvSpPr>
        <p:spPr bwMode="auto">
          <a:xfrm>
            <a:off x="8120385" y="485729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J+9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4E46EEA9-BB47-46AD-B992-E42DD64D2BA8}"/>
              </a:ext>
            </a:extLst>
          </p:cNvPr>
          <p:cNvSpPr/>
          <p:nvPr/>
        </p:nvSpPr>
        <p:spPr bwMode="auto">
          <a:xfrm>
            <a:off x="8120385" y="5269124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J+10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28E3E3-36AD-47D6-99B3-A33147C70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15150" cy="57721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152BE84-484A-462B-875B-47D1545F8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FFBA39-5006-4970-BF77-6424A085D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8689E7-3597-47A4-9BD2-32024814B7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7345FE-765B-4B40-B1E8-A2D58091B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E467841-93C8-49DA-B465-5B7038CA7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6C937A-E3D7-4E77-B2D6-21E9CCFF2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BF7E71-F97B-4F04-88CE-DDEA103614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7E2633A-F4A3-4F60-AB06-04076DDC98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  <p:pic>
        <p:nvPicPr>
          <p:cNvPr id="47105" name="Image 47104">
            <a:extLst>
              <a:ext uri="{FF2B5EF4-FFF2-40B4-BE49-F238E27FC236}">
                <a16:creationId xmlns:a16="http://schemas.microsoft.com/office/drawing/2014/main" id="{E2AC7D76-D6DA-47DE-99C2-0D1C271F8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540000"/>
            <a:ext cx="69246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652838" y="2874963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>
            <a:off x="101600" y="576263"/>
            <a:ext cx="7886700" cy="5456237"/>
          </a:xfrm>
          <a:custGeom>
            <a:avLst/>
            <a:gdLst>
              <a:gd name="T0" fmla="*/ 338138 w 4968"/>
              <a:gd name="T1" fmla="*/ 3287712 h 3437"/>
              <a:gd name="T2" fmla="*/ 2038350 w 4968"/>
              <a:gd name="T3" fmla="*/ 760412 h 3437"/>
              <a:gd name="T4" fmla="*/ 5859463 w 4968"/>
              <a:gd name="T5" fmla="*/ 571500 h 3437"/>
              <a:gd name="T6" fmla="*/ 7419975 w 4968"/>
              <a:gd name="T7" fmla="*/ 4186237 h 3437"/>
              <a:gd name="T8" fmla="*/ 3055938 w 4968"/>
              <a:gd name="T9" fmla="*/ 5392737 h 3437"/>
              <a:gd name="T10" fmla="*/ 450850 w 4968"/>
              <a:gd name="T11" fmla="*/ 4565650 h 3437"/>
              <a:gd name="T12" fmla="*/ 338138 w 4968"/>
              <a:gd name="T13" fmla="*/ 3287712 h 34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68" h="3437">
                <a:moveTo>
                  <a:pt x="213" y="2071"/>
                </a:moveTo>
                <a:cubicBezTo>
                  <a:pt x="380" y="1671"/>
                  <a:pt x="704" y="764"/>
                  <a:pt x="1284" y="479"/>
                </a:cubicBezTo>
                <a:cubicBezTo>
                  <a:pt x="1864" y="194"/>
                  <a:pt x="3126" y="0"/>
                  <a:pt x="3691" y="360"/>
                </a:cubicBezTo>
                <a:cubicBezTo>
                  <a:pt x="4256" y="720"/>
                  <a:pt x="4968" y="2131"/>
                  <a:pt x="4674" y="2637"/>
                </a:cubicBezTo>
                <a:cubicBezTo>
                  <a:pt x="4380" y="3143"/>
                  <a:pt x="2657" y="3357"/>
                  <a:pt x="1925" y="3397"/>
                </a:cubicBezTo>
                <a:cubicBezTo>
                  <a:pt x="1193" y="3437"/>
                  <a:pt x="568" y="3098"/>
                  <a:pt x="284" y="2876"/>
                </a:cubicBezTo>
                <a:cubicBezTo>
                  <a:pt x="0" y="2654"/>
                  <a:pt x="46" y="2471"/>
                  <a:pt x="213" y="2071"/>
                </a:cubicBezTo>
                <a:close/>
              </a:path>
            </a:pathLst>
          </a:custGeom>
          <a:noFill/>
          <a:ln w="381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2863850"/>
            <a:ext cx="5383213" cy="3989388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Haute pression: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Vents faibles – brises thermiques.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Si Mistral alors bise sur le plateau suisse.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Bonnes conditions dans le relief.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Inversions hors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Peu de nuages – thermiques bleus.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Pas de points bas !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Orages très localisés.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C6E600-8C79-4EF9-AE6A-60047D4E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" y="773705"/>
            <a:ext cx="2285142" cy="1904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9DB865-3477-4933-A524-4DCA84E7B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429" y="773705"/>
            <a:ext cx="2281998" cy="19048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F9F941-E313-46B6-9E00-9756F9753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398" y="773705"/>
            <a:ext cx="2285142" cy="19048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FCEC62-DE1D-48ED-A0CA-A9DCC43B1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039" y="773705"/>
            <a:ext cx="2285142" cy="19048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C0B50A-EEC0-436F-933E-597BE7499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" y="2654558"/>
            <a:ext cx="2285142" cy="19048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F13F40-6E77-452E-9A92-C79DB368E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857" y="2654558"/>
            <a:ext cx="2285142" cy="19048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1102CA-0E4B-4C89-B02C-A826993EAB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398" y="2654558"/>
            <a:ext cx="2285142" cy="19048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BDACDC-6D80-436A-9B22-A2A5027B96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541" y="2654558"/>
            <a:ext cx="2285142" cy="19048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D4D89C-22CF-4D1B-9E09-AEB930604B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" y="4573652"/>
            <a:ext cx="2285142" cy="190480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ACD8A86-7F8B-426D-AC3A-D9C17AF82B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857" y="4573652"/>
            <a:ext cx="2285142" cy="19048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51270D-F956-49B7-BB44-00EE065AFA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398" y="4573652"/>
            <a:ext cx="2285142" cy="190480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B9B56A6-907C-4615-8564-6C811FCB8E22}"/>
              </a:ext>
            </a:extLst>
          </p:cNvPr>
          <p:cNvSpPr txBox="1"/>
          <p:nvPr/>
        </p:nvSpPr>
        <p:spPr>
          <a:xfrm>
            <a:off x="2981660" y="87150"/>
            <a:ext cx="3339376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FR" sz="3200" b="1" dirty="0">
                <a:solidFill>
                  <a:schemeClr val="accent6"/>
                </a:solidFill>
              </a:rPr>
              <a:t>Du jour J à J+10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43CA61F-D9FF-4016-AA4A-859065D622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859" y="4573652"/>
            <a:ext cx="2285140" cy="19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44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Meteociel météo et observations en temps ré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439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497013"/>
            <a:ext cx="722947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1757363" y="1000125"/>
            <a:ext cx="575945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/>
              <a:t>http://www.meteociel.fr/modeles/gefs.php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601662"/>
          </a:xfrm>
        </p:spPr>
        <p:txBody>
          <a:bodyPr/>
          <a:lstStyle/>
          <a:p>
            <a:pPr eaLnBrk="1" hangingPunct="1"/>
            <a:r>
              <a:rPr lang="fr-CH" sz="3200"/>
              <a:t>Diagrammes huit jours de MétéoCiel</a:t>
            </a:r>
            <a:endParaRPr lang="fr-FR" sz="320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5" y="928688"/>
            <a:ext cx="8774113" cy="771525"/>
          </a:xfrm>
        </p:spPr>
        <p:txBody>
          <a:bodyPr/>
          <a:lstStyle/>
          <a:p>
            <a:pPr eaLnBrk="1" hangingPunct="1"/>
            <a:r>
              <a:rPr lang="fr-CH" sz="2800" dirty="0"/>
              <a:t>Les modèles sont calculés 20 fois avec de légères </a:t>
            </a:r>
            <a:endParaRPr lang="fr-FR" sz="2800" dirty="0"/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4605" y="1547920"/>
            <a:ext cx="5605390" cy="530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236538" y="1328738"/>
            <a:ext cx="33131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indent="17463" algn="l">
              <a:spcBef>
                <a:spcPts val="800"/>
              </a:spcBef>
            </a:pPr>
            <a:r>
              <a:rPr lang="fr-CH" sz="2800" dirty="0">
                <a:solidFill>
                  <a:srgbClr val="000000"/>
                </a:solidFill>
              </a:rPr>
              <a:t>perturbations afin d'estimer la fiabilité de la prévision.</a:t>
            </a: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28F1F4-9FA9-423E-9B19-C67FB3140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08000"/>
            <a:ext cx="7038445" cy="666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C9229A-6184-4AD8-8338-BAB1890AA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08000"/>
            <a:ext cx="7048500" cy="66484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77C851-351E-4104-9CAA-4BADCF0A1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000" y="108000"/>
            <a:ext cx="7048500" cy="6657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  <p:bldP spid="4915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311150" y="5175250"/>
            <a:ext cx="5619750" cy="119221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28588"/>
            <a:ext cx="8799513" cy="854075"/>
          </a:xfrm>
        </p:spPr>
        <p:txBody>
          <a:bodyPr/>
          <a:lstStyle/>
          <a:p>
            <a:pPr eaLnBrk="1" hangingPunct="1"/>
            <a:r>
              <a:rPr lang="fr-CH" sz="4000"/>
              <a:t>RASP </a:t>
            </a:r>
            <a:r>
              <a:rPr lang="fr-FR" sz="3200"/>
              <a:t>R</a:t>
            </a:r>
            <a:r>
              <a:rPr lang="fr-FR" sz="2800"/>
              <a:t>egional</a:t>
            </a:r>
            <a:r>
              <a:rPr lang="fr-FR" sz="3200"/>
              <a:t> A</a:t>
            </a:r>
            <a:r>
              <a:rPr lang="fr-FR" sz="2800"/>
              <a:t>tmospheric</a:t>
            </a:r>
            <a:r>
              <a:rPr lang="fr-FR" sz="3200"/>
              <a:t> S</a:t>
            </a:r>
            <a:r>
              <a:rPr lang="fr-FR" sz="2800"/>
              <a:t>oaring</a:t>
            </a:r>
            <a:r>
              <a:rPr lang="fr-FR" sz="3200"/>
              <a:t> P</a:t>
            </a:r>
            <a:r>
              <a:rPr lang="fr-FR" sz="2800"/>
              <a:t>rediction</a:t>
            </a:r>
            <a:r>
              <a:rPr lang="fr-FR" sz="4000"/>
              <a:t> 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8013" cy="5124450"/>
          </a:xfrm>
        </p:spPr>
        <p:txBody>
          <a:bodyPr/>
          <a:lstStyle/>
          <a:p>
            <a:pPr eaLnBrk="1" hangingPunct="1"/>
            <a:r>
              <a:rPr lang="fr-FR" dirty="0"/>
              <a:t>Un concept ouvert et communautaire</a:t>
            </a:r>
          </a:p>
          <a:p>
            <a:pPr eaLnBrk="1" hangingPunct="1">
              <a:buFont typeface="Times New Roman" pitchFamily="18" charset="0"/>
              <a:buChar char="•"/>
            </a:pPr>
            <a:r>
              <a:rPr lang="fr-FR" dirty="0"/>
              <a:t>Un modèle fiable, adapté de WRF</a:t>
            </a:r>
          </a:p>
          <a:p>
            <a:pPr eaLnBrk="1" hangingPunct="1">
              <a:buFont typeface="Times New Roman" pitchFamily="18" charset="0"/>
              <a:buChar char="•"/>
            </a:pPr>
            <a:r>
              <a:rPr lang="fr-FR" dirty="0"/>
              <a:t>Spécialisé pour le vol libre</a:t>
            </a:r>
          </a:p>
          <a:p>
            <a:pPr eaLnBrk="1" hangingPunct="1"/>
            <a:r>
              <a:rPr lang="fr-FR" i="1" dirty="0">
                <a:solidFill>
                  <a:schemeClr val="bg1"/>
                </a:solidFill>
              </a:rPr>
              <a:t>http://www.drjack.info/RASP/</a:t>
            </a:r>
          </a:p>
          <a:p>
            <a:pPr eaLnBrk="1" hangingPunct="1"/>
            <a:endParaRPr lang="fr-CH" i="1" dirty="0">
              <a:solidFill>
                <a:schemeClr val="bg1"/>
              </a:solidFill>
            </a:endParaRPr>
          </a:p>
          <a:p>
            <a:pPr eaLnBrk="1" hangingPunct="1"/>
            <a:r>
              <a:rPr lang="fr-CH" dirty="0"/>
              <a:t>Deux sites majeurs:</a:t>
            </a:r>
          </a:p>
          <a:p>
            <a:pPr eaLnBrk="1" hangingPunct="1"/>
            <a:r>
              <a:rPr lang="fr-FR" dirty="0">
                <a:hlinkClick r:id="rId3"/>
              </a:rPr>
              <a:t>http://www.soaringmeteo.ch/</a:t>
            </a:r>
            <a:endParaRPr lang="fr-FR" dirty="0"/>
          </a:p>
          <a:p>
            <a:pPr eaLnBrk="1" hangingPunct="1"/>
            <a:r>
              <a:rPr lang="fr-FR" dirty="0">
                <a:hlinkClick r:id="rId4"/>
              </a:rPr>
              <a:t>http://meteo-parapente.com/</a:t>
            </a:r>
            <a:endParaRPr lang="fr-FR" dirty="0"/>
          </a:p>
          <a:p>
            <a:pPr eaLnBrk="1" hangingPunct="1"/>
            <a:endParaRPr lang="fr-FR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1510" y="5949281"/>
            <a:ext cx="8860570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http://meteo-parapente.com/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Modèle: RASP / WRF (</a:t>
            </a:r>
            <a:r>
              <a:rPr lang="fr-CH" sz="3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Warf</a:t>
            </a:r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Grille de 2.5km.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Historique 4 jours, aujourd'hui et demain.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938"/>
            <a:ext cx="9152453" cy="483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20000" decel="2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19 -0.1627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20000" decel="2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16273 L -0.00486 -0.3006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20000" decel="2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30069 L -0.00694 -0.4789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215376" y="4184590"/>
            <a:ext cx="0" cy="38608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652256" y="3793430"/>
            <a:ext cx="0" cy="64389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206928" y="2595983"/>
            <a:ext cx="14288" cy="104400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937496" y="2670750"/>
            <a:ext cx="0" cy="167386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8623296" y="2106870"/>
            <a:ext cx="0" cy="1533113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62408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32040" y="2033845"/>
            <a:ext cx="4004470" cy="3212276"/>
            <a:chOff x="4721224" y="2187575"/>
            <a:chExt cx="4004470" cy="3212276"/>
          </a:xfrm>
        </p:grpSpPr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6004560" y="4338320"/>
              <a:ext cx="0" cy="1061531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441440" y="3947160"/>
              <a:ext cx="0" cy="144200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996112" y="2749713"/>
              <a:ext cx="14288" cy="2639454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726680" y="2824480"/>
              <a:ext cx="0" cy="256468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8412480" y="2260600"/>
              <a:ext cx="0" cy="312856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</p:spTree>
    <p:extLst>
      <p:ext uri="{BB962C8B-B14F-4D97-AF65-F5344CB8AC3E}">
        <p14:creationId xmlns:p14="http://schemas.microsoft.com/office/powerpoint/2010/main" val="32601288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932040" y="2033845"/>
            <a:ext cx="4007570" cy="3215521"/>
            <a:chOff x="4721224" y="2187575"/>
            <a:chExt cx="4007570" cy="321552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728360" y="2190820"/>
              <a:ext cx="4000434" cy="3212276"/>
            </a:xfrm>
            <a:prstGeom prst="rect">
              <a:avLst/>
            </a:prstGeom>
            <a:solidFill>
              <a:srgbClr val="FFFF00"/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5128260" y="3459480"/>
              <a:ext cx="1356360" cy="1417320"/>
            </a:xfrm>
            <a:custGeom>
              <a:avLst/>
              <a:gdLst>
                <a:gd name="connsiteX0" fmla="*/ 0 w 1356360"/>
                <a:gd name="connsiteY0" fmla="*/ 30480 h 1417320"/>
                <a:gd name="connsiteX1" fmla="*/ 624840 w 1356360"/>
                <a:gd name="connsiteY1" fmla="*/ 1417320 h 1417320"/>
                <a:gd name="connsiteX2" fmla="*/ 1356360 w 1356360"/>
                <a:gd name="connsiteY2" fmla="*/ 1257300 h 1417320"/>
                <a:gd name="connsiteX3" fmla="*/ 792480 w 1356360"/>
                <a:gd name="connsiteY3" fmla="*/ 0 h 1417320"/>
                <a:gd name="connsiteX4" fmla="*/ 0 w 1356360"/>
                <a:gd name="connsiteY4" fmla="*/ 3048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360" h="1417320">
                  <a:moveTo>
                    <a:pt x="0" y="30480"/>
                  </a:moveTo>
                  <a:lnTo>
                    <a:pt x="624840" y="1417320"/>
                  </a:lnTo>
                  <a:lnTo>
                    <a:pt x="1356360" y="1257300"/>
                  </a:lnTo>
                  <a:lnTo>
                    <a:pt x="79248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A8A258">
                <a:alpha val="44000"/>
              </a:srgb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7406640" y="3322320"/>
              <a:ext cx="1043940" cy="1219200"/>
            </a:xfrm>
            <a:custGeom>
              <a:avLst/>
              <a:gdLst>
                <a:gd name="connsiteX0" fmla="*/ 0 w 1043940"/>
                <a:gd name="connsiteY0" fmla="*/ 30480 h 1219200"/>
                <a:gd name="connsiteX1" fmla="*/ 556260 w 1043940"/>
                <a:gd name="connsiteY1" fmla="*/ 1219200 h 1219200"/>
                <a:gd name="connsiteX2" fmla="*/ 1043940 w 1043940"/>
                <a:gd name="connsiteY2" fmla="*/ 731520 h 1219200"/>
                <a:gd name="connsiteX3" fmla="*/ 762000 w 1043940"/>
                <a:gd name="connsiteY3" fmla="*/ 0 h 1219200"/>
                <a:gd name="connsiteX4" fmla="*/ 0 w 1043940"/>
                <a:gd name="connsiteY4" fmla="*/ 3048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940" h="1219200">
                  <a:moveTo>
                    <a:pt x="0" y="30480"/>
                  </a:moveTo>
                  <a:lnTo>
                    <a:pt x="556260" y="1219200"/>
                  </a:lnTo>
                  <a:lnTo>
                    <a:pt x="1043940" y="731520"/>
                  </a:lnTo>
                  <a:lnTo>
                    <a:pt x="76200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A8A258">
                <a:alpha val="35000"/>
              </a:srgb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416040" y="2781300"/>
              <a:ext cx="2049780" cy="2308860"/>
            </a:xfrm>
            <a:custGeom>
              <a:avLst/>
              <a:gdLst>
                <a:gd name="connsiteX0" fmla="*/ 0 w 2049780"/>
                <a:gd name="connsiteY0" fmla="*/ 68580 h 2308860"/>
                <a:gd name="connsiteX1" fmla="*/ 952500 w 2049780"/>
                <a:gd name="connsiteY1" fmla="*/ 2308860 h 2308860"/>
                <a:gd name="connsiteX2" fmla="*/ 2049780 w 2049780"/>
                <a:gd name="connsiteY2" fmla="*/ 1478280 h 2308860"/>
                <a:gd name="connsiteX3" fmla="*/ 1447800 w 2049780"/>
                <a:gd name="connsiteY3" fmla="*/ 0 h 2308860"/>
                <a:gd name="connsiteX4" fmla="*/ 0 w 2049780"/>
                <a:gd name="connsiteY4" fmla="*/ 6858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780" h="2308860">
                  <a:moveTo>
                    <a:pt x="0" y="68580"/>
                  </a:moveTo>
                  <a:lnTo>
                    <a:pt x="952500" y="2308860"/>
                  </a:lnTo>
                  <a:lnTo>
                    <a:pt x="2049780" y="1478280"/>
                  </a:lnTo>
                  <a:lnTo>
                    <a:pt x="144780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A8A258">
                <a:alpha val="36000"/>
              </a:srgb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33" name="Group 39"/>
            <p:cNvGrpSpPr>
              <a:grpSpLocks/>
            </p:cNvGrpSpPr>
            <p:nvPr/>
          </p:nvGrpSpPr>
          <p:grpSpPr bwMode="auto">
            <a:xfrm>
              <a:off x="5101156" y="3160738"/>
              <a:ext cx="838200" cy="465137"/>
              <a:chOff x="2624" y="1869"/>
              <a:chExt cx="528" cy="293"/>
            </a:xfrm>
          </p:grpSpPr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9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0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1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3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" name="Group 39"/>
            <p:cNvGrpSpPr>
              <a:grpSpLocks/>
            </p:cNvGrpSpPr>
            <p:nvPr/>
          </p:nvGrpSpPr>
          <p:grpSpPr bwMode="auto">
            <a:xfrm>
              <a:off x="7368741" y="2974728"/>
              <a:ext cx="838200" cy="465137"/>
              <a:chOff x="2624" y="1869"/>
              <a:chExt cx="528" cy="293"/>
            </a:xfrm>
          </p:grpSpPr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6385537" y="2484304"/>
              <a:ext cx="1484631" cy="465137"/>
              <a:chOff x="2624" y="1869"/>
              <a:chExt cx="528" cy="293"/>
            </a:xfrm>
          </p:grpSpPr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932040" y="2033845"/>
            <a:ext cx="4049396" cy="3212276"/>
            <a:chOff x="4721224" y="2187575"/>
            <a:chExt cx="4049396" cy="3212276"/>
          </a:xfrm>
        </p:grpSpPr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Trapezoid 29"/>
            <p:cNvSpPr/>
            <p:nvPr/>
          </p:nvSpPr>
          <p:spPr bwMode="auto">
            <a:xfrm rot="5400000">
              <a:off x="8485632" y="296008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Trapezoid 30"/>
            <p:cNvSpPr/>
            <p:nvPr/>
          </p:nvSpPr>
          <p:spPr bwMode="auto">
            <a:xfrm rot="5400000">
              <a:off x="8020813" y="3569708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 rot="5400000">
              <a:off x="7682484" y="4273447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 rot="5400000">
              <a:off x="6894576" y="3624549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5400000">
              <a:off x="6436453" y="438622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 rot="5400000">
              <a:off x="5690616" y="4617871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4932040" y="2033845"/>
            <a:ext cx="4049396" cy="3212276"/>
            <a:chOff x="4721224" y="2187575"/>
            <a:chExt cx="4049396" cy="3212276"/>
          </a:xfrm>
        </p:grpSpPr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Trapezoid 40"/>
            <p:cNvSpPr/>
            <p:nvPr/>
          </p:nvSpPr>
          <p:spPr bwMode="auto">
            <a:xfrm rot="5400000">
              <a:off x="8485632" y="257811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Trapezoid 41"/>
            <p:cNvSpPr/>
            <p:nvPr/>
          </p:nvSpPr>
          <p:spPr bwMode="auto">
            <a:xfrm rot="5400000">
              <a:off x="8020813" y="3075904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" name="Trapezoid 42"/>
            <p:cNvSpPr/>
            <p:nvPr/>
          </p:nvSpPr>
          <p:spPr bwMode="auto">
            <a:xfrm rot="5400000">
              <a:off x="7679455" y="342059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" name="Trapezoid 43"/>
            <p:cNvSpPr/>
            <p:nvPr/>
          </p:nvSpPr>
          <p:spPr bwMode="auto">
            <a:xfrm rot="5400000">
              <a:off x="6965951" y="318894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Trapezoid 44"/>
            <p:cNvSpPr/>
            <p:nvPr/>
          </p:nvSpPr>
          <p:spPr bwMode="auto">
            <a:xfrm rot="5400000">
              <a:off x="6436453" y="409538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Trapezoid 45"/>
            <p:cNvSpPr/>
            <p:nvPr/>
          </p:nvSpPr>
          <p:spPr bwMode="auto">
            <a:xfrm rot="5400000">
              <a:off x="5690616" y="450509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32040" y="1943835"/>
            <a:ext cx="4044690" cy="3316691"/>
            <a:chOff x="4736068" y="2078850"/>
            <a:chExt cx="4044690" cy="3316691"/>
          </a:xfrm>
        </p:grpSpPr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503862" y="219540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</p:spPr>
          <p:txBody>
            <a:bodyPr/>
            <a:lstStyle/>
            <a:p>
              <a:endParaRPr lang="fr-CH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4736068" y="486502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736069" y="312493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736068" y="218326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 rot="5400000">
              <a:off x="8495770" y="202551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" name="Trapezoid 52"/>
            <p:cNvSpPr/>
            <p:nvPr/>
          </p:nvSpPr>
          <p:spPr bwMode="auto">
            <a:xfrm rot="5400000">
              <a:off x="8000715" y="238555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Trapezoid 53"/>
            <p:cNvSpPr/>
            <p:nvPr/>
          </p:nvSpPr>
          <p:spPr bwMode="auto">
            <a:xfrm rot="5400000">
              <a:off x="7595670" y="265558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Trapezoid 54"/>
            <p:cNvSpPr/>
            <p:nvPr/>
          </p:nvSpPr>
          <p:spPr bwMode="auto">
            <a:xfrm rot="5400000">
              <a:off x="6965600" y="256557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Trapezoid 55"/>
            <p:cNvSpPr/>
            <p:nvPr/>
          </p:nvSpPr>
          <p:spPr bwMode="auto">
            <a:xfrm rot="5400000">
              <a:off x="6425540" y="373570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Trapezoid 56"/>
            <p:cNvSpPr/>
            <p:nvPr/>
          </p:nvSpPr>
          <p:spPr bwMode="auto">
            <a:xfrm rot="5400000">
              <a:off x="5705460" y="432076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54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" name="Rectangle 28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5112060" y="3924055"/>
            <a:ext cx="675075" cy="270030"/>
          </a:xfrm>
          <a:prstGeom prst="rightArrow">
            <a:avLst/>
          </a:prstGeom>
          <a:solidFill>
            <a:srgbClr val="DCE894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 rot="17296599">
            <a:off x="6434748" y="3836973"/>
            <a:ext cx="675075" cy="270030"/>
          </a:xfrm>
          <a:prstGeom prst="rightArrow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7296599">
            <a:off x="7933905" y="3026767"/>
            <a:ext cx="675075" cy="270030"/>
          </a:xfrm>
          <a:prstGeom prst="rightArrow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 rot="2949377">
            <a:off x="7212644" y="3412605"/>
            <a:ext cx="675075" cy="270030"/>
          </a:xfrm>
          <a:prstGeom prst="rightArrow">
            <a:avLst/>
          </a:prstGeom>
          <a:solidFill>
            <a:srgbClr val="E77739"/>
          </a:solidFill>
          <a:ln w="127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2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508875" y="431958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741363" y="431958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9221" name="Freeform 4"/>
          <p:cNvSpPr>
            <a:spLocks noChangeArrowheads="1"/>
          </p:cNvSpPr>
          <p:nvPr/>
        </p:nvSpPr>
        <p:spPr bwMode="auto">
          <a:xfrm>
            <a:off x="0" y="3384550"/>
            <a:ext cx="9144000" cy="1871663"/>
          </a:xfrm>
          <a:custGeom>
            <a:avLst/>
            <a:gdLst>
              <a:gd name="T0" fmla="*/ 0 w 25401"/>
              <a:gd name="T1" fmla="*/ 719732 h 5201"/>
              <a:gd name="T2" fmla="*/ 2591898 w 25401"/>
              <a:gd name="T3" fmla="*/ 719732 h 5201"/>
              <a:gd name="T4" fmla="*/ 4535821 w 25401"/>
              <a:gd name="T5" fmla="*/ 1799330 h 5201"/>
              <a:gd name="T6" fmla="*/ 7343711 w 25401"/>
              <a:gd name="T7" fmla="*/ 431839 h 5201"/>
              <a:gd name="T8" fmla="*/ 9143640 w 25401"/>
              <a:gd name="T9" fmla="*/ 431839 h 5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401" h="5201">
                <a:moveTo>
                  <a:pt x="0" y="2000"/>
                </a:moveTo>
                <a:cubicBezTo>
                  <a:pt x="4000" y="800"/>
                  <a:pt x="4600" y="1200"/>
                  <a:pt x="7200" y="2000"/>
                </a:cubicBezTo>
                <a:cubicBezTo>
                  <a:pt x="9800" y="3600"/>
                  <a:pt x="8400" y="5200"/>
                  <a:pt x="12600" y="5000"/>
                </a:cubicBezTo>
                <a:cubicBezTo>
                  <a:pt x="16800" y="4800"/>
                  <a:pt x="17400" y="2400"/>
                  <a:pt x="20400" y="1200"/>
                </a:cubicBezTo>
                <a:cubicBezTo>
                  <a:pt x="23400" y="0"/>
                  <a:pt x="25400" y="1200"/>
                  <a:pt x="25400" y="1200"/>
                </a:cubicBezTo>
              </a:path>
            </a:pathLst>
          </a:custGeom>
          <a:noFill/>
          <a:ln w="72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6069013" y="19843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T</a:t>
            </a:r>
          </a:p>
        </p:txBody>
      </p:sp>
      <p:sp>
        <p:nvSpPr>
          <p:cNvPr id="9223" name="Freeform 6"/>
          <p:cNvSpPr>
            <a:spLocks noChangeArrowheads="1"/>
          </p:cNvSpPr>
          <p:nvPr/>
        </p:nvSpPr>
        <p:spPr bwMode="auto">
          <a:xfrm>
            <a:off x="4103688" y="0"/>
            <a:ext cx="5040312" cy="2524125"/>
          </a:xfrm>
          <a:custGeom>
            <a:avLst/>
            <a:gdLst>
              <a:gd name="T0" fmla="*/ 935991 w 14001"/>
              <a:gd name="T1" fmla="*/ 0 h 7010"/>
              <a:gd name="T2" fmla="*/ 2303978 w 14001"/>
              <a:gd name="T3" fmla="*/ 2520524 h 7010"/>
              <a:gd name="T4" fmla="*/ 5039952 w 14001"/>
              <a:gd name="T5" fmla="*/ 2376494 h 70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001" h="7010">
                <a:moveTo>
                  <a:pt x="2600" y="0"/>
                </a:moveTo>
                <a:cubicBezTo>
                  <a:pt x="0" y="4000"/>
                  <a:pt x="2400" y="7009"/>
                  <a:pt x="6400" y="7000"/>
                </a:cubicBezTo>
                <a:lnTo>
                  <a:pt x="14000" y="6600"/>
                </a:lnTo>
              </a:path>
            </a:pathLst>
          </a:custGeom>
          <a:noFill/>
          <a:ln w="72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743325" y="2778125"/>
            <a:ext cx="5383213" cy="3989388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Marais barométrique: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Vents faibles mais brises thermiques fortes.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Développement nuageux importants.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Orages fréquents.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Relief rapidement bouché.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" name="Rectangle 28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32140" y="4734145"/>
            <a:ext cx="2932666" cy="231648"/>
            <a:chOff x="5848092" y="4513300"/>
            <a:chExt cx="2932666" cy="231648"/>
          </a:xfrm>
        </p:grpSpPr>
        <p:sp>
          <p:nvSpPr>
            <p:cNvPr id="31" name="Trapezoid 30"/>
            <p:cNvSpPr/>
            <p:nvPr/>
          </p:nvSpPr>
          <p:spPr bwMode="auto">
            <a:xfrm rot="5400000">
              <a:off x="8495770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 rot="5400000">
              <a:off x="7847184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 rot="5400000">
              <a:off x="7198600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5400000">
              <a:off x="6550016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 rot="5400000">
              <a:off x="5901432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28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5515" cy="612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20000" decel="2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7 4.07407E-6 L -0.00278 -0.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4" presetClass="path" presetSubtype="0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1088 L -0.00278 -0.233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0800000">
            <a:off x="5967155" y="4329100"/>
            <a:ext cx="135015" cy="315034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6507214" y="3924055"/>
            <a:ext cx="135015" cy="540059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6912259" y="3383995"/>
            <a:ext cx="135015" cy="810089"/>
          </a:xfrm>
          <a:prstGeom prst="downArrow">
            <a:avLst/>
          </a:prstGeom>
          <a:solidFill>
            <a:srgbClr val="00B0F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8217404" y="2438890"/>
            <a:ext cx="135015" cy="1215134"/>
          </a:xfrm>
          <a:prstGeom prst="downArrow">
            <a:avLst/>
          </a:prstGeom>
          <a:solidFill>
            <a:srgbClr val="CC33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7497324" y="2618910"/>
            <a:ext cx="135015" cy="1485164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52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0800000">
            <a:off x="6057165" y="4284095"/>
            <a:ext cx="90010" cy="135015"/>
          </a:xfrm>
          <a:prstGeom prst="downArrow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6507214" y="3879050"/>
            <a:ext cx="180021" cy="270030"/>
          </a:xfrm>
          <a:prstGeom prst="downArrow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6822250" y="3429000"/>
            <a:ext cx="270030" cy="360041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7722350" y="2663915"/>
            <a:ext cx="495056" cy="1665184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877145" y="4554125"/>
            <a:ext cx="45719" cy="90010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967155" y="4464115"/>
            <a:ext cx="45719" cy="90010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507215" y="4149080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62210" y="4284095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17205" y="4419110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867255" y="3789040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912260" y="3924055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867255" y="4059069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822250" y="4194084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2070" y="5184195"/>
            <a:ext cx="3539752" cy="156966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0 – 3: Inutilisable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4 – 6: Pas évident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7 – 9: Facile.</a:t>
            </a:r>
          </a:p>
        </p:txBody>
      </p:sp>
    </p:spTree>
    <p:extLst>
      <p:ext uri="{BB962C8B-B14F-4D97-AF65-F5344CB8AC3E}">
        <p14:creationId xmlns:p14="http://schemas.microsoft.com/office/powerpoint/2010/main" val="33097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" y="643573"/>
            <a:ext cx="4444196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022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1223755"/>
            <a:ext cx="889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2033845"/>
            <a:ext cx="885848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116506" y="1718810"/>
            <a:ext cx="45004" cy="315035"/>
          </a:xfrm>
          <a:prstGeom prst="line">
            <a:avLst/>
          </a:prstGeom>
          <a:solidFill>
            <a:srgbClr val="C0C0C0"/>
          </a:solidFill>
          <a:ln w="158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6854" y="1718810"/>
            <a:ext cx="5670631" cy="315035"/>
          </a:xfrm>
          <a:prstGeom prst="line">
            <a:avLst/>
          </a:prstGeom>
          <a:solidFill>
            <a:srgbClr val="C0C0C0"/>
          </a:solidFill>
          <a:ln w="158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Rounded Rectangle 10"/>
          <p:cNvSpPr/>
          <p:nvPr/>
        </p:nvSpPr>
        <p:spPr bwMode="auto">
          <a:xfrm>
            <a:off x="116505" y="2978950"/>
            <a:ext cx="3285365" cy="16651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GFS d'aujourd'hui à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J+6 (11h, 14h, 17h)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Calculé quatre fois par jour.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96825" y="4734145"/>
            <a:ext cx="3105345" cy="945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WRF d'aujourd'hui Calculé à 8h.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5472100" y="5814265"/>
            <a:ext cx="3285365" cy="945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WRF 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alculé à 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20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h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pour le lendemain.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1489158" y="2371382"/>
            <a:ext cx="540059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6200000">
            <a:off x="3401869" y="3248978"/>
            <a:ext cx="2295257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16200000">
            <a:off x="5427097" y="3789039"/>
            <a:ext cx="3375375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5" y="1767997"/>
            <a:ext cx="2667231" cy="15469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83106" y="275128"/>
            <a:ext cx="5203432" cy="6412543"/>
            <a:chOff x="3783106" y="275128"/>
            <a:chExt cx="5203432" cy="6412543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3783106" y="313765"/>
              <a:ext cx="5127812" cy="6373906"/>
            </a:xfrm>
            <a:prstGeom prst="roundRect">
              <a:avLst>
                <a:gd name="adj" fmla="val 5653"/>
              </a:avLst>
            </a:prstGeom>
            <a:solidFill>
              <a:schemeClr val="bg1"/>
            </a:solidFill>
            <a:ln w="12700">
              <a:solidFill>
                <a:srgbClr val="CC339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62906" y="275128"/>
              <a:ext cx="4661139" cy="126188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Le concept du </a:t>
              </a:r>
              <a:r>
                <a:rPr lang="fr-CH" sz="4400" b="1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THQ</a:t>
              </a:r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     </a:t>
              </a:r>
            </a:p>
            <a:p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(Thermal </a:t>
              </a:r>
              <a:r>
                <a:rPr lang="fr-CH" sz="3200" dirty="0" err="1">
                  <a:solidFill>
                    <a:schemeClr val="accent6"/>
                  </a:solidFill>
                  <a:latin typeface="Comic Sans MS" panose="030F0702030302020204" pitchFamily="66" charset="0"/>
                </a:rPr>
                <a:t>Quality</a:t>
              </a:r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90681" y="1623535"/>
              <a:ext cx="496644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Multiplication des facteurs favorables: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Couche convective épaisse.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Bon ensoleillement.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Peu de vent.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Bon gradient de température.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076945" y="3609020"/>
              <a:ext cx="450050" cy="34065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26995" y="3609020"/>
              <a:ext cx="450050" cy="340659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77045" y="3609020"/>
              <a:ext cx="450050" cy="34065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427095" y="3609020"/>
              <a:ext cx="450050" cy="3406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877145" y="3609020"/>
              <a:ext cx="450050" cy="34065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327195" y="3609020"/>
              <a:ext cx="450050" cy="340659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777245" y="3609020"/>
              <a:ext cx="450050" cy="340659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227295" y="3609020"/>
              <a:ext cx="450050" cy="34065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677345" y="3609020"/>
              <a:ext cx="450050" cy="340659"/>
            </a:xfrm>
            <a:prstGeom prst="rect">
              <a:avLst/>
            </a:prstGeom>
            <a:solidFill>
              <a:srgbClr val="99330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127395" y="3609020"/>
              <a:ext cx="450050" cy="340659"/>
            </a:xfrm>
            <a:prstGeom prst="rect">
              <a:avLst/>
            </a:prstGeom>
            <a:solidFill>
              <a:srgbClr val="800080"/>
            </a:solidFill>
            <a:ln w="12700">
              <a:solidFill>
                <a:srgbClr val="0000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6915" y="3924055"/>
              <a:ext cx="5179623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600" b="1" dirty="0">
                  <a:solidFill>
                    <a:schemeClr val="accent6"/>
                  </a:solidFill>
                </a:rPr>
                <a:t>100   90    80    70    60    50    40    30    20    10    0 %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21950" y="4689140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0 – 40%: 		Inutilisable.</a:t>
              </a:r>
            </a:p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50 – 70%: 		Difficile.</a:t>
              </a:r>
            </a:p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80 – 100%: 	Facile.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5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03542 0.05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" y="197223"/>
            <a:ext cx="9145404" cy="633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577" y="4410653"/>
            <a:ext cx="912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solidFill>
                    <a:srgbClr val="CC3399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 - - - - - - - - - - - - - - - - - J+6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576072"/>
            <a:ext cx="402336" cy="5614416"/>
            <a:chOff x="0" y="576072"/>
            <a:chExt cx="402336" cy="561441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0" y="576072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0" y="585216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11h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8432" y="573024"/>
            <a:ext cx="411480" cy="5614416"/>
            <a:chOff x="408432" y="573024"/>
            <a:chExt cx="411480" cy="561441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408432" y="573024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17576" y="582168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14h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2800" y="573024"/>
            <a:ext cx="409448" cy="5614416"/>
            <a:chOff x="812800" y="573024"/>
            <a:chExt cx="409448" cy="5614416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819912" y="573024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12800" y="582676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17h</a:t>
              </a:r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2366755" y="503675"/>
            <a:ext cx="6030670" cy="675075"/>
          </a:xfrm>
          <a:prstGeom prst="wedgeRoundRectCallout">
            <a:avLst>
              <a:gd name="adj1" fmla="val -70400"/>
              <a:gd name="adj2" fmla="val 138443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THQ: Qualité du thermique (%)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366755" y="1628800"/>
            <a:ext cx="6030670" cy="675075"/>
          </a:xfrm>
          <a:prstGeom prst="wedgeRoundRectCallout">
            <a:avLst>
              <a:gd name="adj1" fmla="val -70400"/>
              <a:gd name="adj2" fmla="val 6975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Ensoleillement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2366755" y="2618910"/>
            <a:ext cx="6030670" cy="675075"/>
          </a:xfrm>
          <a:prstGeom prst="wedgeRoundRectCallout">
            <a:avLst>
              <a:gd name="adj1" fmla="val -70549"/>
              <a:gd name="adj2" fmla="val -92622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Couverture</a:t>
            </a:r>
            <a:r>
              <a:rPr kumimoji="0" lang="fr-CH" sz="3200" b="0" i="0" u="none" strike="noStrike" cap="none" normalizeH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 nuageuse totale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8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2366755" y="1403775"/>
            <a:ext cx="6030670" cy="675075"/>
          </a:xfrm>
          <a:prstGeom prst="wedgeRoundRectCallout">
            <a:avLst>
              <a:gd name="adj1" fmla="val -70400"/>
              <a:gd name="adj2" fmla="val 13844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Taille des cumulus.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366755" y="2663915"/>
            <a:ext cx="6030670" cy="1080120"/>
          </a:xfrm>
          <a:prstGeom prst="wedgeRoundRectCallout">
            <a:avLst>
              <a:gd name="adj1" fmla="val -70995"/>
              <a:gd name="adj2" fmla="val -2622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Altitude des bases / 100  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(21 = 2100m.)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2366755" y="998730"/>
            <a:ext cx="6030670" cy="1080120"/>
          </a:xfrm>
          <a:prstGeom prst="wedgeRoundRectCallout">
            <a:avLst>
              <a:gd name="adj1" fmla="val -69954"/>
              <a:gd name="adj2" fmla="val 156370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Plafond / Épaisseur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de la couche convective.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2366755" y="2798930"/>
            <a:ext cx="6030670" cy="2385265"/>
          </a:xfrm>
          <a:prstGeom prst="wedgeRoundRectCallout">
            <a:avLst>
              <a:gd name="adj1" fmla="val -70103"/>
              <a:gd name="adj2" fmla="val 4532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Vent.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Top de la couche convective.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Millieu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Sol.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2366755" y="908720"/>
            <a:ext cx="6030670" cy="3735415"/>
          </a:xfrm>
          <a:prstGeom prst="wedgeRoundRectCallout">
            <a:avLst>
              <a:gd name="adj1" fmla="val -69805"/>
              <a:gd name="adj2" fmla="val 63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Température au sol.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0070C0"/>
                </a:solidFill>
              </a:rPr>
              <a:t>Point de rosée.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Pression QNH.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00B050"/>
                </a:solidFill>
              </a:rPr>
              <a:t>Altitude du 0°C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32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fr-CH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Pluie (mm):  Totale / orageuse.</a:t>
            </a:r>
          </a:p>
        </p:txBody>
      </p:sp>
    </p:spTree>
    <p:extLst>
      <p:ext uri="{BB962C8B-B14F-4D97-AF65-F5344CB8AC3E}">
        <p14:creationId xmlns:p14="http://schemas.microsoft.com/office/powerpoint/2010/main" val="10711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  <p:bldP spid="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675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 t="53525" r="61487" b="41006"/>
          <a:stretch/>
        </p:blipFill>
        <p:spPr bwMode="auto">
          <a:xfrm>
            <a:off x="206515" y="1763815"/>
            <a:ext cx="574860" cy="6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1223755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 bwMode="auto">
          <a:xfrm>
            <a:off x="1196625" y="5994285"/>
            <a:ext cx="270030" cy="7200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00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04913 -3.7037E-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3.7037E-7 L 0.09844 -3.7037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4 -3.7037E-7 L 0.1526 -3.7037E-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 -3.7037E-7 L 0.21163 -3.7037E-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63 -3.7037E-7 L 0.27066 -3.7037E-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66 -3.7037E-7 L 0.32483 -3.7037E-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-3.7037E-7 L 0.37899 -3.7037E-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13" y="1260000"/>
            <a:ext cx="6847555" cy="483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titleic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00" y="1332000"/>
            <a:ext cx="6847554" cy="48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000" y="1404000"/>
            <a:ext cx="6858000" cy="48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000" y="1476000"/>
            <a:ext cx="6847554" cy="48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B9119A4A-752F-4664-96A2-54952749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000" y="1548000"/>
            <a:ext cx="6847554" cy="48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BE3CDB4-02F0-4347-88C3-EA31C994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000" y="1620000"/>
            <a:ext cx="6809358" cy="48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24208BB8-A7C8-447C-8E15-255EEC81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0000" y="1692000"/>
            <a:ext cx="6847554" cy="48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49431E6-374E-452A-8D9A-89D844A4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0000" y="1764000"/>
            <a:ext cx="6799433" cy="48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rgbClr val="000000"/>
          </a:solidFill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  <a:txDef>
      <a:spPr>
        <a:solidFill>
          <a:schemeClr val="accent2">
            <a:lumMod val="40000"/>
            <a:lumOff val="60000"/>
          </a:schemeClr>
        </a:solidFill>
        <a:ln w="25400">
          <a:solidFill>
            <a:schemeClr val="accent2">
              <a:lumMod val="75000"/>
            </a:schemeClr>
          </a:solidFill>
        </a:ln>
      </a:spPr>
      <a:bodyPr wrap="none" rtlCol="0">
        <a:spAutoFit/>
      </a:bodyPr>
      <a:lstStyle>
        <a:defPPr algn="l">
          <a:defRPr sz="32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2796</Words>
  <Application>Microsoft Office PowerPoint</Application>
  <PresentationFormat>Affichage à l'écran (4:3)</PresentationFormat>
  <Paragraphs>675</Paragraphs>
  <Slides>106</Slides>
  <Notes>13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106</vt:i4>
      </vt:variant>
    </vt:vector>
  </HeadingPairs>
  <TitlesOfParts>
    <vt:vector size="112" baseType="lpstr">
      <vt:lpstr>Arial</vt:lpstr>
      <vt:lpstr>Comic Sans MS</vt:lpstr>
      <vt:lpstr>Consolas</vt:lpstr>
      <vt:lpstr>Impact</vt:lpstr>
      <vt:lpstr>Times New Roman</vt:lpstr>
      <vt:lpstr>Default Design</vt:lpstr>
      <vt:lpstr>Cours Météo</vt:lpstr>
      <vt:lpstr>Programme.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Circulation générale de l'air.</vt:lpstr>
      <vt:lpstr>Circulation générale de l'air.</vt:lpstr>
      <vt:lpstr>Eumetsat 1er juin 2015</vt:lpstr>
      <vt:lpstr>Saisons: Equinoxes.</vt:lpstr>
      <vt:lpstr>Saisons: Solstice d'hiver.</vt:lpstr>
      <vt:lpstr>Saisons: Solstice d'hiver.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Cycle solaire / température</vt:lpstr>
      <vt:lpstr>Cycle solaire / température</vt:lpstr>
      <vt:lpstr>Bilan énergétique en latitude.</vt:lpstr>
      <vt:lpstr>L'air et l'eau.</vt:lpstr>
      <vt:lpstr>L'air et l'eau.</vt:lpstr>
      <vt:lpstr>L'air et l'eau.</vt:lpstr>
      <vt:lpstr>L'air et l'eau.</vt:lpstr>
      <vt:lpstr>Pluie d'été / Crachin d'hiver.</vt:lpstr>
      <vt:lpstr>L'air et l'eau.</vt:lpstr>
      <vt:lpstr>L'air et l'eau.</vt:lpstr>
      <vt:lpstr>Atmosphère standard</vt:lpstr>
      <vt:lpstr>Atmosphère standard</vt:lpstr>
      <vt:lpstr>Emagramme</vt:lpstr>
      <vt:lpstr>Vent dans l'emagramme</vt:lpstr>
      <vt:lpstr>Emagramme</vt:lpstr>
      <vt:lpstr>Emagramme</vt:lpstr>
      <vt:lpstr>Emagramme</vt:lpstr>
      <vt:lpstr>Emagramme</vt:lpstr>
      <vt:lpstr>Présentation PowerPoint</vt:lpstr>
      <vt:lpstr>Emagramme</vt:lpstr>
      <vt:lpstr>Emagramme</vt:lpstr>
      <vt:lpstr>Emagramme</vt:lpstr>
      <vt:lpstr>Présentation PowerPoint</vt:lpstr>
      <vt:lpstr>Présentation PowerPoint</vt:lpstr>
      <vt:lpstr>Présentation PowerPoint</vt:lpstr>
      <vt:lpstr>Emagramme</vt:lpstr>
      <vt:lpstr>Présentation PowerPoint</vt:lpstr>
      <vt:lpstr>Emagramme</vt:lpstr>
      <vt:lpstr>Présentation PowerPoint</vt:lpstr>
      <vt:lpstr>Présentation PowerPoint</vt:lpstr>
      <vt:lpstr>Emagaramme synthétique.</vt:lpstr>
      <vt:lpstr>Emagaramme synthétique.</vt:lpstr>
      <vt:lpstr>Emagramme et relief.</vt:lpstr>
      <vt:lpstr>Présentation PowerPoint</vt:lpstr>
      <vt:lpstr>Emagramme et relief.</vt:lpstr>
      <vt:lpstr>Présentation PowerPoint</vt:lpstr>
      <vt:lpstr>Emagramme et relief.</vt:lpstr>
      <vt:lpstr>Présentation PowerPoint</vt:lpstr>
      <vt:lpstr>Présentation PowerPoint</vt:lpstr>
      <vt:lpstr>Présentation PowerPoint</vt:lpstr>
      <vt:lpstr>Regtherm / Météogramme</vt:lpstr>
      <vt:lpstr>Couche convective CC</vt:lpstr>
      <vt:lpstr>Couche convective CC</vt:lpstr>
      <vt:lpstr>Couche convective CC</vt:lpstr>
      <vt:lpstr>Structure du thermique</vt:lpstr>
      <vt:lpstr>Structure du thermique</vt:lpstr>
      <vt:lpstr>Constitution du sol.</vt:lpstr>
      <vt:lpstr>Constitution du sol.</vt:lpstr>
      <vt:lpstr>Constitution du sol.</vt:lpstr>
      <vt:lpstr>Constitution du sol.</vt:lpstr>
      <vt:lpstr>Constitution du sol.</vt:lpstr>
      <vt:lpstr>Constitution du sol.</vt:lpstr>
      <vt:lpstr>Modèles numériques</vt:lpstr>
      <vt:lpstr>Importance de l'échelle.</vt:lpstr>
      <vt:lpstr>Echelle du relief</vt:lpstr>
      <vt:lpstr>Présentation PowerPoint</vt:lpstr>
      <vt:lpstr>Fiabilité des prévisions</vt:lpstr>
      <vt:lpstr>Fiabilité des prévisions</vt:lpstr>
      <vt:lpstr>Présentation PowerPoint</vt:lpstr>
      <vt:lpstr>Présentation PowerPoint</vt:lpstr>
      <vt:lpstr>Diagrammes huit jours de MétéoCiel</vt:lpstr>
      <vt:lpstr>RASP Regional Atmospheric Soaring Prediction 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Soaringmeteo.ch</vt:lpstr>
      <vt:lpstr>Soaringmeteo.ch</vt:lpstr>
      <vt:lpstr>Présentation PowerPoint</vt:lpstr>
      <vt:lpstr>Soaringmeteo.ch</vt:lpstr>
      <vt:lpstr>Soaringmeteo.ch</vt:lpstr>
      <vt:lpstr>Soaringmeteo.ch</vt:lpstr>
      <vt:lpstr>Soaringmeteo.ch</vt:lpstr>
      <vt:lpstr>Présentation PowerPoint</vt:lpstr>
      <vt:lpstr>Soaringmeteo.ch        soarWRF 2k</vt:lpstr>
      <vt:lpstr>Soaringmeteo.ch        soarWRF 2k</vt:lpstr>
      <vt:lpstr>Soaringmeteo.ch        soarWRF 2k</vt:lpstr>
      <vt:lpstr>Soaringmeteo.ch        soarWRF 2k</vt:lpstr>
      <vt:lpstr>Merci pour votre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Météo</dc:title>
  <dc:creator>pauchafs</dc:creator>
  <cp:lastModifiedBy>francis</cp:lastModifiedBy>
  <cp:revision>318</cp:revision>
  <cp:lastPrinted>1601-01-01T00:00:00Z</cp:lastPrinted>
  <dcterms:created xsi:type="dcterms:W3CDTF">2012-08-27T12:42:15Z</dcterms:created>
  <dcterms:modified xsi:type="dcterms:W3CDTF">2020-07-10T15:52:12Z</dcterms:modified>
</cp:coreProperties>
</file>