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6"/>
  </p:notesMasterIdLst>
  <p:sldIdLst>
    <p:sldId id="256" r:id="rId2"/>
    <p:sldId id="257" r:id="rId3"/>
    <p:sldId id="392" r:id="rId4"/>
    <p:sldId id="258" r:id="rId5"/>
    <p:sldId id="259" r:id="rId6"/>
    <p:sldId id="260" r:id="rId7"/>
    <p:sldId id="261" r:id="rId8"/>
    <p:sldId id="262" r:id="rId9"/>
    <p:sldId id="263" r:id="rId10"/>
    <p:sldId id="378" r:id="rId11"/>
    <p:sldId id="379" r:id="rId12"/>
    <p:sldId id="380" r:id="rId13"/>
    <p:sldId id="307" r:id="rId14"/>
    <p:sldId id="377" r:id="rId15"/>
    <p:sldId id="376" r:id="rId16"/>
    <p:sldId id="264" r:id="rId17"/>
    <p:sldId id="265" r:id="rId18"/>
    <p:sldId id="266" r:id="rId19"/>
    <p:sldId id="335" r:id="rId20"/>
    <p:sldId id="393" r:id="rId21"/>
    <p:sldId id="391" r:id="rId22"/>
    <p:sldId id="267" r:id="rId23"/>
    <p:sldId id="268" r:id="rId24"/>
    <p:sldId id="382" r:id="rId25"/>
    <p:sldId id="304" r:id="rId26"/>
    <p:sldId id="315" r:id="rId27"/>
    <p:sldId id="316" r:id="rId28"/>
    <p:sldId id="317" r:id="rId29"/>
    <p:sldId id="381" r:id="rId30"/>
    <p:sldId id="318" r:id="rId31"/>
    <p:sldId id="319" r:id="rId32"/>
    <p:sldId id="269" r:id="rId33"/>
    <p:sldId id="270" r:id="rId34"/>
    <p:sldId id="336" r:id="rId35"/>
    <p:sldId id="374" r:id="rId36"/>
    <p:sldId id="337" r:id="rId37"/>
    <p:sldId id="278" r:id="rId38"/>
    <p:sldId id="280" r:id="rId39"/>
    <p:sldId id="281" r:id="rId40"/>
    <p:sldId id="338" r:id="rId41"/>
    <p:sldId id="279" r:id="rId42"/>
    <p:sldId id="282" r:id="rId43"/>
    <p:sldId id="283" r:id="rId44"/>
    <p:sldId id="339" r:id="rId45"/>
    <p:sldId id="287" r:id="rId46"/>
    <p:sldId id="341" r:id="rId47"/>
    <p:sldId id="288" r:id="rId48"/>
    <p:sldId id="340" r:id="rId49"/>
    <p:sldId id="289" r:id="rId50"/>
    <p:sldId id="342" r:id="rId51"/>
    <p:sldId id="401" r:id="rId52"/>
    <p:sldId id="383" r:id="rId53"/>
    <p:sldId id="320" r:id="rId54"/>
    <p:sldId id="343" r:id="rId55"/>
    <p:sldId id="321" r:id="rId56"/>
    <p:sldId id="344" r:id="rId57"/>
    <p:sldId id="322" r:id="rId58"/>
    <p:sldId id="345" r:id="rId59"/>
    <p:sldId id="293" r:id="rId60"/>
    <p:sldId id="334" r:id="rId61"/>
    <p:sldId id="284" r:id="rId62"/>
    <p:sldId id="285" r:id="rId63"/>
    <p:sldId id="286" r:id="rId64"/>
    <p:sldId id="290" r:id="rId65"/>
    <p:sldId id="291" r:id="rId66"/>
    <p:sldId id="395" r:id="rId67"/>
    <p:sldId id="396" r:id="rId68"/>
    <p:sldId id="397" r:id="rId69"/>
    <p:sldId id="398" r:id="rId70"/>
    <p:sldId id="399" r:id="rId71"/>
    <p:sldId id="400" r:id="rId72"/>
    <p:sldId id="292" r:id="rId73"/>
    <p:sldId id="294" r:id="rId74"/>
    <p:sldId id="302" r:id="rId75"/>
    <p:sldId id="295" r:id="rId76"/>
    <p:sldId id="384" r:id="rId77"/>
    <p:sldId id="394" r:id="rId78"/>
    <p:sldId id="346" r:id="rId79"/>
    <p:sldId id="296" r:id="rId80"/>
    <p:sldId id="297" r:id="rId81"/>
    <p:sldId id="298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360" r:id="rId90"/>
    <p:sldId id="361" r:id="rId91"/>
    <p:sldId id="385" r:id="rId92"/>
    <p:sldId id="299" r:id="rId93"/>
    <p:sldId id="362" r:id="rId94"/>
    <p:sldId id="387" r:id="rId95"/>
    <p:sldId id="386" r:id="rId96"/>
    <p:sldId id="389" r:id="rId97"/>
    <p:sldId id="390" r:id="rId98"/>
    <p:sldId id="388" r:id="rId99"/>
    <p:sldId id="369" r:id="rId100"/>
    <p:sldId id="370" r:id="rId101"/>
    <p:sldId id="373" r:id="rId102"/>
    <p:sldId id="371" r:id="rId103"/>
    <p:sldId id="372" r:id="rId104"/>
    <p:sldId id="301" r:id="rId105"/>
  </p:sldIdLst>
  <p:sldSz cx="9144000" cy="6858000" type="screen4x3"/>
  <p:notesSz cx="6797675" cy="9928225"/>
  <p:defaultTextStyle>
    <a:defPPr>
      <a:defRPr lang="en-GB"/>
    </a:defPPr>
    <a:lvl1pPr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E6F0"/>
    <a:srgbClr val="77A22A"/>
    <a:srgbClr val="FE00FA"/>
    <a:srgbClr val="FEFE00"/>
    <a:srgbClr val="C80064"/>
    <a:srgbClr val="FE9600"/>
    <a:srgbClr val="0096FE"/>
    <a:srgbClr val="00E678"/>
    <a:srgbClr val="00FF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9" autoAdjust="0"/>
    <p:restoredTop sz="97759" autoAdjust="0"/>
  </p:normalViewPr>
  <p:slideViewPr>
    <p:cSldViewPr>
      <p:cViewPr varScale="1">
        <p:scale>
          <a:sx n="108" d="100"/>
          <a:sy n="108" d="100"/>
        </p:scale>
        <p:origin x="58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890750" y="-12807950"/>
            <a:ext cx="18084800" cy="135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37188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96684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570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424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253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366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88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82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633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56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27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62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70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279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2525" cy="3722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27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2FF1-385B-4C7C-A999-848CE7B9CFF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89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A5F45-5686-410E-AE63-933B0A6B3F0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8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725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7250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E5D71-B37F-4305-88A5-59555D8651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58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F8668-7A6A-49A7-9495-01EF8E3BDDF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04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8013" cy="5778500"/>
          </a:xfrm>
        </p:spPr>
        <p:txBody>
          <a:bodyPr/>
          <a:lstStyle/>
          <a:p>
            <a:pPr lvl="0"/>
            <a:endParaRPr lang="fr-CH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BC30-3D4A-4D9E-982B-EB2B9B72BD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67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AE047-DB23-47EE-94D1-443723D077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98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4CB60-E0E9-4C1B-B0CD-390CA3EE81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97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77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577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AD51C-8B00-4672-95AE-3CF625DF32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79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EABBA-5A3D-40B2-BF2B-2C5B146969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45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F0882-FDFB-4566-8F73-266CD02C53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14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E8DC7-605B-4753-A726-494D1C72382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81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3ED2-3281-4C5B-8CA2-977536F29C8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69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A69DA-FFE6-4A11-8468-028794D2139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00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F55A420-C9CC-4B28-9F7E-9B68463CBD3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5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5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5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5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57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42" Type="http://schemas.openxmlformats.org/officeDocument/2006/relationships/image" Target="../media/image60.png"/><Relationship Id="rId47" Type="http://schemas.openxmlformats.org/officeDocument/2006/relationships/image" Target="../media/image6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45" Type="http://schemas.openxmlformats.org/officeDocument/2006/relationships/image" Target="../media/image63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4" Type="http://schemas.openxmlformats.org/officeDocument/2006/relationships/image" Target="../media/image6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43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Source/20090910_convective.mp4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tterzentrale.de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gif"/><Relationship Id="rId4" Type="http://schemas.openxmlformats.org/officeDocument/2006/relationships/image" Target="../media/image134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teo-parapente.com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hyperlink" Target="http://www.soaringmeteo.ch/index.html" TargetMode="External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4.png"/><Relationship Id="rId10" Type="http://schemas.openxmlformats.org/officeDocument/2006/relationships/image" Target="../media/image161.png"/><Relationship Id="rId4" Type="http://schemas.openxmlformats.org/officeDocument/2006/relationships/image" Target="../media/image151.png"/><Relationship Id="rId9" Type="http://schemas.openxmlformats.org/officeDocument/2006/relationships/image" Target="../media/image160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18" Type="http://schemas.openxmlformats.org/officeDocument/2006/relationships/image" Target="../media/image177.png"/><Relationship Id="rId3" Type="http://schemas.openxmlformats.org/officeDocument/2006/relationships/image" Target="../media/image165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image" Target="../media/image11.png"/><Relationship Id="rId16" Type="http://schemas.openxmlformats.org/officeDocument/2006/relationships/image" Target="../media/image175.png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70.png"/><Relationship Id="rId5" Type="http://schemas.openxmlformats.org/officeDocument/2006/relationships/image" Target="../media/image151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19" Type="http://schemas.openxmlformats.org/officeDocument/2006/relationships/image" Target="../media/image178.png"/><Relationship Id="rId4" Type="http://schemas.openxmlformats.org/officeDocument/2006/relationships/hyperlink" Target="http://www.soaringmeteo.ch/index.html" TargetMode="External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ringmeteo.ch/index.html" TargetMode="External"/><Relationship Id="rId7" Type="http://schemas.openxmlformats.org/officeDocument/2006/relationships/image" Target="../media/image18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54.png"/><Relationship Id="rId4" Type="http://schemas.openxmlformats.org/officeDocument/2006/relationships/image" Target="../media/image15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4700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 sz="7200" b="1">
                <a:solidFill>
                  <a:srgbClr val="333399"/>
                </a:solidFill>
              </a:rPr>
              <a:t>Cours Météo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6235700"/>
            <a:ext cx="6400800" cy="622300"/>
          </a:xfrm>
        </p:spPr>
        <p:txBody>
          <a:bodyPr/>
          <a:lstStyle/>
          <a:p>
            <a:pPr marL="0" indent="0"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>
                <a:solidFill>
                  <a:srgbClr val="BBE0E3"/>
                </a:solidFill>
              </a:rPr>
              <a:t>Club de Vol Libre de Genève.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74661"/>
          </a:xfrm>
        </p:spPr>
        <p:txBody>
          <a:bodyPr/>
          <a:lstStyle/>
          <a:p>
            <a:r>
              <a:rPr lang="fr-CH" sz="3200" b="1" dirty="0">
                <a:solidFill>
                  <a:srgbClr val="0070C0"/>
                </a:solidFill>
              </a:rPr>
              <a:t>Circulation générale de l'air.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98" y="1179084"/>
            <a:ext cx="5387807" cy="5037257"/>
          </a:xfrm>
        </p:spPr>
      </p:pic>
      <p:sp>
        <p:nvSpPr>
          <p:cNvPr id="7" name="TextBox 6"/>
          <p:cNvSpPr txBox="1"/>
          <p:nvPr/>
        </p:nvSpPr>
        <p:spPr>
          <a:xfrm>
            <a:off x="5378606" y="6226098"/>
            <a:ext cx="2286203" cy="46166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Cellule polaire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4898" y="3780264"/>
            <a:ext cx="3267307" cy="1282390"/>
            <a:chOff x="434898" y="3780264"/>
            <a:chExt cx="3267307" cy="1282390"/>
          </a:xfrm>
        </p:grpSpPr>
        <p:sp>
          <p:nvSpPr>
            <p:cNvPr id="5" name="TextBox 4"/>
            <p:cNvSpPr txBox="1"/>
            <p:nvPr/>
          </p:nvSpPr>
          <p:spPr>
            <a:xfrm>
              <a:off x="434898" y="4192858"/>
              <a:ext cx="2731838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2400" b="1" dirty="0">
                  <a:solidFill>
                    <a:srgbClr val="2D2DB9"/>
                  </a:solidFill>
                </a:rPr>
                <a:t>Cellule</a:t>
              </a:r>
              <a:r>
                <a:rPr lang="fr-CH" sz="2400" b="1" dirty="0">
                  <a:solidFill>
                    <a:schemeClr val="accent6"/>
                  </a:solidFill>
                </a:rPr>
                <a:t> de Hadley</a:t>
              </a:r>
            </a:p>
          </p:txBody>
        </p:sp>
        <p:sp>
          <p:nvSpPr>
            <p:cNvPr id="10" name="Left Brace 9"/>
            <p:cNvSpPr/>
            <p:nvPr/>
          </p:nvSpPr>
          <p:spPr bwMode="auto">
            <a:xfrm>
              <a:off x="3211551" y="3780264"/>
              <a:ext cx="490654" cy="1282390"/>
            </a:xfrm>
            <a:prstGeom prst="leftBrace">
              <a:avLst>
                <a:gd name="adj1" fmla="val 46969"/>
                <a:gd name="adj2" fmla="val 50000"/>
              </a:avLst>
            </a:prstGeom>
            <a:noFill/>
            <a:ln w="28575">
              <a:solidFill>
                <a:srgbClr val="2D2DB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33709" y="5092391"/>
            <a:ext cx="3081452" cy="828907"/>
            <a:chOff x="1133709" y="5092391"/>
            <a:chExt cx="3081452" cy="828907"/>
          </a:xfrm>
        </p:grpSpPr>
        <p:sp>
          <p:nvSpPr>
            <p:cNvPr id="6" name="TextBox 5"/>
            <p:cNvSpPr txBox="1"/>
            <p:nvPr/>
          </p:nvSpPr>
          <p:spPr>
            <a:xfrm>
              <a:off x="1133709" y="5259658"/>
              <a:ext cx="2577950" cy="46166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2400" b="1" dirty="0">
                  <a:solidFill>
                    <a:schemeClr val="accent6"/>
                  </a:solidFill>
                </a:rPr>
                <a:t>Cellule de </a:t>
              </a:r>
              <a:r>
                <a:rPr lang="fr-CH" sz="2400" b="1" dirty="0" err="1">
                  <a:solidFill>
                    <a:schemeClr val="accent6"/>
                  </a:solidFill>
                </a:rPr>
                <a:t>Ferrel</a:t>
              </a:r>
              <a:endParaRPr lang="fr-CH" sz="2400" b="1" dirty="0">
                <a:solidFill>
                  <a:schemeClr val="accent6"/>
                </a:solidFill>
              </a:endParaRPr>
            </a:p>
          </p:txBody>
        </p:sp>
        <p:sp>
          <p:nvSpPr>
            <p:cNvPr id="11" name="Left Brace 10"/>
            <p:cNvSpPr/>
            <p:nvPr/>
          </p:nvSpPr>
          <p:spPr bwMode="auto">
            <a:xfrm>
              <a:off x="3899209" y="5092391"/>
              <a:ext cx="315952" cy="828907"/>
            </a:xfrm>
            <a:prstGeom prst="leftBrace">
              <a:avLst>
                <a:gd name="adj1" fmla="val 46969"/>
                <a:gd name="adj2" fmla="val 50000"/>
              </a:avLst>
            </a:prstGeom>
            <a:noFill/>
            <a:ln w="28575">
              <a:solidFill>
                <a:srgbClr val="2D2DB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5689" y="2575932"/>
            <a:ext cx="4404731" cy="830997"/>
            <a:chOff x="345689" y="2575932"/>
            <a:chExt cx="4404731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345689" y="2575932"/>
              <a:ext cx="3189248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Vents réguliers du nord-est (Alizés).</a:t>
              </a: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3033132" y="2877015"/>
              <a:ext cx="1717288" cy="267629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8449" y="1490546"/>
            <a:ext cx="4460488" cy="830997"/>
            <a:chOff x="598449" y="1490546"/>
            <a:chExt cx="4460488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598449" y="1490546"/>
              <a:ext cx="3189248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Vents majoritairement du sud-ouest.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3341649" y="1825084"/>
              <a:ext cx="1717288" cy="267629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9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515" y="863715"/>
            <a:ext cx="8505945" cy="25545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C'est un modèle à maille de 2km.</a:t>
            </a: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Valable pour le jour même.</a:t>
            </a:r>
          </a:p>
          <a:p>
            <a:pPr algn="l"/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Le nombre de pastilles dépend de l'échelle de la carte.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39825" cy="41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863715"/>
            <a:ext cx="3025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0" y="2933945"/>
            <a:ext cx="5445605" cy="36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9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45955 0.4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953725"/>
            <a:ext cx="608171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1988840"/>
            <a:ext cx="4168257" cy="441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84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6585" y="53625"/>
            <a:ext cx="6930770" cy="670595"/>
          </a:xfrm>
        </p:spPr>
        <p:txBody>
          <a:bodyPr/>
          <a:lstStyle/>
          <a:p>
            <a:pPr algn="l" eaLnBrk="1" hangingPunct="1"/>
            <a:r>
              <a:rPr lang="fr-CH" sz="2400" b="1" i="1" dirty="0">
                <a:solidFill>
                  <a:schemeClr val="accent2"/>
                </a:solidFill>
              </a:rPr>
              <a:t>Soaringmeteo.ch        </a:t>
            </a:r>
            <a:r>
              <a:rPr lang="fr-CH" sz="2400" b="1" i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soarWRF</a:t>
            </a:r>
            <a:r>
              <a:rPr lang="fr-CH" sz="2400" b="1" i="1" dirty="0">
                <a:solidFill>
                  <a:schemeClr val="accent2"/>
                </a:solidFill>
                <a:latin typeface="Comic Sans MS" panose="030F0702030302020204" pitchFamily="66" charset="0"/>
              </a:rPr>
              <a:t> 2k</a:t>
            </a:r>
            <a:endParaRPr lang="fr-FR" sz="2400" b="1" i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590522" cy="5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-3175"/>
            <a:ext cx="888261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159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4198938"/>
            <a:ext cx="8228012" cy="1433512"/>
          </a:xfrm>
        </p:spPr>
        <p:txBody>
          <a:bodyPr/>
          <a:lstStyle/>
          <a:p>
            <a:pPr eaLnBrk="1" hangingPunct="1"/>
            <a:r>
              <a:rPr lang="fr-CH" b="1">
                <a:solidFill>
                  <a:schemeClr val="bg1"/>
                </a:solidFill>
              </a:rPr>
              <a:t>Merci pour votre attention.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5" y="5810250"/>
            <a:ext cx="8228013" cy="1047750"/>
          </a:xfrm>
        </p:spPr>
        <p:txBody>
          <a:bodyPr/>
          <a:lstStyle/>
          <a:p>
            <a:pPr eaLnBrk="1" hangingPunct="1"/>
            <a:r>
              <a:rPr lang="fr-CH">
                <a:solidFill>
                  <a:schemeClr val="bg1"/>
                </a:solidFill>
              </a:rPr>
              <a:t>Et bons vols à tous.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56" y="515628"/>
            <a:ext cx="6753225" cy="5648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74661"/>
          </a:xfrm>
        </p:spPr>
        <p:txBody>
          <a:bodyPr/>
          <a:lstStyle/>
          <a:p>
            <a:r>
              <a:rPr lang="fr-CH" sz="3200" b="1" dirty="0">
                <a:solidFill>
                  <a:srgbClr val="0070C0"/>
                </a:solidFill>
              </a:rPr>
              <a:t>Circulation générale de l'air.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9933" y="2943923"/>
            <a:ext cx="5887842" cy="830997"/>
            <a:chOff x="289933" y="2943923"/>
            <a:chExt cx="5887842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89933" y="2943923"/>
              <a:ext cx="2219092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Anticyclones</a:t>
              </a:r>
            </a:p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permanents</a:t>
              </a:r>
            </a:p>
          </p:txBody>
        </p:sp>
        <p:sp>
          <p:nvSpPr>
            <p:cNvPr id="12" name="Right Arrow 11"/>
            <p:cNvSpPr/>
            <p:nvPr/>
          </p:nvSpPr>
          <p:spPr bwMode="auto">
            <a:xfrm>
              <a:off x="2230244" y="3233854"/>
              <a:ext cx="3947531" cy="245328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8449" y="1490546"/>
            <a:ext cx="4003288" cy="830997"/>
            <a:chOff x="598449" y="1490546"/>
            <a:chExt cx="4003288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598449" y="1490546"/>
              <a:ext cx="3189248" cy="83099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Ondulations du</a:t>
              </a:r>
            </a:p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Front polaire.</a:t>
              </a: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2884449" y="1936596"/>
              <a:ext cx="1717288" cy="267629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5064" y="3910362"/>
            <a:ext cx="5954750" cy="1200329"/>
            <a:chOff x="223025" y="2776655"/>
            <a:chExt cx="5954750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223025" y="2776655"/>
              <a:ext cx="2445833" cy="120032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2400" dirty="0">
                  <a:solidFill>
                    <a:schemeClr val="accent6"/>
                  </a:solidFill>
                </a:rPr>
                <a:t>Ceinture Équatoriale humide</a:t>
              </a: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2044390" y="3226420"/>
              <a:ext cx="4133385" cy="252761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FDB267"/>
                </a:gs>
              </a:gsLst>
              <a:lin ang="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9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6127" cy="830417"/>
          </a:xfrm>
        </p:spPr>
        <p:txBody>
          <a:bodyPr/>
          <a:lstStyle/>
          <a:p>
            <a:r>
              <a:rPr lang="fr-CH" dirty="0" err="1">
                <a:solidFill>
                  <a:srgbClr val="FFFF00"/>
                </a:solidFill>
              </a:rPr>
              <a:t>Eumetsat</a:t>
            </a:r>
            <a:r>
              <a:rPr lang="fr-CH" dirty="0">
                <a:solidFill>
                  <a:srgbClr val="FFFF00"/>
                </a:solidFill>
              </a:rPr>
              <a:t> 1</a:t>
            </a:r>
            <a:r>
              <a:rPr lang="fr-CH" baseline="30000" dirty="0">
                <a:solidFill>
                  <a:srgbClr val="FFFF00"/>
                </a:solidFill>
              </a:rPr>
              <a:t>er</a:t>
            </a:r>
            <a:r>
              <a:rPr lang="fr-CH" dirty="0">
                <a:solidFill>
                  <a:srgbClr val="FFFF00"/>
                </a:solidFill>
              </a:rPr>
              <a:t> juin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42" y="897673"/>
            <a:ext cx="5778500" cy="5778500"/>
          </a:xfrm>
        </p:spPr>
      </p:pic>
    </p:spTree>
    <p:extLst>
      <p:ext uri="{BB962C8B-B14F-4D97-AF65-F5344CB8AC3E}">
        <p14:creationId xmlns:p14="http://schemas.microsoft.com/office/powerpoint/2010/main" val="250137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1252000"/>
            <a:ext cx="4288819" cy="4269325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62000"/>
          </a:xfrm>
        </p:spPr>
        <p:txBody>
          <a:bodyPr/>
          <a:lstStyle/>
          <a:p>
            <a:pPr eaLnBrk="1" hangingPunct="1"/>
            <a:r>
              <a:rPr lang="fr-CH" dirty="0">
                <a:solidFill>
                  <a:schemeClr val="bg1"/>
                </a:solidFill>
              </a:rPr>
              <a:t>Saisons: Equinoxes.</a:t>
            </a:r>
          </a:p>
        </p:txBody>
      </p:sp>
      <p:cxnSp>
        <p:nvCxnSpPr>
          <p:cNvPr id="11268" name="Straight Connector 8"/>
          <p:cNvCxnSpPr>
            <a:cxnSpLocks noChangeShapeType="1"/>
          </p:cNvCxnSpPr>
          <p:nvPr/>
        </p:nvCxnSpPr>
        <p:spPr bwMode="auto">
          <a:xfrm>
            <a:off x="3749675" y="3386138"/>
            <a:ext cx="4321175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69" name="Straight Connector 17"/>
          <p:cNvCxnSpPr>
            <a:cxnSpLocks noChangeShapeType="1"/>
          </p:cNvCxnSpPr>
          <p:nvPr/>
        </p:nvCxnSpPr>
        <p:spPr bwMode="auto">
          <a:xfrm flipV="1">
            <a:off x="3921125" y="2538413"/>
            <a:ext cx="3976688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0" name="Straight Connector 20"/>
          <p:cNvCxnSpPr>
            <a:cxnSpLocks noChangeShapeType="1"/>
          </p:cNvCxnSpPr>
          <p:nvPr/>
        </p:nvCxnSpPr>
        <p:spPr bwMode="auto">
          <a:xfrm flipV="1">
            <a:off x="3921125" y="4230688"/>
            <a:ext cx="3976688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1" name="Straight Connector 21"/>
          <p:cNvCxnSpPr>
            <a:cxnSpLocks noChangeShapeType="1"/>
          </p:cNvCxnSpPr>
          <p:nvPr/>
        </p:nvCxnSpPr>
        <p:spPr bwMode="auto">
          <a:xfrm>
            <a:off x="5910263" y="909638"/>
            <a:ext cx="0" cy="5084762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lgDash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2" name="Straight Connector 29"/>
          <p:cNvCxnSpPr>
            <a:cxnSpLocks noChangeShapeType="1"/>
          </p:cNvCxnSpPr>
          <p:nvPr/>
        </p:nvCxnSpPr>
        <p:spPr bwMode="auto">
          <a:xfrm>
            <a:off x="5212080" y="1367790"/>
            <a:ext cx="137541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3" name="Straight Connector 31"/>
          <p:cNvCxnSpPr>
            <a:cxnSpLocks noChangeShapeType="1"/>
          </p:cNvCxnSpPr>
          <p:nvPr/>
        </p:nvCxnSpPr>
        <p:spPr bwMode="auto">
          <a:xfrm>
            <a:off x="5242560" y="5414963"/>
            <a:ext cx="131445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274" name="Right Arrow 24"/>
          <p:cNvSpPr>
            <a:spLocks noChangeArrowheads="1"/>
          </p:cNvSpPr>
          <p:nvPr/>
        </p:nvSpPr>
        <p:spPr bwMode="auto">
          <a:xfrm>
            <a:off x="479425" y="2120900"/>
            <a:ext cx="2941638" cy="846138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5" name="Right Arrow 33"/>
          <p:cNvSpPr>
            <a:spLocks noChangeArrowheads="1"/>
          </p:cNvSpPr>
          <p:nvPr/>
        </p:nvSpPr>
        <p:spPr bwMode="auto">
          <a:xfrm>
            <a:off x="479425" y="2967038"/>
            <a:ext cx="2941638" cy="846137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6" name="Right Arrow 34"/>
          <p:cNvSpPr>
            <a:spLocks noChangeArrowheads="1"/>
          </p:cNvSpPr>
          <p:nvPr/>
        </p:nvSpPr>
        <p:spPr bwMode="auto">
          <a:xfrm>
            <a:off x="479425" y="3829050"/>
            <a:ext cx="2941638" cy="846138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7" name="Right Arrow 35"/>
          <p:cNvSpPr>
            <a:spLocks noChangeArrowheads="1"/>
          </p:cNvSpPr>
          <p:nvPr/>
        </p:nvSpPr>
        <p:spPr bwMode="auto">
          <a:xfrm>
            <a:off x="479425" y="4675188"/>
            <a:ext cx="2941638" cy="846137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1278" name="Right Arrow 36"/>
          <p:cNvSpPr>
            <a:spLocks noChangeArrowheads="1"/>
          </p:cNvSpPr>
          <p:nvPr/>
        </p:nvSpPr>
        <p:spPr bwMode="auto">
          <a:xfrm>
            <a:off x="479425" y="1276350"/>
            <a:ext cx="2941638" cy="844550"/>
          </a:xfrm>
          <a:prstGeom prst="rightArrow">
            <a:avLst>
              <a:gd name="adj1" fmla="val 50000"/>
              <a:gd name="adj2" fmla="val 50085"/>
            </a:avLst>
          </a:prstGeom>
          <a:solidFill>
            <a:srgbClr val="FFFF00"/>
          </a:solidFill>
          <a:ln w="15875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3" name="TextBox 2"/>
          <p:cNvSpPr txBox="1"/>
          <p:nvPr/>
        </p:nvSpPr>
        <p:spPr>
          <a:xfrm>
            <a:off x="4859338" y="2360613"/>
            <a:ext cx="2101850" cy="368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rIns="36000">
            <a:spAutoFit/>
          </a:bodyPr>
          <a:lstStyle/>
          <a:p>
            <a:pPr>
              <a:defRPr/>
            </a:pPr>
            <a:r>
              <a:rPr lang="fr-CH" dirty="0"/>
              <a:t>Tropique du Cancer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65663" y="4046538"/>
            <a:ext cx="2489200" cy="368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rIns="36000">
            <a:spAutoFit/>
          </a:bodyPr>
          <a:lstStyle/>
          <a:p>
            <a:pPr>
              <a:defRPr/>
            </a:pPr>
            <a:r>
              <a:rPr lang="fr-CH" dirty="0"/>
              <a:t>Tropique du Capricorne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5438" y="3205163"/>
            <a:ext cx="1009650" cy="3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36000" rIns="36000">
            <a:spAutoFit/>
          </a:bodyPr>
          <a:lstStyle/>
          <a:p>
            <a:pPr>
              <a:defRPr/>
            </a:pPr>
            <a:r>
              <a:rPr lang="fr-CH" dirty="0"/>
              <a:t>Equateur</a:t>
            </a:r>
          </a:p>
        </p:txBody>
      </p:sp>
      <p:sp>
        <p:nvSpPr>
          <p:cNvPr id="11282" name="Rounded Rectangle 4"/>
          <p:cNvSpPr>
            <a:spLocks noChangeArrowheads="1"/>
          </p:cNvSpPr>
          <p:nvPr/>
        </p:nvSpPr>
        <p:spPr bwMode="auto">
          <a:xfrm>
            <a:off x="3670300" y="3097102"/>
            <a:ext cx="4462780" cy="579120"/>
          </a:xfrm>
          <a:prstGeom prst="roundRect">
            <a:avLst>
              <a:gd name="adj" fmla="val 27435"/>
            </a:avLst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74000">
                <a:srgbClr val="FFFF00">
                  <a:alpha val="30000"/>
                </a:srgbClr>
              </a:gs>
              <a:gs pos="100000">
                <a:srgbClr val="FFC000">
                  <a:alpha val="50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fr-CH"/>
          </a:p>
        </p:txBody>
      </p:sp>
      <p:sp>
        <p:nvSpPr>
          <p:cNvPr id="11" name="Freeform 10"/>
          <p:cNvSpPr/>
          <p:nvPr/>
        </p:nvSpPr>
        <p:spPr bwMode="auto">
          <a:xfrm>
            <a:off x="3698392" y="2120900"/>
            <a:ext cx="4395217" cy="952500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59815 w 4392069"/>
              <a:gd name="connsiteY0" fmla="*/ 1009650 h 1009650"/>
              <a:gd name="connsiteX1" fmla="*/ 4357495 w 4392069"/>
              <a:gd name="connsiteY1" fmla="*/ 1009650 h 1009650"/>
              <a:gd name="connsiteX2" fmla="*/ 3942205 w 4392069"/>
              <a:gd name="connsiteY2" fmla="*/ 3810 h 1009650"/>
              <a:gd name="connsiteX3" fmla="*/ 417955 w 4392069"/>
              <a:gd name="connsiteY3" fmla="*/ 0 h 1009650"/>
              <a:gd name="connsiteX4" fmla="*/ 59815 w 4392069"/>
              <a:gd name="connsiteY4" fmla="*/ 1009650 h 1009650"/>
              <a:gd name="connsiteX0" fmla="*/ 59815 w 4395217"/>
              <a:gd name="connsiteY0" fmla="*/ 1009650 h 1009650"/>
              <a:gd name="connsiteX1" fmla="*/ 4357495 w 4395217"/>
              <a:gd name="connsiteY1" fmla="*/ 1009650 h 1009650"/>
              <a:gd name="connsiteX2" fmla="*/ 3984877 w 4395217"/>
              <a:gd name="connsiteY2" fmla="*/ 3810 h 1009650"/>
              <a:gd name="connsiteX3" fmla="*/ 417955 w 4395217"/>
              <a:gd name="connsiteY3" fmla="*/ 0 h 1009650"/>
              <a:gd name="connsiteX4" fmla="*/ 59815 w 4395217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5217" h="1009650">
                <a:moveTo>
                  <a:pt x="59815" y="1009650"/>
                </a:moveTo>
                <a:lnTo>
                  <a:pt x="4357495" y="1009650"/>
                </a:lnTo>
                <a:cubicBezTo>
                  <a:pt x="4508625" y="1005840"/>
                  <a:pt x="4169027" y="3810"/>
                  <a:pt x="3984877" y="3810"/>
                </a:cubicBezTo>
                <a:lnTo>
                  <a:pt x="417955" y="0"/>
                </a:lnTo>
                <a:cubicBezTo>
                  <a:pt x="205865" y="1270"/>
                  <a:pt x="-139575" y="1008380"/>
                  <a:pt x="59815" y="1009650"/>
                </a:cubicBezTo>
                <a:close/>
              </a:path>
            </a:pathLst>
          </a:custGeom>
          <a:gradFill>
            <a:gsLst>
              <a:gs pos="0">
                <a:srgbClr val="FFC000">
                  <a:alpha val="30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126972" y="1413510"/>
            <a:ext cx="3557631" cy="68071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24028 w 4374309"/>
              <a:gd name="connsiteY0" fmla="*/ 1009650 h 1009650"/>
              <a:gd name="connsiteX1" fmla="*/ 4359762 w 4374309"/>
              <a:gd name="connsiteY1" fmla="*/ 1009650 h 1009650"/>
              <a:gd name="connsiteX2" fmla="*/ 3254733 w 4374309"/>
              <a:gd name="connsiteY2" fmla="*/ 3810 h 1009650"/>
              <a:gd name="connsiteX3" fmla="*/ 1137624 w 4374309"/>
              <a:gd name="connsiteY3" fmla="*/ 0 h 1009650"/>
              <a:gd name="connsiteX4" fmla="*/ 24028 w 4374309"/>
              <a:gd name="connsiteY4" fmla="*/ 1009650 h 1009650"/>
              <a:gd name="connsiteX0" fmla="*/ 24028 w 4434485"/>
              <a:gd name="connsiteY0" fmla="*/ 1009650 h 1009650"/>
              <a:gd name="connsiteX1" fmla="*/ 4420650 w 4434485"/>
              <a:gd name="connsiteY1" fmla="*/ 1009650 h 1009650"/>
              <a:gd name="connsiteX2" fmla="*/ 3254733 w 4434485"/>
              <a:gd name="connsiteY2" fmla="*/ 3810 h 1009650"/>
              <a:gd name="connsiteX3" fmla="*/ 1137624 w 4434485"/>
              <a:gd name="connsiteY3" fmla="*/ 0 h 1009650"/>
              <a:gd name="connsiteX4" fmla="*/ 24028 w 4434485"/>
              <a:gd name="connsiteY4" fmla="*/ 1009650 h 1009650"/>
              <a:gd name="connsiteX0" fmla="*/ 24028 w 4435386"/>
              <a:gd name="connsiteY0" fmla="*/ 1009650 h 1009650"/>
              <a:gd name="connsiteX1" fmla="*/ 4420650 w 4435386"/>
              <a:gd name="connsiteY1" fmla="*/ 1009650 h 1009650"/>
              <a:gd name="connsiteX2" fmla="*/ 3330843 w 4435386"/>
              <a:gd name="connsiteY2" fmla="*/ 3810 h 1009650"/>
              <a:gd name="connsiteX3" fmla="*/ 1137624 w 4435386"/>
              <a:gd name="connsiteY3" fmla="*/ 0 h 1009650"/>
              <a:gd name="connsiteX4" fmla="*/ 24028 w 4435386"/>
              <a:gd name="connsiteY4" fmla="*/ 1009650 h 1009650"/>
              <a:gd name="connsiteX0" fmla="*/ 24028 w 4436938"/>
              <a:gd name="connsiteY0" fmla="*/ 1009650 h 1009650"/>
              <a:gd name="connsiteX1" fmla="*/ 4420650 w 4436938"/>
              <a:gd name="connsiteY1" fmla="*/ 1009650 h 1009650"/>
              <a:gd name="connsiteX2" fmla="*/ 3330843 w 4436938"/>
              <a:gd name="connsiteY2" fmla="*/ 3810 h 1009650"/>
              <a:gd name="connsiteX3" fmla="*/ 1137624 w 4436938"/>
              <a:gd name="connsiteY3" fmla="*/ 0 h 1009650"/>
              <a:gd name="connsiteX4" fmla="*/ 24028 w 4436938"/>
              <a:gd name="connsiteY4" fmla="*/ 1009650 h 1009650"/>
              <a:gd name="connsiteX0" fmla="*/ 25587 w 4438497"/>
              <a:gd name="connsiteY0" fmla="*/ 1009650 h 1009650"/>
              <a:gd name="connsiteX1" fmla="*/ 4422209 w 4438497"/>
              <a:gd name="connsiteY1" fmla="*/ 1009650 h 1009650"/>
              <a:gd name="connsiteX2" fmla="*/ 3332402 w 4438497"/>
              <a:gd name="connsiteY2" fmla="*/ 3810 h 1009650"/>
              <a:gd name="connsiteX3" fmla="*/ 1063074 w 4438497"/>
              <a:gd name="connsiteY3" fmla="*/ 0 h 1009650"/>
              <a:gd name="connsiteX4" fmla="*/ 25587 w 4438497"/>
              <a:gd name="connsiteY4" fmla="*/ 1009650 h 1009650"/>
              <a:gd name="connsiteX0" fmla="*/ 28829 w 4441739"/>
              <a:gd name="connsiteY0" fmla="*/ 1009650 h 1009650"/>
              <a:gd name="connsiteX1" fmla="*/ 4425451 w 4441739"/>
              <a:gd name="connsiteY1" fmla="*/ 1009650 h 1009650"/>
              <a:gd name="connsiteX2" fmla="*/ 3335644 w 4441739"/>
              <a:gd name="connsiteY2" fmla="*/ 3810 h 1009650"/>
              <a:gd name="connsiteX3" fmla="*/ 1066316 w 4441739"/>
              <a:gd name="connsiteY3" fmla="*/ 0 h 1009650"/>
              <a:gd name="connsiteX4" fmla="*/ 28829 w 4441739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739" h="1009650">
                <a:moveTo>
                  <a:pt x="28829" y="1009650"/>
                </a:moveTo>
                <a:lnTo>
                  <a:pt x="4425451" y="1009650"/>
                </a:lnTo>
                <a:cubicBezTo>
                  <a:pt x="4576581" y="1005840"/>
                  <a:pt x="3633958" y="3810"/>
                  <a:pt x="3335644" y="3810"/>
                </a:cubicBezTo>
                <a:lnTo>
                  <a:pt x="1066316" y="0"/>
                </a:lnTo>
                <a:cubicBezTo>
                  <a:pt x="717229" y="1270"/>
                  <a:pt x="-170561" y="1008380"/>
                  <a:pt x="28829" y="1009650"/>
                </a:cubicBezTo>
                <a:close/>
              </a:path>
            </a:pathLst>
          </a:cu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5023668" y="1214204"/>
            <a:ext cx="1773189" cy="18515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15169 w 4327395"/>
              <a:gd name="connsiteY0" fmla="*/ 1005839 h 1005839"/>
              <a:gd name="connsiteX1" fmla="*/ 4312849 w 4327395"/>
              <a:gd name="connsiteY1" fmla="*/ 1005839 h 1005839"/>
              <a:gd name="connsiteX2" fmla="*/ 3207820 w 4327395"/>
              <a:gd name="connsiteY2" fmla="*/ -1 h 1005839"/>
              <a:gd name="connsiteX3" fmla="*/ 1856266 w 4327395"/>
              <a:gd name="connsiteY3" fmla="*/ 12540 h 1005839"/>
              <a:gd name="connsiteX4" fmla="*/ 15169 w 4327395"/>
              <a:gd name="connsiteY4" fmla="*/ 1005839 h 1005839"/>
              <a:gd name="connsiteX0" fmla="*/ 15169 w 4322131"/>
              <a:gd name="connsiteY0" fmla="*/ 1022190 h 1022190"/>
              <a:gd name="connsiteX1" fmla="*/ 4312849 w 4322131"/>
              <a:gd name="connsiteY1" fmla="*/ 1022190 h 1022190"/>
              <a:gd name="connsiteX2" fmla="*/ 2537959 w 4322131"/>
              <a:gd name="connsiteY2" fmla="*/ 0 h 1022190"/>
              <a:gd name="connsiteX3" fmla="*/ 1856266 w 4322131"/>
              <a:gd name="connsiteY3" fmla="*/ 28891 h 1022190"/>
              <a:gd name="connsiteX4" fmla="*/ 15169 w 4322131"/>
              <a:gd name="connsiteY4" fmla="*/ 1022190 h 1022190"/>
              <a:gd name="connsiteX0" fmla="*/ 15169 w 4324935"/>
              <a:gd name="connsiteY0" fmla="*/ 1022190 h 1022190"/>
              <a:gd name="connsiteX1" fmla="*/ 4312849 w 4324935"/>
              <a:gd name="connsiteY1" fmla="*/ 1022190 h 1022190"/>
              <a:gd name="connsiteX2" fmla="*/ 2537959 w 4324935"/>
              <a:gd name="connsiteY2" fmla="*/ 0 h 1022190"/>
              <a:gd name="connsiteX3" fmla="*/ 1856266 w 4324935"/>
              <a:gd name="connsiteY3" fmla="*/ 28891 h 1022190"/>
              <a:gd name="connsiteX4" fmla="*/ 15169 w 4324935"/>
              <a:gd name="connsiteY4" fmla="*/ 1022190 h 1022190"/>
              <a:gd name="connsiteX0" fmla="*/ 18961 w 4328727"/>
              <a:gd name="connsiteY0" fmla="*/ 1022190 h 1022190"/>
              <a:gd name="connsiteX1" fmla="*/ 4316641 w 4328727"/>
              <a:gd name="connsiteY1" fmla="*/ 1022190 h 1022190"/>
              <a:gd name="connsiteX2" fmla="*/ 2541751 w 4328727"/>
              <a:gd name="connsiteY2" fmla="*/ 0 h 1022190"/>
              <a:gd name="connsiteX3" fmla="*/ 1860058 w 4328727"/>
              <a:gd name="connsiteY3" fmla="*/ 28891 h 1022190"/>
              <a:gd name="connsiteX4" fmla="*/ 18961 w 4328727"/>
              <a:gd name="connsiteY4" fmla="*/ 1022190 h 1022190"/>
              <a:gd name="connsiteX0" fmla="*/ 48450 w 4358216"/>
              <a:gd name="connsiteY0" fmla="*/ 1022190 h 1022190"/>
              <a:gd name="connsiteX1" fmla="*/ 4346130 w 4358216"/>
              <a:gd name="connsiteY1" fmla="*/ 1022190 h 1022190"/>
              <a:gd name="connsiteX2" fmla="*/ 2571240 w 4358216"/>
              <a:gd name="connsiteY2" fmla="*/ 0 h 1022190"/>
              <a:gd name="connsiteX3" fmla="*/ 1889547 w 4358216"/>
              <a:gd name="connsiteY3" fmla="*/ 28891 h 1022190"/>
              <a:gd name="connsiteX4" fmla="*/ 48450 w 4358216"/>
              <a:gd name="connsiteY4" fmla="*/ 1022190 h 1022190"/>
              <a:gd name="connsiteX0" fmla="*/ 48450 w 4410339"/>
              <a:gd name="connsiteY0" fmla="*/ 1022190 h 1022306"/>
              <a:gd name="connsiteX1" fmla="*/ 4346130 w 4410339"/>
              <a:gd name="connsiteY1" fmla="*/ 1022190 h 1022306"/>
              <a:gd name="connsiteX2" fmla="*/ 2571240 w 4410339"/>
              <a:gd name="connsiteY2" fmla="*/ 0 h 1022306"/>
              <a:gd name="connsiteX3" fmla="*/ 1889547 w 4410339"/>
              <a:gd name="connsiteY3" fmla="*/ 28891 h 1022306"/>
              <a:gd name="connsiteX4" fmla="*/ 48450 w 4410339"/>
              <a:gd name="connsiteY4" fmla="*/ 1022190 h 1022306"/>
              <a:gd name="connsiteX0" fmla="*/ 45191 w 4540068"/>
              <a:gd name="connsiteY0" fmla="*/ 1022190 h 1022306"/>
              <a:gd name="connsiteX1" fmla="*/ 4475859 w 4540068"/>
              <a:gd name="connsiteY1" fmla="*/ 1022190 h 1022306"/>
              <a:gd name="connsiteX2" fmla="*/ 2700969 w 4540068"/>
              <a:gd name="connsiteY2" fmla="*/ 0 h 1022306"/>
              <a:gd name="connsiteX3" fmla="*/ 2019276 w 4540068"/>
              <a:gd name="connsiteY3" fmla="*/ 28891 h 1022306"/>
              <a:gd name="connsiteX4" fmla="*/ 45191 w 4540068"/>
              <a:gd name="connsiteY4" fmla="*/ 1022190 h 1022306"/>
              <a:gd name="connsiteX0" fmla="*/ 130553 w 4625430"/>
              <a:gd name="connsiteY0" fmla="*/ 1022190 h 1022306"/>
              <a:gd name="connsiteX1" fmla="*/ 4561221 w 4625430"/>
              <a:gd name="connsiteY1" fmla="*/ 1022190 h 1022306"/>
              <a:gd name="connsiteX2" fmla="*/ 2786331 w 4625430"/>
              <a:gd name="connsiteY2" fmla="*/ 0 h 1022306"/>
              <a:gd name="connsiteX3" fmla="*/ 2104638 w 4625430"/>
              <a:gd name="connsiteY3" fmla="*/ 28891 h 1022306"/>
              <a:gd name="connsiteX4" fmla="*/ 130553 w 4625430"/>
              <a:gd name="connsiteY4" fmla="*/ 1022190 h 1022306"/>
              <a:gd name="connsiteX0" fmla="*/ 130553 w 4770288"/>
              <a:gd name="connsiteY0" fmla="*/ 1022190 h 1022306"/>
              <a:gd name="connsiteX1" fmla="*/ 4710833 w 4770288"/>
              <a:gd name="connsiteY1" fmla="*/ 1022190 h 1022306"/>
              <a:gd name="connsiteX2" fmla="*/ 2786331 w 4770288"/>
              <a:gd name="connsiteY2" fmla="*/ 0 h 1022306"/>
              <a:gd name="connsiteX3" fmla="*/ 2104638 w 4770288"/>
              <a:gd name="connsiteY3" fmla="*/ 28891 h 1022306"/>
              <a:gd name="connsiteX4" fmla="*/ 130553 w 4770288"/>
              <a:gd name="connsiteY4" fmla="*/ 1022190 h 1022306"/>
              <a:gd name="connsiteX0" fmla="*/ 130553 w 4835394"/>
              <a:gd name="connsiteY0" fmla="*/ 1022190 h 1022190"/>
              <a:gd name="connsiteX1" fmla="*/ 4710833 w 4835394"/>
              <a:gd name="connsiteY1" fmla="*/ 1022190 h 1022190"/>
              <a:gd name="connsiteX2" fmla="*/ 2786331 w 4835394"/>
              <a:gd name="connsiteY2" fmla="*/ 0 h 1022190"/>
              <a:gd name="connsiteX3" fmla="*/ 2104638 w 4835394"/>
              <a:gd name="connsiteY3" fmla="*/ 28891 h 1022190"/>
              <a:gd name="connsiteX4" fmla="*/ 130553 w 4835394"/>
              <a:gd name="connsiteY4" fmla="*/ 1022190 h 1022190"/>
              <a:gd name="connsiteX0" fmla="*/ 130553 w 4835394"/>
              <a:gd name="connsiteY0" fmla="*/ 1035931 h 1035931"/>
              <a:gd name="connsiteX1" fmla="*/ 4710833 w 4835394"/>
              <a:gd name="connsiteY1" fmla="*/ 1035931 h 1035931"/>
              <a:gd name="connsiteX2" fmla="*/ 2786331 w 4835394"/>
              <a:gd name="connsiteY2" fmla="*/ 13741 h 1035931"/>
              <a:gd name="connsiteX3" fmla="*/ 2104639 w 4835394"/>
              <a:gd name="connsiteY3" fmla="*/ 0 h 1035931"/>
              <a:gd name="connsiteX4" fmla="*/ 130553 w 4835394"/>
              <a:gd name="connsiteY4" fmla="*/ 1035931 h 103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5394" h="1035931">
                <a:moveTo>
                  <a:pt x="130553" y="1035931"/>
                </a:moveTo>
                <a:lnTo>
                  <a:pt x="4710833" y="1035931"/>
                </a:lnTo>
                <a:cubicBezTo>
                  <a:pt x="5340763" y="969988"/>
                  <a:pt x="3407942" y="30092"/>
                  <a:pt x="2786331" y="13741"/>
                </a:cubicBezTo>
                <a:lnTo>
                  <a:pt x="2104639" y="0"/>
                </a:lnTo>
                <a:cubicBezTo>
                  <a:pt x="1489266" y="1268"/>
                  <a:pt x="-528223" y="799214"/>
                  <a:pt x="130553" y="1035931"/>
                </a:cubicBezTo>
                <a:close/>
              </a:path>
            </a:pathLst>
          </a:cu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 rot="10800000">
            <a:off x="3712654" y="3700335"/>
            <a:ext cx="4395217" cy="952500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59815 w 4392069"/>
              <a:gd name="connsiteY0" fmla="*/ 1009650 h 1009650"/>
              <a:gd name="connsiteX1" fmla="*/ 4357495 w 4392069"/>
              <a:gd name="connsiteY1" fmla="*/ 1009650 h 1009650"/>
              <a:gd name="connsiteX2" fmla="*/ 3942205 w 4392069"/>
              <a:gd name="connsiteY2" fmla="*/ 3810 h 1009650"/>
              <a:gd name="connsiteX3" fmla="*/ 417955 w 4392069"/>
              <a:gd name="connsiteY3" fmla="*/ 0 h 1009650"/>
              <a:gd name="connsiteX4" fmla="*/ 59815 w 4392069"/>
              <a:gd name="connsiteY4" fmla="*/ 1009650 h 1009650"/>
              <a:gd name="connsiteX0" fmla="*/ 59815 w 4395217"/>
              <a:gd name="connsiteY0" fmla="*/ 1009650 h 1009650"/>
              <a:gd name="connsiteX1" fmla="*/ 4357495 w 4395217"/>
              <a:gd name="connsiteY1" fmla="*/ 1009650 h 1009650"/>
              <a:gd name="connsiteX2" fmla="*/ 3984877 w 4395217"/>
              <a:gd name="connsiteY2" fmla="*/ 3810 h 1009650"/>
              <a:gd name="connsiteX3" fmla="*/ 417955 w 4395217"/>
              <a:gd name="connsiteY3" fmla="*/ 0 h 1009650"/>
              <a:gd name="connsiteX4" fmla="*/ 59815 w 4395217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5217" h="1009650">
                <a:moveTo>
                  <a:pt x="59815" y="1009650"/>
                </a:moveTo>
                <a:lnTo>
                  <a:pt x="4357495" y="1009650"/>
                </a:lnTo>
                <a:cubicBezTo>
                  <a:pt x="4508625" y="1005840"/>
                  <a:pt x="4169027" y="3810"/>
                  <a:pt x="3984877" y="3810"/>
                </a:cubicBezTo>
                <a:lnTo>
                  <a:pt x="417955" y="0"/>
                </a:lnTo>
                <a:cubicBezTo>
                  <a:pt x="205865" y="1270"/>
                  <a:pt x="-139575" y="1008380"/>
                  <a:pt x="59815" y="1009650"/>
                </a:cubicBezTo>
                <a:close/>
              </a:path>
            </a:pathLst>
          </a:custGeom>
          <a:gradFill>
            <a:gsLst>
              <a:gs pos="0">
                <a:srgbClr val="FFC000">
                  <a:alpha val="30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 rot="10800000">
            <a:off x="4126971" y="4675188"/>
            <a:ext cx="3557631" cy="68071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24028 w 4374309"/>
              <a:gd name="connsiteY0" fmla="*/ 1009650 h 1009650"/>
              <a:gd name="connsiteX1" fmla="*/ 4359762 w 4374309"/>
              <a:gd name="connsiteY1" fmla="*/ 1009650 h 1009650"/>
              <a:gd name="connsiteX2" fmla="*/ 3254733 w 4374309"/>
              <a:gd name="connsiteY2" fmla="*/ 3810 h 1009650"/>
              <a:gd name="connsiteX3" fmla="*/ 1137624 w 4374309"/>
              <a:gd name="connsiteY3" fmla="*/ 0 h 1009650"/>
              <a:gd name="connsiteX4" fmla="*/ 24028 w 4374309"/>
              <a:gd name="connsiteY4" fmla="*/ 1009650 h 1009650"/>
              <a:gd name="connsiteX0" fmla="*/ 24028 w 4434485"/>
              <a:gd name="connsiteY0" fmla="*/ 1009650 h 1009650"/>
              <a:gd name="connsiteX1" fmla="*/ 4420650 w 4434485"/>
              <a:gd name="connsiteY1" fmla="*/ 1009650 h 1009650"/>
              <a:gd name="connsiteX2" fmla="*/ 3254733 w 4434485"/>
              <a:gd name="connsiteY2" fmla="*/ 3810 h 1009650"/>
              <a:gd name="connsiteX3" fmla="*/ 1137624 w 4434485"/>
              <a:gd name="connsiteY3" fmla="*/ 0 h 1009650"/>
              <a:gd name="connsiteX4" fmla="*/ 24028 w 4434485"/>
              <a:gd name="connsiteY4" fmla="*/ 1009650 h 1009650"/>
              <a:gd name="connsiteX0" fmla="*/ 24028 w 4435386"/>
              <a:gd name="connsiteY0" fmla="*/ 1009650 h 1009650"/>
              <a:gd name="connsiteX1" fmla="*/ 4420650 w 4435386"/>
              <a:gd name="connsiteY1" fmla="*/ 1009650 h 1009650"/>
              <a:gd name="connsiteX2" fmla="*/ 3330843 w 4435386"/>
              <a:gd name="connsiteY2" fmla="*/ 3810 h 1009650"/>
              <a:gd name="connsiteX3" fmla="*/ 1137624 w 4435386"/>
              <a:gd name="connsiteY3" fmla="*/ 0 h 1009650"/>
              <a:gd name="connsiteX4" fmla="*/ 24028 w 4435386"/>
              <a:gd name="connsiteY4" fmla="*/ 1009650 h 1009650"/>
              <a:gd name="connsiteX0" fmla="*/ 24028 w 4436938"/>
              <a:gd name="connsiteY0" fmla="*/ 1009650 h 1009650"/>
              <a:gd name="connsiteX1" fmla="*/ 4420650 w 4436938"/>
              <a:gd name="connsiteY1" fmla="*/ 1009650 h 1009650"/>
              <a:gd name="connsiteX2" fmla="*/ 3330843 w 4436938"/>
              <a:gd name="connsiteY2" fmla="*/ 3810 h 1009650"/>
              <a:gd name="connsiteX3" fmla="*/ 1137624 w 4436938"/>
              <a:gd name="connsiteY3" fmla="*/ 0 h 1009650"/>
              <a:gd name="connsiteX4" fmla="*/ 24028 w 4436938"/>
              <a:gd name="connsiteY4" fmla="*/ 1009650 h 1009650"/>
              <a:gd name="connsiteX0" fmla="*/ 25587 w 4438497"/>
              <a:gd name="connsiteY0" fmla="*/ 1009650 h 1009650"/>
              <a:gd name="connsiteX1" fmla="*/ 4422209 w 4438497"/>
              <a:gd name="connsiteY1" fmla="*/ 1009650 h 1009650"/>
              <a:gd name="connsiteX2" fmla="*/ 3332402 w 4438497"/>
              <a:gd name="connsiteY2" fmla="*/ 3810 h 1009650"/>
              <a:gd name="connsiteX3" fmla="*/ 1063074 w 4438497"/>
              <a:gd name="connsiteY3" fmla="*/ 0 h 1009650"/>
              <a:gd name="connsiteX4" fmla="*/ 25587 w 4438497"/>
              <a:gd name="connsiteY4" fmla="*/ 1009650 h 1009650"/>
              <a:gd name="connsiteX0" fmla="*/ 28829 w 4441739"/>
              <a:gd name="connsiteY0" fmla="*/ 1009650 h 1009650"/>
              <a:gd name="connsiteX1" fmla="*/ 4425451 w 4441739"/>
              <a:gd name="connsiteY1" fmla="*/ 1009650 h 1009650"/>
              <a:gd name="connsiteX2" fmla="*/ 3335644 w 4441739"/>
              <a:gd name="connsiteY2" fmla="*/ 3810 h 1009650"/>
              <a:gd name="connsiteX3" fmla="*/ 1066316 w 4441739"/>
              <a:gd name="connsiteY3" fmla="*/ 0 h 1009650"/>
              <a:gd name="connsiteX4" fmla="*/ 28829 w 4441739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739" h="1009650">
                <a:moveTo>
                  <a:pt x="28829" y="1009650"/>
                </a:moveTo>
                <a:lnTo>
                  <a:pt x="4425451" y="1009650"/>
                </a:lnTo>
                <a:cubicBezTo>
                  <a:pt x="4576581" y="1005840"/>
                  <a:pt x="3633958" y="3810"/>
                  <a:pt x="3335644" y="3810"/>
                </a:cubicBezTo>
                <a:lnTo>
                  <a:pt x="1066316" y="0"/>
                </a:lnTo>
                <a:cubicBezTo>
                  <a:pt x="717229" y="1270"/>
                  <a:pt x="-170561" y="1008380"/>
                  <a:pt x="28829" y="1009650"/>
                </a:cubicBezTo>
                <a:close/>
              </a:path>
            </a:pathLst>
          </a:cu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 rot="10800000">
            <a:off x="5028430" y="5374724"/>
            <a:ext cx="1773189" cy="185159"/>
          </a:xfrm>
          <a:custGeom>
            <a:avLst/>
            <a:gdLst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0 w 4297680"/>
              <a:gd name="connsiteY0" fmla="*/ 1009650 h 1009650"/>
              <a:gd name="connsiteX1" fmla="*/ 4297680 w 4297680"/>
              <a:gd name="connsiteY1" fmla="*/ 1009650 h 1009650"/>
              <a:gd name="connsiteX2" fmla="*/ 3882390 w 4297680"/>
              <a:gd name="connsiteY2" fmla="*/ 3810 h 1009650"/>
              <a:gd name="connsiteX3" fmla="*/ 419100 w 4297680"/>
              <a:gd name="connsiteY3" fmla="*/ 0 h 1009650"/>
              <a:gd name="connsiteX4" fmla="*/ 0 w 4297680"/>
              <a:gd name="connsiteY4" fmla="*/ 1009650 h 1009650"/>
              <a:gd name="connsiteX0" fmla="*/ 47893 w 4345573"/>
              <a:gd name="connsiteY0" fmla="*/ 1009650 h 1009650"/>
              <a:gd name="connsiteX1" fmla="*/ 4345573 w 4345573"/>
              <a:gd name="connsiteY1" fmla="*/ 1009650 h 1009650"/>
              <a:gd name="connsiteX2" fmla="*/ 3930283 w 4345573"/>
              <a:gd name="connsiteY2" fmla="*/ 3810 h 1009650"/>
              <a:gd name="connsiteX3" fmla="*/ 466993 w 4345573"/>
              <a:gd name="connsiteY3" fmla="*/ 0 h 1009650"/>
              <a:gd name="connsiteX4" fmla="*/ 47893 w 4345573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51219"/>
              <a:gd name="connsiteY0" fmla="*/ 1009650 h 1009650"/>
              <a:gd name="connsiteX1" fmla="*/ 4351219 w 4351219"/>
              <a:gd name="connsiteY1" fmla="*/ 1009650 h 1009650"/>
              <a:gd name="connsiteX2" fmla="*/ 3935929 w 4351219"/>
              <a:gd name="connsiteY2" fmla="*/ 3810 h 1009650"/>
              <a:gd name="connsiteX3" fmla="*/ 472639 w 4351219"/>
              <a:gd name="connsiteY3" fmla="*/ 0 h 1009650"/>
              <a:gd name="connsiteX4" fmla="*/ 53539 w 4351219"/>
              <a:gd name="connsiteY4" fmla="*/ 1009650 h 1009650"/>
              <a:gd name="connsiteX0" fmla="*/ 53539 w 4385793"/>
              <a:gd name="connsiteY0" fmla="*/ 1009650 h 1009650"/>
              <a:gd name="connsiteX1" fmla="*/ 4351219 w 4385793"/>
              <a:gd name="connsiteY1" fmla="*/ 1009650 h 1009650"/>
              <a:gd name="connsiteX2" fmla="*/ 3935929 w 4385793"/>
              <a:gd name="connsiteY2" fmla="*/ 3810 h 1009650"/>
              <a:gd name="connsiteX3" fmla="*/ 472639 w 4385793"/>
              <a:gd name="connsiteY3" fmla="*/ 0 h 1009650"/>
              <a:gd name="connsiteX4" fmla="*/ 53539 w 4385793"/>
              <a:gd name="connsiteY4" fmla="*/ 1009650 h 1009650"/>
              <a:gd name="connsiteX0" fmla="*/ 24785 w 4357039"/>
              <a:gd name="connsiteY0" fmla="*/ 1009650 h 1009650"/>
              <a:gd name="connsiteX1" fmla="*/ 4322465 w 4357039"/>
              <a:gd name="connsiteY1" fmla="*/ 1009650 h 1009650"/>
              <a:gd name="connsiteX2" fmla="*/ 3907175 w 4357039"/>
              <a:gd name="connsiteY2" fmla="*/ 3810 h 1009650"/>
              <a:gd name="connsiteX3" fmla="*/ 1100327 w 4357039"/>
              <a:gd name="connsiteY3" fmla="*/ 0 h 1009650"/>
              <a:gd name="connsiteX4" fmla="*/ 24785 w 4357039"/>
              <a:gd name="connsiteY4" fmla="*/ 1009650 h 1009650"/>
              <a:gd name="connsiteX0" fmla="*/ 24784 w 4337010"/>
              <a:gd name="connsiteY0" fmla="*/ 1009650 h 1009650"/>
              <a:gd name="connsiteX1" fmla="*/ 4322464 w 4337010"/>
              <a:gd name="connsiteY1" fmla="*/ 1009650 h 1009650"/>
              <a:gd name="connsiteX2" fmla="*/ 3217435 w 4337010"/>
              <a:gd name="connsiteY2" fmla="*/ 3810 h 1009650"/>
              <a:gd name="connsiteX3" fmla="*/ 1100326 w 4337010"/>
              <a:gd name="connsiteY3" fmla="*/ 0 h 1009650"/>
              <a:gd name="connsiteX4" fmla="*/ 24784 w 4337010"/>
              <a:gd name="connsiteY4" fmla="*/ 1009650 h 1009650"/>
              <a:gd name="connsiteX0" fmla="*/ 15169 w 4327395"/>
              <a:gd name="connsiteY0" fmla="*/ 1005839 h 1005839"/>
              <a:gd name="connsiteX1" fmla="*/ 4312849 w 4327395"/>
              <a:gd name="connsiteY1" fmla="*/ 1005839 h 1005839"/>
              <a:gd name="connsiteX2" fmla="*/ 3207820 w 4327395"/>
              <a:gd name="connsiteY2" fmla="*/ -1 h 1005839"/>
              <a:gd name="connsiteX3" fmla="*/ 1856266 w 4327395"/>
              <a:gd name="connsiteY3" fmla="*/ 12540 h 1005839"/>
              <a:gd name="connsiteX4" fmla="*/ 15169 w 4327395"/>
              <a:gd name="connsiteY4" fmla="*/ 1005839 h 1005839"/>
              <a:gd name="connsiteX0" fmla="*/ 15169 w 4322131"/>
              <a:gd name="connsiteY0" fmla="*/ 1022190 h 1022190"/>
              <a:gd name="connsiteX1" fmla="*/ 4312849 w 4322131"/>
              <a:gd name="connsiteY1" fmla="*/ 1022190 h 1022190"/>
              <a:gd name="connsiteX2" fmla="*/ 2537959 w 4322131"/>
              <a:gd name="connsiteY2" fmla="*/ 0 h 1022190"/>
              <a:gd name="connsiteX3" fmla="*/ 1856266 w 4322131"/>
              <a:gd name="connsiteY3" fmla="*/ 28891 h 1022190"/>
              <a:gd name="connsiteX4" fmla="*/ 15169 w 4322131"/>
              <a:gd name="connsiteY4" fmla="*/ 1022190 h 1022190"/>
              <a:gd name="connsiteX0" fmla="*/ 15169 w 4324935"/>
              <a:gd name="connsiteY0" fmla="*/ 1022190 h 1022190"/>
              <a:gd name="connsiteX1" fmla="*/ 4312849 w 4324935"/>
              <a:gd name="connsiteY1" fmla="*/ 1022190 h 1022190"/>
              <a:gd name="connsiteX2" fmla="*/ 2537959 w 4324935"/>
              <a:gd name="connsiteY2" fmla="*/ 0 h 1022190"/>
              <a:gd name="connsiteX3" fmla="*/ 1856266 w 4324935"/>
              <a:gd name="connsiteY3" fmla="*/ 28891 h 1022190"/>
              <a:gd name="connsiteX4" fmla="*/ 15169 w 4324935"/>
              <a:gd name="connsiteY4" fmla="*/ 1022190 h 1022190"/>
              <a:gd name="connsiteX0" fmla="*/ 18961 w 4328727"/>
              <a:gd name="connsiteY0" fmla="*/ 1022190 h 1022190"/>
              <a:gd name="connsiteX1" fmla="*/ 4316641 w 4328727"/>
              <a:gd name="connsiteY1" fmla="*/ 1022190 h 1022190"/>
              <a:gd name="connsiteX2" fmla="*/ 2541751 w 4328727"/>
              <a:gd name="connsiteY2" fmla="*/ 0 h 1022190"/>
              <a:gd name="connsiteX3" fmla="*/ 1860058 w 4328727"/>
              <a:gd name="connsiteY3" fmla="*/ 28891 h 1022190"/>
              <a:gd name="connsiteX4" fmla="*/ 18961 w 4328727"/>
              <a:gd name="connsiteY4" fmla="*/ 1022190 h 1022190"/>
              <a:gd name="connsiteX0" fmla="*/ 48450 w 4358216"/>
              <a:gd name="connsiteY0" fmla="*/ 1022190 h 1022190"/>
              <a:gd name="connsiteX1" fmla="*/ 4346130 w 4358216"/>
              <a:gd name="connsiteY1" fmla="*/ 1022190 h 1022190"/>
              <a:gd name="connsiteX2" fmla="*/ 2571240 w 4358216"/>
              <a:gd name="connsiteY2" fmla="*/ 0 h 1022190"/>
              <a:gd name="connsiteX3" fmla="*/ 1889547 w 4358216"/>
              <a:gd name="connsiteY3" fmla="*/ 28891 h 1022190"/>
              <a:gd name="connsiteX4" fmla="*/ 48450 w 4358216"/>
              <a:gd name="connsiteY4" fmla="*/ 1022190 h 1022190"/>
              <a:gd name="connsiteX0" fmla="*/ 48450 w 4410339"/>
              <a:gd name="connsiteY0" fmla="*/ 1022190 h 1022306"/>
              <a:gd name="connsiteX1" fmla="*/ 4346130 w 4410339"/>
              <a:gd name="connsiteY1" fmla="*/ 1022190 h 1022306"/>
              <a:gd name="connsiteX2" fmla="*/ 2571240 w 4410339"/>
              <a:gd name="connsiteY2" fmla="*/ 0 h 1022306"/>
              <a:gd name="connsiteX3" fmla="*/ 1889547 w 4410339"/>
              <a:gd name="connsiteY3" fmla="*/ 28891 h 1022306"/>
              <a:gd name="connsiteX4" fmla="*/ 48450 w 4410339"/>
              <a:gd name="connsiteY4" fmla="*/ 1022190 h 1022306"/>
              <a:gd name="connsiteX0" fmla="*/ 45191 w 4540068"/>
              <a:gd name="connsiteY0" fmla="*/ 1022190 h 1022306"/>
              <a:gd name="connsiteX1" fmla="*/ 4475859 w 4540068"/>
              <a:gd name="connsiteY1" fmla="*/ 1022190 h 1022306"/>
              <a:gd name="connsiteX2" fmla="*/ 2700969 w 4540068"/>
              <a:gd name="connsiteY2" fmla="*/ 0 h 1022306"/>
              <a:gd name="connsiteX3" fmla="*/ 2019276 w 4540068"/>
              <a:gd name="connsiteY3" fmla="*/ 28891 h 1022306"/>
              <a:gd name="connsiteX4" fmla="*/ 45191 w 4540068"/>
              <a:gd name="connsiteY4" fmla="*/ 1022190 h 1022306"/>
              <a:gd name="connsiteX0" fmla="*/ 130553 w 4625430"/>
              <a:gd name="connsiteY0" fmla="*/ 1022190 h 1022306"/>
              <a:gd name="connsiteX1" fmla="*/ 4561221 w 4625430"/>
              <a:gd name="connsiteY1" fmla="*/ 1022190 h 1022306"/>
              <a:gd name="connsiteX2" fmla="*/ 2786331 w 4625430"/>
              <a:gd name="connsiteY2" fmla="*/ 0 h 1022306"/>
              <a:gd name="connsiteX3" fmla="*/ 2104638 w 4625430"/>
              <a:gd name="connsiteY3" fmla="*/ 28891 h 1022306"/>
              <a:gd name="connsiteX4" fmla="*/ 130553 w 4625430"/>
              <a:gd name="connsiteY4" fmla="*/ 1022190 h 1022306"/>
              <a:gd name="connsiteX0" fmla="*/ 130553 w 4770288"/>
              <a:gd name="connsiteY0" fmla="*/ 1022190 h 1022306"/>
              <a:gd name="connsiteX1" fmla="*/ 4710833 w 4770288"/>
              <a:gd name="connsiteY1" fmla="*/ 1022190 h 1022306"/>
              <a:gd name="connsiteX2" fmla="*/ 2786331 w 4770288"/>
              <a:gd name="connsiteY2" fmla="*/ 0 h 1022306"/>
              <a:gd name="connsiteX3" fmla="*/ 2104638 w 4770288"/>
              <a:gd name="connsiteY3" fmla="*/ 28891 h 1022306"/>
              <a:gd name="connsiteX4" fmla="*/ 130553 w 4770288"/>
              <a:gd name="connsiteY4" fmla="*/ 1022190 h 1022306"/>
              <a:gd name="connsiteX0" fmla="*/ 130553 w 4835394"/>
              <a:gd name="connsiteY0" fmla="*/ 1022190 h 1022190"/>
              <a:gd name="connsiteX1" fmla="*/ 4710833 w 4835394"/>
              <a:gd name="connsiteY1" fmla="*/ 1022190 h 1022190"/>
              <a:gd name="connsiteX2" fmla="*/ 2786331 w 4835394"/>
              <a:gd name="connsiteY2" fmla="*/ 0 h 1022190"/>
              <a:gd name="connsiteX3" fmla="*/ 2104638 w 4835394"/>
              <a:gd name="connsiteY3" fmla="*/ 28891 h 1022190"/>
              <a:gd name="connsiteX4" fmla="*/ 130553 w 4835394"/>
              <a:gd name="connsiteY4" fmla="*/ 1022190 h 1022190"/>
              <a:gd name="connsiteX0" fmla="*/ 130553 w 4835394"/>
              <a:gd name="connsiteY0" fmla="*/ 1035931 h 1035931"/>
              <a:gd name="connsiteX1" fmla="*/ 4710833 w 4835394"/>
              <a:gd name="connsiteY1" fmla="*/ 1035931 h 1035931"/>
              <a:gd name="connsiteX2" fmla="*/ 2786331 w 4835394"/>
              <a:gd name="connsiteY2" fmla="*/ 13741 h 1035931"/>
              <a:gd name="connsiteX3" fmla="*/ 2104639 w 4835394"/>
              <a:gd name="connsiteY3" fmla="*/ 0 h 1035931"/>
              <a:gd name="connsiteX4" fmla="*/ 130553 w 4835394"/>
              <a:gd name="connsiteY4" fmla="*/ 1035931 h 103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5394" h="1035931">
                <a:moveTo>
                  <a:pt x="130553" y="1035931"/>
                </a:moveTo>
                <a:lnTo>
                  <a:pt x="4710833" y="1035931"/>
                </a:lnTo>
                <a:cubicBezTo>
                  <a:pt x="5340763" y="969988"/>
                  <a:pt x="3407942" y="30092"/>
                  <a:pt x="2786331" y="13741"/>
                </a:cubicBezTo>
                <a:lnTo>
                  <a:pt x="2104639" y="0"/>
                </a:lnTo>
                <a:cubicBezTo>
                  <a:pt x="1489266" y="1268"/>
                  <a:pt x="-528223" y="799214"/>
                  <a:pt x="130553" y="1035931"/>
                </a:cubicBezTo>
                <a:close/>
              </a:path>
            </a:pathLst>
          </a:cu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 animBg="1"/>
      <p:bldP spid="11" grpId="0" animBg="1"/>
      <p:bldP spid="28" grpId="0" animBg="1"/>
      <p:bldP spid="29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749675" y="909638"/>
            <a:ext cx="4321175" cy="4973002"/>
            <a:chOff x="3749675" y="909638"/>
            <a:chExt cx="4321175" cy="49730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675" y="1252000"/>
              <a:ext cx="4288819" cy="4269325"/>
            </a:xfrm>
            <a:prstGeom prst="rect">
              <a:avLst/>
            </a:prstGeom>
          </p:spPr>
        </p:pic>
        <p:cxnSp>
          <p:nvCxnSpPr>
            <p:cNvPr id="11268" name="Straight Connector 8"/>
            <p:cNvCxnSpPr>
              <a:cxnSpLocks noChangeShapeType="1"/>
            </p:cNvCxnSpPr>
            <p:nvPr/>
          </p:nvCxnSpPr>
          <p:spPr bwMode="auto">
            <a:xfrm>
              <a:off x="3749675" y="3386138"/>
              <a:ext cx="4321175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69" name="Straight Connector 17"/>
            <p:cNvCxnSpPr>
              <a:cxnSpLocks noChangeShapeType="1"/>
            </p:cNvCxnSpPr>
            <p:nvPr/>
          </p:nvCxnSpPr>
          <p:spPr bwMode="auto">
            <a:xfrm flipV="1">
              <a:off x="3921125" y="2538413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70" name="Straight Connector 20"/>
            <p:cNvCxnSpPr>
              <a:cxnSpLocks noChangeShapeType="1"/>
            </p:cNvCxnSpPr>
            <p:nvPr/>
          </p:nvCxnSpPr>
          <p:spPr bwMode="auto">
            <a:xfrm flipV="1">
              <a:off x="3921125" y="4230688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71" name="Straight Connector 21"/>
            <p:cNvCxnSpPr>
              <a:cxnSpLocks noChangeShapeType="1"/>
            </p:cNvCxnSpPr>
            <p:nvPr/>
          </p:nvCxnSpPr>
          <p:spPr bwMode="auto">
            <a:xfrm>
              <a:off x="5910263" y="909638"/>
              <a:ext cx="2857" cy="497300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lgDash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272" name="Straight Connector 29"/>
            <p:cNvCxnSpPr>
              <a:cxnSpLocks noChangeShapeType="1"/>
            </p:cNvCxnSpPr>
            <p:nvPr/>
          </p:nvCxnSpPr>
          <p:spPr bwMode="auto">
            <a:xfrm>
              <a:off x="5212080" y="1367790"/>
              <a:ext cx="1375410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4859338" y="2360613"/>
              <a:ext cx="210185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Cancer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65663" y="4046538"/>
              <a:ext cx="248920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Capricorne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05438" y="3205163"/>
              <a:ext cx="1009650" cy="3698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Equateur</a:t>
              </a: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3608070" y="1420368"/>
            <a:ext cx="4522470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608071" y="1078992"/>
            <a:ext cx="4520564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11880" y="3093720"/>
            <a:ext cx="4514850" cy="586740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29000"/>
                </a:srgbClr>
              </a:gs>
              <a:gs pos="74000">
                <a:srgbClr val="FFFF00">
                  <a:alpha val="30000"/>
                </a:srgbClr>
              </a:gs>
              <a:gs pos="100000">
                <a:srgbClr val="FFC000">
                  <a:alpha val="77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09975" y="2110740"/>
            <a:ext cx="4520564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611880" y="3695700"/>
            <a:ext cx="4514850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608831" y="4675632"/>
            <a:ext cx="4515993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606164" y="5358384"/>
            <a:ext cx="4518661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r="81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62000"/>
          </a:xfrm>
        </p:spPr>
        <p:txBody>
          <a:bodyPr/>
          <a:lstStyle/>
          <a:p>
            <a:pPr eaLnBrk="1" hangingPunct="1"/>
            <a:r>
              <a:rPr lang="fr-CH" dirty="0">
                <a:solidFill>
                  <a:schemeClr val="bg1"/>
                </a:solidFill>
              </a:rPr>
              <a:t>Saisons: Solstice d'hiver.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9425" y="1276350"/>
            <a:ext cx="2941638" cy="4244975"/>
            <a:chOff x="479425" y="1276350"/>
            <a:chExt cx="2941638" cy="4244975"/>
          </a:xfrm>
        </p:grpSpPr>
        <p:sp>
          <p:nvSpPr>
            <p:cNvPr id="11274" name="Right Arrow 24"/>
            <p:cNvSpPr>
              <a:spLocks noChangeArrowheads="1"/>
            </p:cNvSpPr>
            <p:nvPr/>
          </p:nvSpPr>
          <p:spPr bwMode="auto">
            <a:xfrm>
              <a:off x="479425" y="212090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5" name="Right Arrow 33"/>
            <p:cNvSpPr>
              <a:spLocks noChangeArrowheads="1"/>
            </p:cNvSpPr>
            <p:nvPr/>
          </p:nvSpPr>
          <p:spPr bwMode="auto">
            <a:xfrm>
              <a:off x="479425" y="296703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6" name="Right Arrow 34"/>
            <p:cNvSpPr>
              <a:spLocks noChangeArrowheads="1"/>
            </p:cNvSpPr>
            <p:nvPr/>
          </p:nvSpPr>
          <p:spPr bwMode="auto">
            <a:xfrm>
              <a:off x="479425" y="382905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7" name="Right Arrow 35"/>
            <p:cNvSpPr>
              <a:spLocks noChangeArrowheads="1"/>
            </p:cNvSpPr>
            <p:nvPr/>
          </p:nvSpPr>
          <p:spPr bwMode="auto">
            <a:xfrm>
              <a:off x="479425" y="467518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8" name="Right Arrow 36"/>
            <p:cNvSpPr>
              <a:spLocks noChangeArrowheads="1"/>
            </p:cNvSpPr>
            <p:nvPr/>
          </p:nvSpPr>
          <p:spPr bwMode="auto">
            <a:xfrm>
              <a:off x="479425" y="1276350"/>
              <a:ext cx="2941638" cy="844550"/>
            </a:xfrm>
            <a:prstGeom prst="rightArrow">
              <a:avLst>
                <a:gd name="adj1" fmla="val 50000"/>
                <a:gd name="adj2" fmla="val 50085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cxnSp>
        <p:nvCxnSpPr>
          <p:cNvPr id="11273" name="Straight Connector 31"/>
          <p:cNvCxnSpPr>
            <a:cxnSpLocks noChangeShapeType="1"/>
          </p:cNvCxnSpPr>
          <p:nvPr/>
        </p:nvCxnSpPr>
        <p:spPr bwMode="auto">
          <a:xfrm>
            <a:off x="5242560" y="5414963"/>
            <a:ext cx="131445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1940312" y="3412273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067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8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-0.00035 0.08588 0.0151 0.18032 0.03333 0.22523 " pathEditMode="relative" rAng="0" ptsTypes="tt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3.88889E-6 0.012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0.00052 0.02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00052 0.0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-0.00069 0.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00035 0.040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-2.77778E-7 0.02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00052 0.017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7" grpId="0" animBg="1"/>
      <p:bldP spid="14" grpId="0" animBg="1"/>
      <p:bldP spid="14" grpId="1" animBg="1"/>
      <p:bldP spid="36" grpId="0" animBg="1"/>
      <p:bldP spid="36" grpId="1" animBg="1"/>
      <p:bldP spid="39" grpId="0" animBg="1"/>
      <p:bldP spid="39" grpId="1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749675" y="909638"/>
            <a:ext cx="4321175" cy="4973002"/>
            <a:chOff x="3749675" y="909638"/>
            <a:chExt cx="4321175" cy="497300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675" y="1252000"/>
              <a:ext cx="4288819" cy="4269325"/>
            </a:xfrm>
            <a:prstGeom prst="rect">
              <a:avLst/>
            </a:prstGeom>
          </p:spPr>
        </p:pic>
        <p:cxnSp>
          <p:nvCxnSpPr>
            <p:cNvPr id="32" name="Straight Connector 8"/>
            <p:cNvCxnSpPr>
              <a:cxnSpLocks noChangeShapeType="1"/>
            </p:cNvCxnSpPr>
            <p:nvPr/>
          </p:nvCxnSpPr>
          <p:spPr bwMode="auto">
            <a:xfrm>
              <a:off x="3749675" y="3386138"/>
              <a:ext cx="4321175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17"/>
            <p:cNvCxnSpPr>
              <a:cxnSpLocks noChangeShapeType="1"/>
            </p:cNvCxnSpPr>
            <p:nvPr/>
          </p:nvCxnSpPr>
          <p:spPr bwMode="auto">
            <a:xfrm flipV="1">
              <a:off x="3921125" y="2538413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20"/>
            <p:cNvCxnSpPr>
              <a:cxnSpLocks noChangeShapeType="1"/>
            </p:cNvCxnSpPr>
            <p:nvPr/>
          </p:nvCxnSpPr>
          <p:spPr bwMode="auto">
            <a:xfrm flipV="1">
              <a:off x="3921125" y="4230688"/>
              <a:ext cx="3976688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21"/>
            <p:cNvCxnSpPr>
              <a:cxnSpLocks noChangeShapeType="1"/>
            </p:cNvCxnSpPr>
            <p:nvPr/>
          </p:nvCxnSpPr>
          <p:spPr bwMode="auto">
            <a:xfrm>
              <a:off x="5910263" y="909638"/>
              <a:ext cx="2857" cy="4973002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prstDash val="lgDash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29"/>
            <p:cNvCxnSpPr>
              <a:cxnSpLocks noChangeShapeType="1"/>
            </p:cNvCxnSpPr>
            <p:nvPr/>
          </p:nvCxnSpPr>
          <p:spPr bwMode="auto">
            <a:xfrm>
              <a:off x="5212080" y="1367790"/>
              <a:ext cx="1375410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4859338" y="2360613"/>
              <a:ext cx="210185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Cancer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65663" y="4046538"/>
              <a:ext cx="2489200" cy="3683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Tropique du Capricorne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05438" y="3205163"/>
              <a:ext cx="1009650" cy="3698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lIns="36000" rIns="36000">
              <a:spAutoFit/>
            </a:bodyPr>
            <a:lstStyle/>
            <a:p>
              <a:pPr>
                <a:defRPr/>
              </a:pPr>
              <a:r>
                <a:rPr lang="fr-CH" dirty="0"/>
                <a:t>Equateur</a:t>
              </a:r>
            </a:p>
          </p:txBody>
        </p:sp>
      </p:grpSp>
      <p:sp>
        <p:nvSpPr>
          <p:cNvPr id="43" name="Rectangle 42"/>
          <p:cNvSpPr/>
          <p:nvPr/>
        </p:nvSpPr>
        <p:spPr bwMode="auto">
          <a:xfrm>
            <a:off x="3608070" y="4682363"/>
            <a:ext cx="4522470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608071" y="5371592"/>
            <a:ext cx="4520564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611880" y="3093720"/>
            <a:ext cx="4514850" cy="586740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29000"/>
                </a:srgbClr>
              </a:gs>
              <a:gs pos="74000">
                <a:srgbClr val="FFFF00">
                  <a:alpha val="30000"/>
                </a:srgbClr>
              </a:gs>
              <a:gs pos="100000">
                <a:srgbClr val="FFC000">
                  <a:alpha val="77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620135" y="3695700"/>
            <a:ext cx="4520564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611880" y="2110740"/>
            <a:ext cx="4514850" cy="967740"/>
          </a:xfrm>
          <a:prstGeom prst="rect">
            <a:avLst/>
          </a:prstGeom>
          <a:gradFill>
            <a:gsLst>
              <a:gs pos="0">
                <a:srgbClr val="FFC000">
                  <a:alpha val="34000"/>
                </a:srgbClr>
              </a:gs>
              <a:gs pos="74000">
                <a:srgbClr val="FFC000">
                  <a:alpha val="30000"/>
                </a:srgbClr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3610736" y="1426972"/>
            <a:ext cx="4515993" cy="670560"/>
          </a:xfrm>
          <a:prstGeom prst="rect">
            <a:avLst/>
          </a:prstGeom>
          <a:gradFill>
            <a:gsLst>
              <a:gs pos="0">
                <a:srgbClr val="FF6600">
                  <a:alpha val="50000"/>
                </a:srgbClr>
              </a:gs>
              <a:gs pos="74000">
                <a:srgbClr val="92D050">
                  <a:alpha val="50000"/>
                </a:srgbClr>
              </a:gs>
              <a:gs pos="100000">
                <a:srgbClr val="92D050">
                  <a:alpha val="75000"/>
                </a:srgb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3597909" y="1082294"/>
            <a:ext cx="4518661" cy="329184"/>
          </a:xfrm>
          <a:prstGeom prst="rect">
            <a:avLst/>
          </a:prstGeom>
          <a:gradFill>
            <a:gsLst>
              <a:gs pos="0">
                <a:srgbClr val="92D050">
                  <a:alpha val="50000"/>
                </a:srgbClr>
              </a:gs>
              <a:gs pos="74000">
                <a:srgbClr val="00FFFF">
                  <a:alpha val="50000"/>
                </a:srgbClr>
              </a:gs>
              <a:gs pos="100000">
                <a:schemeClr val="accent2">
                  <a:alpha val="50000"/>
                </a:schemeClr>
              </a:gs>
            </a:gsLst>
            <a:path path="rect">
              <a:fillToRect l="50000" t="50000" r="50000" b="50000"/>
            </a:path>
          </a:gra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r="81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62000"/>
          </a:xfrm>
        </p:spPr>
        <p:txBody>
          <a:bodyPr/>
          <a:lstStyle/>
          <a:p>
            <a:pPr eaLnBrk="1" hangingPunct="1"/>
            <a:r>
              <a:rPr lang="fr-CH" dirty="0">
                <a:solidFill>
                  <a:schemeClr val="bg1"/>
                </a:solidFill>
              </a:rPr>
              <a:t>Saisons: Solstice d'hiver.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9425" y="1276350"/>
            <a:ext cx="2941638" cy="4244975"/>
            <a:chOff x="479425" y="1276350"/>
            <a:chExt cx="2941638" cy="4244975"/>
          </a:xfrm>
        </p:grpSpPr>
        <p:sp>
          <p:nvSpPr>
            <p:cNvPr id="11274" name="Right Arrow 24"/>
            <p:cNvSpPr>
              <a:spLocks noChangeArrowheads="1"/>
            </p:cNvSpPr>
            <p:nvPr/>
          </p:nvSpPr>
          <p:spPr bwMode="auto">
            <a:xfrm>
              <a:off x="479425" y="212090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5" name="Right Arrow 33"/>
            <p:cNvSpPr>
              <a:spLocks noChangeArrowheads="1"/>
            </p:cNvSpPr>
            <p:nvPr/>
          </p:nvSpPr>
          <p:spPr bwMode="auto">
            <a:xfrm>
              <a:off x="479425" y="296703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6" name="Right Arrow 34"/>
            <p:cNvSpPr>
              <a:spLocks noChangeArrowheads="1"/>
            </p:cNvSpPr>
            <p:nvPr/>
          </p:nvSpPr>
          <p:spPr bwMode="auto">
            <a:xfrm>
              <a:off x="479425" y="3829050"/>
              <a:ext cx="2941638" cy="846138"/>
            </a:xfrm>
            <a:prstGeom prst="rightArrow">
              <a:avLst>
                <a:gd name="adj1" fmla="val 50000"/>
                <a:gd name="adj2" fmla="val 49991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7" name="Right Arrow 35"/>
            <p:cNvSpPr>
              <a:spLocks noChangeArrowheads="1"/>
            </p:cNvSpPr>
            <p:nvPr/>
          </p:nvSpPr>
          <p:spPr bwMode="auto">
            <a:xfrm>
              <a:off x="479425" y="4675188"/>
              <a:ext cx="2941638" cy="846137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1278" name="Right Arrow 36"/>
            <p:cNvSpPr>
              <a:spLocks noChangeArrowheads="1"/>
            </p:cNvSpPr>
            <p:nvPr/>
          </p:nvSpPr>
          <p:spPr bwMode="auto">
            <a:xfrm>
              <a:off x="479425" y="1276350"/>
              <a:ext cx="2941638" cy="844550"/>
            </a:xfrm>
            <a:prstGeom prst="rightArrow">
              <a:avLst>
                <a:gd name="adj1" fmla="val 50000"/>
                <a:gd name="adj2" fmla="val 50085"/>
              </a:avLst>
            </a:prstGeom>
            <a:solidFill>
              <a:srgbClr val="FFFF00"/>
            </a:solidFill>
            <a:ln w="158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940312" y="3412273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Straight Connector 31"/>
          <p:cNvCxnSpPr>
            <a:cxnSpLocks noChangeShapeType="1"/>
          </p:cNvCxnSpPr>
          <p:nvPr/>
        </p:nvCxnSpPr>
        <p:spPr bwMode="auto">
          <a:xfrm>
            <a:off x="5242560" y="5414963"/>
            <a:ext cx="131445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707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8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139 C -0.00069 -0.08588 0.01476 -0.18194 0.03299 -0.22731 " pathEditMode="relative" rAng="0" ptsTypes="tt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1296 L -4.16667E-6 -4.07407E-6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407 L 4.16667E-6 -1.85185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412 L -2.77778E-7 -3.7037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5 L -2.77778E-7 4.07407E-6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4005 L 4.44444E-6 1.85185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662 L 3.33333E-6 3.7037E-6 " pathEditMode="relative" rAng="0" ptsTypes="AA">
                                      <p:cBhvr>
                                        <p:cTn id="28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736 L 3.33333E-6 -7.40741E-7 " pathEditMode="relative" rAng="0" ptsTypes="AA">
                                      <p:cBhvr>
                                        <p:cTn id="32" dur="2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8675688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habituelles: Hiver.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0"/>
            <a:ext cx="9144000" cy="1916113"/>
          </a:xfrm>
          <a:prstGeom prst="rect">
            <a:avLst/>
          </a:prstGeom>
          <a:gradFill rotWithShape="1">
            <a:gsLst>
              <a:gs pos="0">
                <a:srgbClr val="005576"/>
              </a:gs>
              <a:gs pos="100000">
                <a:srgbClr val="00B8FF">
                  <a:alpha val="2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polaire</a:t>
            </a:r>
            <a:endParaRPr lang="fr-FR" sz="4800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1916113"/>
            <a:ext cx="9144000" cy="4941887"/>
          </a:xfrm>
          <a:prstGeom prst="rect">
            <a:avLst/>
          </a:prstGeom>
          <a:gradFill rotWithShape="1">
            <a:gsLst>
              <a:gs pos="0">
                <a:srgbClr val="DDDDDD">
                  <a:alpha val="37000"/>
                </a:srgbClr>
              </a:gs>
              <a:gs pos="50000">
                <a:srgbClr val="DDDDDD">
                  <a:gamma/>
                  <a:shade val="57647"/>
                  <a:invGamma/>
                </a:srgbClr>
              </a:gs>
              <a:gs pos="100000">
                <a:srgbClr val="DDDDDD">
                  <a:alpha val="3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800"/>
              <a:t>                      Zone tempérée</a:t>
            </a:r>
            <a:endParaRPr lang="fr-FR" sz="4800"/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179388" y="3933825"/>
            <a:ext cx="3960812" cy="2087563"/>
          </a:xfrm>
          <a:prstGeom prst="rightArrow">
            <a:avLst>
              <a:gd name="adj1" fmla="val 50000"/>
              <a:gd name="adj2" fmla="val 47433"/>
            </a:avLst>
          </a:prstGeom>
          <a:solidFill>
            <a:srgbClr val="99CC00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/>
              <a:t>Perturbations</a:t>
            </a:r>
            <a:endParaRPr lang="fr-FR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/>
      <p:bldP spid="194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8675688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habituelles: Printemps.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rgbClr val="005576"/>
              </a:gs>
              <a:gs pos="100000">
                <a:srgbClr val="00B8FF">
                  <a:alpha val="2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polaire</a:t>
            </a:r>
            <a:endParaRPr lang="fr-FR" sz="48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836613"/>
            <a:ext cx="9144000" cy="4941887"/>
          </a:xfrm>
          <a:prstGeom prst="rect">
            <a:avLst/>
          </a:prstGeom>
          <a:gradFill rotWithShape="1">
            <a:gsLst>
              <a:gs pos="0">
                <a:srgbClr val="DDDDDD">
                  <a:alpha val="37000"/>
                </a:srgbClr>
              </a:gs>
              <a:gs pos="50000">
                <a:srgbClr val="DDDDDD">
                  <a:gamma/>
                  <a:shade val="57647"/>
                  <a:invGamma/>
                </a:srgbClr>
              </a:gs>
              <a:gs pos="100000">
                <a:srgbClr val="DDDDDD">
                  <a:alpha val="3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800"/>
              <a:t>                      Zone tempérée</a:t>
            </a:r>
            <a:endParaRPr lang="fr-FR" sz="4800"/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179388" y="2420938"/>
            <a:ext cx="3960812" cy="2087562"/>
          </a:xfrm>
          <a:prstGeom prst="rightArrow">
            <a:avLst>
              <a:gd name="adj1" fmla="val 50000"/>
              <a:gd name="adj2" fmla="val 47433"/>
            </a:avLst>
          </a:prstGeom>
          <a:solidFill>
            <a:srgbClr val="99CC00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/>
              <a:t>Perturbations</a:t>
            </a:r>
            <a:endParaRPr lang="fr-FR" sz="3600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5805488"/>
            <a:ext cx="9144000" cy="1052512"/>
          </a:xfrm>
          <a:prstGeom prst="rect">
            <a:avLst/>
          </a:prstGeom>
          <a:gradFill rotWithShape="1">
            <a:gsLst>
              <a:gs pos="0">
                <a:srgbClr val="FFCC00">
                  <a:alpha val="28000"/>
                </a:srgbClr>
              </a:gs>
              <a:gs pos="100000">
                <a:srgbClr val="A18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tropicale</a:t>
            </a:r>
            <a:endParaRPr lang="fr-FR" sz="4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9" grpId="0" animBg="1"/>
      <p:bldP spid="21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8675688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habituelles: Été.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4941888"/>
          </a:xfrm>
          <a:prstGeom prst="rect">
            <a:avLst/>
          </a:prstGeom>
          <a:gradFill rotWithShape="1">
            <a:gsLst>
              <a:gs pos="0">
                <a:srgbClr val="DDDDDD">
                  <a:alpha val="37000"/>
                </a:srgbClr>
              </a:gs>
              <a:gs pos="50000">
                <a:srgbClr val="DDDDDD">
                  <a:gamma/>
                  <a:shade val="57647"/>
                  <a:invGamma/>
                </a:srgbClr>
              </a:gs>
              <a:gs pos="100000">
                <a:srgbClr val="DDDDDD">
                  <a:alpha val="3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800"/>
              <a:t>                      Zone tempérée</a:t>
            </a:r>
            <a:endParaRPr lang="fr-FR" sz="4800"/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179388" y="476250"/>
            <a:ext cx="3960812" cy="2087563"/>
          </a:xfrm>
          <a:prstGeom prst="rightArrow">
            <a:avLst>
              <a:gd name="adj1" fmla="val 50000"/>
              <a:gd name="adj2" fmla="val 47433"/>
            </a:avLst>
          </a:prstGeom>
          <a:solidFill>
            <a:srgbClr val="99CC00">
              <a:alpha val="5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/>
              <a:t>Perturbations</a:t>
            </a:r>
            <a:endParaRPr lang="fr-FR" sz="36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4941888"/>
            <a:ext cx="9144000" cy="1916112"/>
          </a:xfrm>
          <a:prstGeom prst="rect">
            <a:avLst/>
          </a:prstGeom>
          <a:gradFill rotWithShape="1">
            <a:gsLst>
              <a:gs pos="0">
                <a:srgbClr val="FFCC00">
                  <a:alpha val="28000"/>
                </a:srgbClr>
              </a:gs>
              <a:gs pos="100000">
                <a:srgbClr val="A18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4800"/>
              <a:t>Zone tropicale</a:t>
            </a:r>
            <a:endParaRPr lang="fr-FR" sz="4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0"/>
            <a:ext cx="9144000" cy="617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90"/>
            <a:ext cx="9149348" cy="6175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" y="356390"/>
            <a:ext cx="9149348" cy="617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415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1775" y="758679"/>
            <a:ext cx="7380288" cy="5329237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Situations météo habituelles.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Atmosphère standard.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L'air et l'eau.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Gradients adiabatiques.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 err="1">
                <a:solidFill>
                  <a:srgbClr val="333399"/>
                </a:solidFill>
              </a:rPr>
              <a:t>Emagrammes</a:t>
            </a:r>
            <a:r>
              <a:rPr lang="fr-CH" sz="2400" dirty="0">
                <a:solidFill>
                  <a:srgbClr val="333399"/>
                </a:solidFill>
              </a:rPr>
              <a:t>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Couche convective</a:t>
            </a:r>
            <a:r>
              <a:rPr lang="fr-CH" sz="2400" dirty="0" smtClean="0">
                <a:solidFill>
                  <a:srgbClr val="333399"/>
                </a:solidFill>
              </a:rPr>
              <a:t>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 smtClean="0">
                <a:solidFill>
                  <a:srgbClr val="333399"/>
                </a:solidFill>
              </a:rPr>
              <a:t>Constitution du sol.</a:t>
            </a:r>
            <a:endParaRPr lang="fr-CH" sz="2400" dirty="0">
              <a:solidFill>
                <a:srgbClr val="333399"/>
              </a:solidFill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Prévisions numériques.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RASP.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Hauteur de la couche convective (cc).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Epaisseur de la couche convective.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Ensoleillement.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Vent dans la CC.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Couverture nuageuse.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>
                <a:srgbClr val="333399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CH" sz="2400" dirty="0">
                <a:solidFill>
                  <a:srgbClr val="333399"/>
                </a:solidFill>
              </a:rPr>
              <a:t>Qualité du thermique </a:t>
            </a:r>
            <a:r>
              <a:rPr lang="fr-CH" sz="2400" dirty="0" err="1">
                <a:solidFill>
                  <a:srgbClr val="333399"/>
                </a:solidFill>
              </a:rPr>
              <a:t>Thq</a:t>
            </a:r>
            <a:r>
              <a:rPr lang="fr-CH" sz="2400" dirty="0">
                <a:solidFill>
                  <a:srgbClr val="333399"/>
                </a:solidFill>
              </a:rPr>
              <a:t>.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216000" y="738000"/>
            <a:ext cx="7380288" cy="551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Situations météo habituelles.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Atmosphère standard.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L'air et l'eau.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Gradients adiabatiques.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 err="1">
                <a:solidFill>
                  <a:srgbClr val="FFFFFF"/>
                </a:solidFill>
              </a:rPr>
              <a:t>Emagrammes</a:t>
            </a:r>
            <a:r>
              <a:rPr lang="fr-CH" sz="2400" dirty="0">
                <a:solidFill>
                  <a:srgbClr val="FFFFFF"/>
                </a:solidFill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Couche convective</a:t>
            </a:r>
            <a:r>
              <a:rPr lang="fr-CH" sz="2400" dirty="0" smtClean="0">
                <a:solidFill>
                  <a:srgbClr val="FFFFFF"/>
                </a:solidFill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 smtClean="0">
                <a:solidFill>
                  <a:srgbClr val="FFFFFF"/>
                </a:solidFill>
              </a:rPr>
              <a:t>Constitution du sol.</a:t>
            </a:r>
            <a:endParaRPr lang="fr-CH" sz="2400" dirty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Prévisions numériques.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RASP.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Hauteur de la couche convective (cc).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Epaisseur de la couche convective.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Ensoleillement.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Vent dans la CC.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Couverture nuageuse.</a:t>
            </a:r>
          </a:p>
          <a:p>
            <a:pPr algn="l" eaLnBrk="1" hangingPunct="1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 typeface="Arial" charset="0"/>
              <a:buChar char="•"/>
            </a:pPr>
            <a:r>
              <a:rPr lang="fr-CH" sz="2400" dirty="0">
                <a:solidFill>
                  <a:srgbClr val="FFFFFF"/>
                </a:solidFill>
              </a:rPr>
              <a:t>Qualité du thermique </a:t>
            </a:r>
            <a:r>
              <a:rPr lang="fr-CH" sz="2400" dirty="0" err="1">
                <a:solidFill>
                  <a:srgbClr val="FFFFFF"/>
                </a:solidFill>
              </a:rPr>
              <a:t>Thq</a:t>
            </a:r>
            <a:r>
              <a:rPr lang="fr-CH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476545" y="7157"/>
            <a:ext cx="8229600" cy="75152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 dirty="0">
                <a:solidFill>
                  <a:srgbClr val="333399"/>
                </a:solidFill>
              </a:rPr>
              <a:t>Programme.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9" y="0"/>
            <a:ext cx="856357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8667455" y="77873"/>
            <a:ext cx="405045" cy="44377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53000">
                <a:srgbClr val="FFFF00"/>
              </a:gs>
            </a:gsLst>
            <a:lin ang="162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25</a:t>
            </a:r>
            <a:endParaRPr kumimoji="0" lang="de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5" name="Rectangle 184"/>
          <p:cNvSpPr/>
          <p:nvPr/>
        </p:nvSpPr>
        <p:spPr bwMode="auto">
          <a:xfrm>
            <a:off x="8667455" y="539653"/>
            <a:ext cx="405045" cy="1080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53000">
                <a:srgbClr val="FFFF00"/>
              </a:gs>
              <a:gs pos="100000">
                <a:schemeClr val="tx2">
                  <a:lumMod val="65000"/>
                  <a:lumOff val="35000"/>
                </a:schemeClr>
              </a:gs>
            </a:gsLst>
            <a:lin ang="162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26</a:t>
            </a:r>
            <a:endParaRPr kumimoji="0" lang="de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8667455" y="1637775"/>
            <a:ext cx="405045" cy="1080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53000">
                <a:srgbClr val="FFFF00"/>
              </a:gs>
              <a:gs pos="100000">
                <a:schemeClr val="tx2">
                  <a:lumMod val="65000"/>
                  <a:lumOff val="35000"/>
                </a:schemeClr>
              </a:gs>
            </a:gsLst>
            <a:lin ang="162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27</a:t>
            </a:r>
            <a:endParaRPr kumimoji="0" lang="de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8667455" y="2735897"/>
            <a:ext cx="405045" cy="1080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53000">
                <a:srgbClr val="FFFF00"/>
              </a:gs>
              <a:gs pos="100000">
                <a:schemeClr val="tx2">
                  <a:lumMod val="65000"/>
                  <a:lumOff val="35000"/>
                </a:schemeClr>
              </a:gs>
            </a:gsLst>
            <a:lin ang="162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28</a:t>
            </a:r>
            <a:endParaRPr kumimoji="0" lang="de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8667455" y="3834019"/>
            <a:ext cx="405045" cy="1080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53000">
                <a:srgbClr val="FFFF00"/>
              </a:gs>
              <a:gs pos="100000">
                <a:schemeClr val="tx2">
                  <a:lumMod val="65000"/>
                  <a:lumOff val="35000"/>
                </a:schemeClr>
              </a:gs>
            </a:gsLst>
            <a:lin ang="162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29</a:t>
            </a:r>
            <a:endParaRPr kumimoji="0" lang="de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8667455" y="4932141"/>
            <a:ext cx="405045" cy="1080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53000">
                <a:srgbClr val="FFFF00"/>
              </a:gs>
              <a:gs pos="100000">
                <a:schemeClr val="tx2">
                  <a:lumMod val="65000"/>
                  <a:lumOff val="35000"/>
                </a:schemeClr>
              </a:gs>
            </a:gsLst>
            <a:lin ang="162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30</a:t>
            </a:r>
            <a:endParaRPr kumimoji="0" lang="de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554591" y="323655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9" y="0"/>
            <a:ext cx="856357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9" y="0"/>
            <a:ext cx="8563570" cy="6858000"/>
          </a:xfrm>
          <a:prstGeom prst="rect">
            <a:avLst/>
          </a:prstGeom>
        </p:spPr>
      </p:pic>
      <p:sp>
        <p:nvSpPr>
          <p:cNvPr id="190" name="Rectangle 189"/>
          <p:cNvSpPr/>
          <p:nvPr/>
        </p:nvSpPr>
        <p:spPr bwMode="auto">
          <a:xfrm>
            <a:off x="8554591" y="461666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554591" y="599677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8554591" y="737688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3" name="Rectangle 192"/>
          <p:cNvSpPr/>
          <p:nvPr/>
        </p:nvSpPr>
        <p:spPr bwMode="auto">
          <a:xfrm>
            <a:off x="8554591" y="875699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4" name="Rectangle 193"/>
          <p:cNvSpPr/>
          <p:nvPr/>
        </p:nvSpPr>
        <p:spPr bwMode="auto">
          <a:xfrm>
            <a:off x="8554591" y="1013710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5" name="Rectangle 194"/>
          <p:cNvSpPr/>
          <p:nvPr/>
        </p:nvSpPr>
        <p:spPr bwMode="auto">
          <a:xfrm>
            <a:off x="8554591" y="1151721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6" name="Rectangle 195"/>
          <p:cNvSpPr/>
          <p:nvPr/>
        </p:nvSpPr>
        <p:spPr bwMode="auto">
          <a:xfrm>
            <a:off x="8554591" y="1289732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7" name="Rectangle 196"/>
          <p:cNvSpPr/>
          <p:nvPr/>
        </p:nvSpPr>
        <p:spPr bwMode="auto">
          <a:xfrm>
            <a:off x="8554591" y="1427743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8" name="Rectangle 197"/>
          <p:cNvSpPr/>
          <p:nvPr/>
        </p:nvSpPr>
        <p:spPr bwMode="auto">
          <a:xfrm>
            <a:off x="8554591" y="1565754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9" name="Rectangle 198"/>
          <p:cNvSpPr/>
          <p:nvPr/>
        </p:nvSpPr>
        <p:spPr bwMode="auto">
          <a:xfrm>
            <a:off x="8554591" y="1703765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0" name="Rectangle 199"/>
          <p:cNvSpPr/>
          <p:nvPr/>
        </p:nvSpPr>
        <p:spPr bwMode="auto">
          <a:xfrm>
            <a:off x="8554591" y="1841776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8554591" y="1979787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2" name="Rectangle 201"/>
          <p:cNvSpPr/>
          <p:nvPr/>
        </p:nvSpPr>
        <p:spPr bwMode="auto">
          <a:xfrm>
            <a:off x="8554591" y="2117798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8554591" y="2255809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4" name="Rectangle 203"/>
          <p:cNvSpPr/>
          <p:nvPr/>
        </p:nvSpPr>
        <p:spPr bwMode="auto">
          <a:xfrm>
            <a:off x="8554591" y="2393820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5" name="Rectangle 204"/>
          <p:cNvSpPr/>
          <p:nvPr/>
        </p:nvSpPr>
        <p:spPr bwMode="auto">
          <a:xfrm>
            <a:off x="8554591" y="2531831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6" name="Rectangle 205"/>
          <p:cNvSpPr/>
          <p:nvPr/>
        </p:nvSpPr>
        <p:spPr bwMode="auto">
          <a:xfrm>
            <a:off x="8554591" y="2669842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7" name="Rectangle 206"/>
          <p:cNvSpPr/>
          <p:nvPr/>
        </p:nvSpPr>
        <p:spPr bwMode="auto">
          <a:xfrm>
            <a:off x="8554591" y="2807853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8" name="Rectangle 207"/>
          <p:cNvSpPr/>
          <p:nvPr/>
        </p:nvSpPr>
        <p:spPr bwMode="auto">
          <a:xfrm>
            <a:off x="8554591" y="2945864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8554591" y="3083875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0" name="Rectangle 209"/>
          <p:cNvSpPr/>
          <p:nvPr/>
        </p:nvSpPr>
        <p:spPr bwMode="auto">
          <a:xfrm>
            <a:off x="8554591" y="3221886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1" name="Rectangle 210"/>
          <p:cNvSpPr/>
          <p:nvPr/>
        </p:nvSpPr>
        <p:spPr bwMode="auto">
          <a:xfrm>
            <a:off x="8554591" y="3359897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2" name="Rectangle 211"/>
          <p:cNvSpPr/>
          <p:nvPr/>
        </p:nvSpPr>
        <p:spPr bwMode="auto">
          <a:xfrm>
            <a:off x="8554591" y="3497908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3" name="Rectangle 212"/>
          <p:cNvSpPr/>
          <p:nvPr/>
        </p:nvSpPr>
        <p:spPr bwMode="auto">
          <a:xfrm>
            <a:off x="8554591" y="3635919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4" name="Rectangle 213"/>
          <p:cNvSpPr/>
          <p:nvPr/>
        </p:nvSpPr>
        <p:spPr bwMode="auto">
          <a:xfrm>
            <a:off x="8554591" y="3773930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5" name="Rectangle 214"/>
          <p:cNvSpPr/>
          <p:nvPr/>
        </p:nvSpPr>
        <p:spPr bwMode="auto">
          <a:xfrm>
            <a:off x="8554591" y="3911941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6" name="Rectangle 215"/>
          <p:cNvSpPr/>
          <p:nvPr/>
        </p:nvSpPr>
        <p:spPr bwMode="auto">
          <a:xfrm>
            <a:off x="8554591" y="4049952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7" name="Rectangle 216"/>
          <p:cNvSpPr/>
          <p:nvPr/>
        </p:nvSpPr>
        <p:spPr bwMode="auto">
          <a:xfrm>
            <a:off x="8554591" y="4187963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8" name="Rectangle 217"/>
          <p:cNvSpPr/>
          <p:nvPr/>
        </p:nvSpPr>
        <p:spPr bwMode="auto">
          <a:xfrm>
            <a:off x="8554591" y="4325974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554591" y="4463985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8554591" y="4601996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1" name="Rectangle 220"/>
          <p:cNvSpPr/>
          <p:nvPr/>
        </p:nvSpPr>
        <p:spPr bwMode="auto">
          <a:xfrm>
            <a:off x="8554591" y="4740007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2" name="Rectangle 221"/>
          <p:cNvSpPr/>
          <p:nvPr/>
        </p:nvSpPr>
        <p:spPr bwMode="auto">
          <a:xfrm>
            <a:off x="8554591" y="4878018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3" name="Rectangle 222"/>
          <p:cNvSpPr/>
          <p:nvPr/>
        </p:nvSpPr>
        <p:spPr bwMode="auto">
          <a:xfrm>
            <a:off x="8554591" y="5016029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4" name="Rectangle 223"/>
          <p:cNvSpPr/>
          <p:nvPr/>
        </p:nvSpPr>
        <p:spPr bwMode="auto">
          <a:xfrm>
            <a:off x="8554591" y="5154040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5" name="Rectangle 224"/>
          <p:cNvSpPr/>
          <p:nvPr/>
        </p:nvSpPr>
        <p:spPr bwMode="auto">
          <a:xfrm>
            <a:off x="8554591" y="5292051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6" name="Rectangle 225"/>
          <p:cNvSpPr/>
          <p:nvPr/>
        </p:nvSpPr>
        <p:spPr bwMode="auto">
          <a:xfrm>
            <a:off x="8554591" y="5430062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7" name="Rectangle 226"/>
          <p:cNvSpPr/>
          <p:nvPr/>
        </p:nvSpPr>
        <p:spPr bwMode="auto">
          <a:xfrm>
            <a:off x="8554591" y="5568073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8" name="Rectangle 227"/>
          <p:cNvSpPr/>
          <p:nvPr/>
        </p:nvSpPr>
        <p:spPr bwMode="auto">
          <a:xfrm>
            <a:off x="8554591" y="5706101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9" y="0"/>
            <a:ext cx="856357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9" y="0"/>
            <a:ext cx="8563570" cy="6858000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9" y="0"/>
            <a:ext cx="8563570" cy="6858000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8" y="0"/>
            <a:ext cx="8563570" cy="6858000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1" y="0"/>
            <a:ext cx="8563570" cy="6858000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" y="0"/>
            <a:ext cx="8563570" cy="6858000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7" y="0"/>
            <a:ext cx="8563570" cy="6858000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4" y="0"/>
            <a:ext cx="8563570" cy="6858000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8" y="0"/>
            <a:ext cx="8563570" cy="6858000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1" y="0"/>
            <a:ext cx="8563570" cy="6858000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1" y="0"/>
            <a:ext cx="8563570" cy="6858000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1" y="0"/>
            <a:ext cx="8563570" cy="6858000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1" y="0"/>
            <a:ext cx="8563570" cy="6858000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8" y="0"/>
            <a:ext cx="8563570" cy="6858000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05" y="-3748"/>
            <a:ext cx="8563570" cy="6858000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0" y="-7496"/>
            <a:ext cx="8563570" cy="6858000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" y="0"/>
            <a:ext cx="8563570" cy="6858000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4" y="0"/>
            <a:ext cx="8563570" cy="6858000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4" y="0"/>
            <a:ext cx="8563570" cy="6858000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4" y="0"/>
            <a:ext cx="8563570" cy="6858000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4" y="-7496"/>
            <a:ext cx="8563570" cy="6858000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3" y="0"/>
            <a:ext cx="8563570" cy="6858000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1" y="0"/>
            <a:ext cx="8563570" cy="6858000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0" y="-7496"/>
            <a:ext cx="856357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38AFA74-6A43-4370-9145-786A765B9C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3" y="0"/>
            <a:ext cx="856357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6A78005-1AFC-4A43-A289-B04C7F91D7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0"/>
            <a:ext cx="856357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55D52C6-A640-4E2C-B2A6-460547A1D0D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-8165"/>
            <a:ext cx="8563570" cy="685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26D2D91-A252-45CF-B573-91B5FD4D897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7" y="-8165"/>
            <a:ext cx="8563570" cy="685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345FDE3-2BB7-460B-85E4-8A2A43A4C3F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-8165"/>
            <a:ext cx="8563570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1E778A2-526F-48B0-B2D6-DE2BADC0AFD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-8165"/>
            <a:ext cx="8563570" cy="685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5101787-47E8-4BB6-8BFE-9FEFA20B825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0"/>
            <a:ext cx="8563570" cy="685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E36F870-61E1-485B-B6DE-0786F63E12A4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0"/>
            <a:ext cx="8563570" cy="685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B4635A8-10EE-4A94-9060-D17C84E04DF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0"/>
            <a:ext cx="8563570" cy="685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11E279D-6C28-4A95-B6B8-7E6FEF085BB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0"/>
            <a:ext cx="8563570" cy="6858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21171BC1-32BD-4910-A37A-CCFA3C69EC8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0"/>
            <a:ext cx="8563570" cy="6858000"/>
          </a:xfrm>
          <a:prstGeom prst="rect">
            <a:avLst/>
          </a:prstGeom>
        </p:spPr>
      </p:pic>
      <p:pic>
        <p:nvPicPr>
          <p:cNvPr id="251" name="Image 250">
            <a:extLst>
              <a:ext uri="{FF2B5EF4-FFF2-40B4-BE49-F238E27FC236}">
                <a16:creationId xmlns:a16="http://schemas.microsoft.com/office/drawing/2014/main" xmlns="" id="{E70D18DA-95D8-4C48-8826-F1133BE7659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0"/>
            <a:ext cx="8563570" cy="6858000"/>
          </a:xfrm>
          <a:prstGeom prst="rect">
            <a:avLst/>
          </a:prstGeom>
        </p:spPr>
      </p:pic>
      <p:pic>
        <p:nvPicPr>
          <p:cNvPr id="253" name="Image 252">
            <a:extLst>
              <a:ext uri="{FF2B5EF4-FFF2-40B4-BE49-F238E27FC236}">
                <a16:creationId xmlns:a16="http://schemas.microsoft.com/office/drawing/2014/main" xmlns="" id="{B6058715-1EC0-4C0F-B1A3-BDDDC5D00C4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4" y="-8165"/>
            <a:ext cx="8563570" cy="6858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E9AFC685-80CF-432F-A6F9-71D2794EB8E2}"/>
              </a:ext>
            </a:extLst>
          </p:cNvPr>
          <p:cNvSpPr/>
          <p:nvPr/>
        </p:nvSpPr>
        <p:spPr bwMode="auto">
          <a:xfrm>
            <a:off x="8667455" y="6012261"/>
            <a:ext cx="405045" cy="567089"/>
          </a:xfrm>
          <a:prstGeom prst="rect">
            <a:avLst/>
          </a:prstGeom>
          <a:gradFill flip="none" rotWithShape="1">
            <a:gsLst>
              <a:gs pos="53000">
                <a:srgbClr val="FFFF00"/>
              </a:gs>
              <a:gs pos="100000">
                <a:schemeClr val="tx2">
                  <a:lumMod val="65000"/>
                  <a:lumOff val="35000"/>
                </a:schemeClr>
              </a:gs>
            </a:gsLst>
            <a:lin ang="162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01</a:t>
            </a:r>
            <a:endParaRPr kumimoji="0" lang="de-CH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D3BBE595-F0E0-4867-96CB-18FDF1FCB043}"/>
              </a:ext>
            </a:extLst>
          </p:cNvPr>
          <p:cNvSpPr/>
          <p:nvPr/>
        </p:nvSpPr>
        <p:spPr bwMode="auto">
          <a:xfrm>
            <a:off x="8554591" y="5838130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B511DC1C-B7A4-4358-A515-FEEB056BD706}"/>
              </a:ext>
            </a:extLst>
          </p:cNvPr>
          <p:cNvSpPr/>
          <p:nvPr/>
        </p:nvSpPr>
        <p:spPr bwMode="auto">
          <a:xfrm>
            <a:off x="8554591" y="5976141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3ACF6290-662F-496B-BF63-326972A61F92}"/>
              </a:ext>
            </a:extLst>
          </p:cNvPr>
          <p:cNvSpPr/>
          <p:nvPr/>
        </p:nvSpPr>
        <p:spPr bwMode="auto">
          <a:xfrm>
            <a:off x="8554591" y="6114152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3B1E1073-4E61-452B-9E09-20E93B39795E}"/>
              </a:ext>
            </a:extLst>
          </p:cNvPr>
          <p:cNvSpPr/>
          <p:nvPr/>
        </p:nvSpPr>
        <p:spPr bwMode="auto">
          <a:xfrm>
            <a:off x="8554591" y="6252180"/>
            <a:ext cx="589409" cy="103511"/>
          </a:xfrm>
          <a:prstGeom prst="rect">
            <a:avLst/>
          </a:prstGeom>
          <a:solidFill>
            <a:srgbClr val="FF0000">
              <a:alpha val="49000"/>
            </a:srgbClr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55" name="Image 254">
            <a:extLst>
              <a:ext uri="{FF2B5EF4-FFF2-40B4-BE49-F238E27FC236}">
                <a16:creationId xmlns:a16="http://schemas.microsoft.com/office/drawing/2014/main" xmlns="" id="{B27F9715-66F9-4008-B546-37C7ACE5B0E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63570" cy="6858000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xmlns="" id="{4F749446-B08F-4A47-AE49-61648F93CCC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" y="0"/>
            <a:ext cx="8563570" cy="6858000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xmlns="" id="{65688DA1-9B70-47AD-A444-AB03090EEDE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" y="-669"/>
            <a:ext cx="8563570" cy="6858000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xmlns="" id="{72F7A856-FF05-493E-AB77-4411531F690A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9" y="0"/>
            <a:ext cx="8563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08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0" y="0"/>
            <a:ext cx="7002270" cy="68738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" y="188640"/>
            <a:ext cx="9144000" cy="2534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955"/>
            <a:ext cx="9144000" cy="25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0204E-6 L 0.00122 0.1757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90"/>
          <p:cNvSpPr>
            <a:spLocks noChangeArrowheads="1"/>
          </p:cNvSpPr>
          <p:nvPr/>
        </p:nvSpPr>
        <p:spPr bwMode="auto">
          <a:xfrm>
            <a:off x="5291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5363" name="Rectangle 191"/>
          <p:cNvSpPr>
            <a:spLocks noChangeArrowheads="1"/>
          </p:cNvSpPr>
          <p:nvPr/>
        </p:nvSpPr>
        <p:spPr bwMode="auto">
          <a:xfrm>
            <a:off x="673100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O</a:t>
            </a:r>
            <a:endParaRPr lang="fr-FR"/>
          </a:p>
        </p:txBody>
      </p:sp>
      <p:sp>
        <p:nvSpPr>
          <p:cNvPr id="15364" name="Rectangle 192"/>
          <p:cNvSpPr>
            <a:spLocks noChangeArrowheads="1"/>
          </p:cNvSpPr>
          <p:nvPr/>
        </p:nvSpPr>
        <p:spPr bwMode="auto">
          <a:xfrm>
            <a:off x="6011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S</a:t>
            </a:r>
            <a:endParaRPr lang="fr-FR"/>
          </a:p>
        </p:txBody>
      </p:sp>
      <p:sp>
        <p:nvSpPr>
          <p:cNvPr id="15365" name="Rectangle 193"/>
          <p:cNvSpPr>
            <a:spLocks noChangeArrowheads="1"/>
          </p:cNvSpPr>
          <p:nvPr/>
        </p:nvSpPr>
        <p:spPr bwMode="auto">
          <a:xfrm>
            <a:off x="74517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N</a:t>
            </a:r>
            <a:endParaRPr lang="fr-FR"/>
          </a:p>
        </p:txBody>
      </p:sp>
      <p:sp>
        <p:nvSpPr>
          <p:cNvPr id="15366" name="Rectangle 194"/>
          <p:cNvSpPr>
            <a:spLocks noChangeArrowheads="1"/>
          </p:cNvSpPr>
          <p:nvPr/>
        </p:nvSpPr>
        <p:spPr bwMode="auto">
          <a:xfrm>
            <a:off x="8170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D</a:t>
            </a:r>
            <a:endParaRPr lang="fr-FR"/>
          </a:p>
        </p:txBody>
      </p:sp>
      <p:sp>
        <p:nvSpPr>
          <p:cNvPr id="1536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79462"/>
          </a:xfrm>
        </p:spPr>
        <p:txBody>
          <a:bodyPr/>
          <a:lstStyle/>
          <a:p>
            <a:pPr eaLnBrk="1" hangingPunct="1"/>
            <a:r>
              <a:rPr lang="fr-CH"/>
              <a:t>Cycle solaire / température</a:t>
            </a:r>
            <a:endParaRPr lang="fr-FR"/>
          </a:p>
        </p:txBody>
      </p:sp>
      <p:sp>
        <p:nvSpPr>
          <p:cNvPr id="15368" name="Rectangle 94"/>
          <p:cNvSpPr>
            <a:spLocks noChangeArrowheads="1"/>
          </p:cNvSpPr>
          <p:nvPr/>
        </p:nvSpPr>
        <p:spPr bwMode="auto">
          <a:xfrm>
            <a:off x="2508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5369" name="Rectangle 184"/>
          <p:cNvSpPr>
            <a:spLocks noChangeArrowheads="1"/>
          </p:cNvSpPr>
          <p:nvPr/>
        </p:nvSpPr>
        <p:spPr bwMode="auto">
          <a:xfrm>
            <a:off x="97155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F</a:t>
            </a:r>
            <a:endParaRPr lang="fr-FR"/>
          </a:p>
        </p:txBody>
      </p:sp>
      <p:sp>
        <p:nvSpPr>
          <p:cNvPr id="15370" name="Rectangle 185"/>
          <p:cNvSpPr>
            <a:spLocks noChangeArrowheads="1"/>
          </p:cNvSpPr>
          <p:nvPr/>
        </p:nvSpPr>
        <p:spPr bwMode="auto">
          <a:xfrm>
            <a:off x="2411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5371" name="Rectangle 186"/>
          <p:cNvSpPr>
            <a:spLocks noChangeArrowheads="1"/>
          </p:cNvSpPr>
          <p:nvPr/>
        </p:nvSpPr>
        <p:spPr bwMode="auto">
          <a:xfrm>
            <a:off x="1692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5372" name="Rectangle 187"/>
          <p:cNvSpPr>
            <a:spLocks noChangeArrowheads="1"/>
          </p:cNvSpPr>
          <p:nvPr/>
        </p:nvSpPr>
        <p:spPr bwMode="auto">
          <a:xfrm>
            <a:off x="3132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5373" name="Rectangle 188"/>
          <p:cNvSpPr>
            <a:spLocks noChangeArrowheads="1"/>
          </p:cNvSpPr>
          <p:nvPr/>
        </p:nvSpPr>
        <p:spPr bwMode="auto">
          <a:xfrm>
            <a:off x="3851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5374" name="Rectangle 189"/>
          <p:cNvSpPr>
            <a:spLocks noChangeArrowheads="1"/>
          </p:cNvSpPr>
          <p:nvPr/>
        </p:nvSpPr>
        <p:spPr bwMode="auto">
          <a:xfrm>
            <a:off x="4570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grpSp>
        <p:nvGrpSpPr>
          <p:cNvPr id="25821" name="Group 221"/>
          <p:cNvGrpSpPr>
            <a:grpSpLocks/>
          </p:cNvGrpSpPr>
          <p:nvPr/>
        </p:nvGrpSpPr>
        <p:grpSpPr bwMode="auto">
          <a:xfrm>
            <a:off x="249238" y="2530475"/>
            <a:ext cx="8645525" cy="3417888"/>
            <a:chOff x="157" y="1594"/>
            <a:chExt cx="5446" cy="2153"/>
          </a:xfrm>
        </p:grpSpPr>
        <p:sp>
          <p:nvSpPr>
            <p:cNvPr id="15401" name="Freeform 202"/>
            <p:cNvSpPr>
              <a:spLocks/>
            </p:cNvSpPr>
            <p:nvPr/>
          </p:nvSpPr>
          <p:spPr bwMode="auto">
            <a:xfrm>
              <a:off x="3606" y="1594"/>
              <a:ext cx="1997" cy="2153"/>
            </a:xfrm>
            <a:custGeom>
              <a:avLst/>
              <a:gdLst>
                <a:gd name="T0" fmla="*/ 1997 w 1997"/>
                <a:gd name="T1" fmla="*/ 1500 h 2153"/>
                <a:gd name="T2" fmla="*/ 1834 w 1997"/>
                <a:gd name="T3" fmla="*/ 1430 h 2153"/>
                <a:gd name="T4" fmla="*/ 1690 w 1997"/>
                <a:gd name="T5" fmla="*/ 1337 h 2153"/>
                <a:gd name="T6" fmla="*/ 1543 w 1997"/>
                <a:gd name="T7" fmla="*/ 1200 h 2153"/>
                <a:gd name="T8" fmla="*/ 1402 w 1997"/>
                <a:gd name="T9" fmla="*/ 1049 h 2153"/>
                <a:gd name="T10" fmla="*/ 1252 w 1997"/>
                <a:gd name="T11" fmla="*/ 896 h 2153"/>
                <a:gd name="T12" fmla="*/ 1085 w 1997"/>
                <a:gd name="T13" fmla="*/ 723 h 2153"/>
                <a:gd name="T14" fmla="*/ 877 w 1997"/>
                <a:gd name="T15" fmla="*/ 496 h 2153"/>
                <a:gd name="T16" fmla="*/ 714 w 1997"/>
                <a:gd name="T17" fmla="*/ 342 h 2153"/>
                <a:gd name="T18" fmla="*/ 637 w 1997"/>
                <a:gd name="T19" fmla="*/ 265 h 2153"/>
                <a:gd name="T20" fmla="*/ 484 w 1997"/>
                <a:gd name="T21" fmla="*/ 176 h 2153"/>
                <a:gd name="T22" fmla="*/ 327 w 1997"/>
                <a:gd name="T23" fmla="*/ 99 h 2153"/>
                <a:gd name="T24" fmla="*/ 138 w 1997"/>
                <a:gd name="T25" fmla="*/ 25 h 2153"/>
                <a:gd name="T26" fmla="*/ 0 w 1997"/>
                <a:gd name="T27" fmla="*/ 0 h 2153"/>
                <a:gd name="T28" fmla="*/ 154 w 1997"/>
                <a:gd name="T29" fmla="*/ 230 h 2153"/>
                <a:gd name="T30" fmla="*/ 327 w 1997"/>
                <a:gd name="T31" fmla="*/ 505 h 2153"/>
                <a:gd name="T32" fmla="*/ 468 w 1997"/>
                <a:gd name="T33" fmla="*/ 780 h 2153"/>
                <a:gd name="T34" fmla="*/ 525 w 1997"/>
                <a:gd name="T35" fmla="*/ 870 h 2153"/>
                <a:gd name="T36" fmla="*/ 698 w 1997"/>
                <a:gd name="T37" fmla="*/ 1187 h 2153"/>
                <a:gd name="T38" fmla="*/ 797 w 1997"/>
                <a:gd name="T39" fmla="*/ 1363 h 2153"/>
                <a:gd name="T40" fmla="*/ 954 w 1997"/>
                <a:gd name="T41" fmla="*/ 1596 h 2153"/>
                <a:gd name="T42" fmla="*/ 1092 w 1997"/>
                <a:gd name="T43" fmla="*/ 1769 h 2153"/>
                <a:gd name="T44" fmla="*/ 1242 w 1997"/>
                <a:gd name="T45" fmla="*/ 1920 h 2153"/>
                <a:gd name="T46" fmla="*/ 1540 w 1997"/>
                <a:gd name="T47" fmla="*/ 2102 h 2153"/>
                <a:gd name="T48" fmla="*/ 1696 w 1997"/>
                <a:gd name="T49" fmla="*/ 2140 h 2153"/>
                <a:gd name="T50" fmla="*/ 1847 w 1997"/>
                <a:gd name="T51" fmla="*/ 2153 h 2153"/>
                <a:gd name="T52" fmla="*/ 1994 w 1997"/>
                <a:gd name="T53" fmla="*/ 2137 h 2153"/>
                <a:gd name="T54" fmla="*/ 1997 w 1997"/>
                <a:gd name="T55" fmla="*/ 1500 h 215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97" h="2153">
                  <a:moveTo>
                    <a:pt x="1997" y="1500"/>
                  </a:moveTo>
                  <a:lnTo>
                    <a:pt x="1834" y="1430"/>
                  </a:lnTo>
                  <a:lnTo>
                    <a:pt x="1690" y="1337"/>
                  </a:lnTo>
                  <a:lnTo>
                    <a:pt x="1543" y="1200"/>
                  </a:lnTo>
                  <a:lnTo>
                    <a:pt x="1402" y="1049"/>
                  </a:lnTo>
                  <a:lnTo>
                    <a:pt x="1252" y="896"/>
                  </a:lnTo>
                  <a:lnTo>
                    <a:pt x="1085" y="723"/>
                  </a:lnTo>
                  <a:lnTo>
                    <a:pt x="877" y="496"/>
                  </a:lnTo>
                  <a:lnTo>
                    <a:pt x="714" y="342"/>
                  </a:lnTo>
                  <a:lnTo>
                    <a:pt x="637" y="265"/>
                  </a:lnTo>
                  <a:lnTo>
                    <a:pt x="484" y="176"/>
                  </a:lnTo>
                  <a:lnTo>
                    <a:pt x="327" y="99"/>
                  </a:lnTo>
                  <a:lnTo>
                    <a:pt x="138" y="25"/>
                  </a:lnTo>
                  <a:lnTo>
                    <a:pt x="0" y="0"/>
                  </a:lnTo>
                  <a:lnTo>
                    <a:pt x="154" y="230"/>
                  </a:lnTo>
                  <a:lnTo>
                    <a:pt x="327" y="505"/>
                  </a:lnTo>
                  <a:lnTo>
                    <a:pt x="468" y="780"/>
                  </a:lnTo>
                  <a:lnTo>
                    <a:pt x="525" y="870"/>
                  </a:lnTo>
                  <a:lnTo>
                    <a:pt x="698" y="1187"/>
                  </a:lnTo>
                  <a:lnTo>
                    <a:pt x="797" y="1363"/>
                  </a:lnTo>
                  <a:lnTo>
                    <a:pt x="954" y="1596"/>
                  </a:lnTo>
                  <a:lnTo>
                    <a:pt x="1092" y="1769"/>
                  </a:lnTo>
                  <a:lnTo>
                    <a:pt x="1242" y="1920"/>
                  </a:lnTo>
                  <a:lnTo>
                    <a:pt x="1540" y="2102"/>
                  </a:lnTo>
                  <a:lnTo>
                    <a:pt x="1696" y="2140"/>
                  </a:lnTo>
                  <a:lnTo>
                    <a:pt x="1847" y="2153"/>
                  </a:lnTo>
                  <a:lnTo>
                    <a:pt x="1994" y="2137"/>
                  </a:lnTo>
                  <a:lnTo>
                    <a:pt x="1997" y="150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402" name="Freeform 201"/>
            <p:cNvSpPr>
              <a:spLocks/>
            </p:cNvSpPr>
            <p:nvPr/>
          </p:nvSpPr>
          <p:spPr bwMode="auto">
            <a:xfrm>
              <a:off x="157" y="3094"/>
              <a:ext cx="726" cy="637"/>
            </a:xfrm>
            <a:custGeom>
              <a:avLst/>
              <a:gdLst>
                <a:gd name="T0" fmla="*/ 0 w 726"/>
                <a:gd name="T1" fmla="*/ 637 h 637"/>
                <a:gd name="T2" fmla="*/ 150 w 726"/>
                <a:gd name="T3" fmla="*/ 602 h 637"/>
                <a:gd name="T4" fmla="*/ 339 w 726"/>
                <a:gd name="T5" fmla="*/ 496 h 637"/>
                <a:gd name="T6" fmla="*/ 457 w 726"/>
                <a:gd name="T7" fmla="*/ 404 h 637"/>
                <a:gd name="T8" fmla="*/ 614 w 726"/>
                <a:gd name="T9" fmla="*/ 247 h 637"/>
                <a:gd name="T10" fmla="*/ 726 w 726"/>
                <a:gd name="T11" fmla="*/ 96 h 637"/>
                <a:gd name="T12" fmla="*/ 601 w 726"/>
                <a:gd name="T13" fmla="*/ 119 h 637"/>
                <a:gd name="T14" fmla="*/ 425 w 726"/>
                <a:gd name="T15" fmla="*/ 119 h 637"/>
                <a:gd name="T16" fmla="*/ 269 w 726"/>
                <a:gd name="T17" fmla="*/ 96 h 637"/>
                <a:gd name="T18" fmla="*/ 153 w 726"/>
                <a:gd name="T19" fmla="*/ 71 h 637"/>
                <a:gd name="T20" fmla="*/ 0 w 726"/>
                <a:gd name="T21" fmla="*/ 0 h 637"/>
                <a:gd name="T22" fmla="*/ 0 w 726"/>
                <a:gd name="T23" fmla="*/ 637 h 6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6" h="637">
                  <a:moveTo>
                    <a:pt x="0" y="637"/>
                  </a:moveTo>
                  <a:lnTo>
                    <a:pt x="150" y="602"/>
                  </a:lnTo>
                  <a:lnTo>
                    <a:pt x="339" y="496"/>
                  </a:lnTo>
                  <a:lnTo>
                    <a:pt x="457" y="404"/>
                  </a:lnTo>
                  <a:lnTo>
                    <a:pt x="614" y="247"/>
                  </a:lnTo>
                  <a:lnTo>
                    <a:pt x="726" y="96"/>
                  </a:lnTo>
                  <a:lnTo>
                    <a:pt x="601" y="119"/>
                  </a:lnTo>
                  <a:lnTo>
                    <a:pt x="425" y="119"/>
                  </a:lnTo>
                  <a:lnTo>
                    <a:pt x="269" y="96"/>
                  </a:lnTo>
                  <a:lnTo>
                    <a:pt x="153" y="71"/>
                  </a:lnTo>
                  <a:lnTo>
                    <a:pt x="0" y="0"/>
                  </a:lnTo>
                  <a:lnTo>
                    <a:pt x="0" y="637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5808" name="Group 208"/>
          <p:cNvGrpSpPr>
            <a:grpSpLocks/>
          </p:cNvGrpSpPr>
          <p:nvPr/>
        </p:nvGrpSpPr>
        <p:grpSpPr bwMode="auto">
          <a:xfrm>
            <a:off x="344488" y="2500313"/>
            <a:ext cx="6111875" cy="2589212"/>
            <a:chOff x="217" y="1575"/>
            <a:chExt cx="3850" cy="1631"/>
          </a:xfrm>
        </p:grpSpPr>
        <p:sp>
          <p:nvSpPr>
            <p:cNvPr id="15397" name="Text Box 203"/>
            <p:cNvSpPr txBox="1">
              <a:spLocks noChangeArrowheads="1"/>
            </p:cNvSpPr>
            <p:nvPr/>
          </p:nvSpPr>
          <p:spPr bwMode="auto">
            <a:xfrm>
              <a:off x="217" y="1700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Minimum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5398" name="Line 204"/>
            <p:cNvSpPr>
              <a:spLocks noChangeShapeType="1"/>
            </p:cNvSpPr>
            <p:nvPr/>
          </p:nvSpPr>
          <p:spPr bwMode="auto">
            <a:xfrm flipH="1">
              <a:off x="729" y="2082"/>
              <a:ext cx="0" cy="1124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9" name="Text Box 205"/>
            <p:cNvSpPr txBox="1">
              <a:spLocks noChangeArrowheads="1"/>
            </p:cNvSpPr>
            <p:nvPr/>
          </p:nvSpPr>
          <p:spPr bwMode="auto">
            <a:xfrm>
              <a:off x="3157" y="2508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Maximum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5400" name="Line 206"/>
            <p:cNvSpPr>
              <a:spLocks noChangeShapeType="1"/>
            </p:cNvSpPr>
            <p:nvPr/>
          </p:nvSpPr>
          <p:spPr bwMode="auto">
            <a:xfrm flipV="1">
              <a:off x="3451" y="1575"/>
              <a:ext cx="0" cy="951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5820" name="Group 220"/>
          <p:cNvGrpSpPr>
            <a:grpSpLocks/>
          </p:cNvGrpSpPr>
          <p:nvPr/>
        </p:nvGrpSpPr>
        <p:grpSpPr bwMode="auto">
          <a:xfrm>
            <a:off x="1392238" y="1666875"/>
            <a:ext cx="4343400" cy="3413125"/>
            <a:chOff x="877" y="1050"/>
            <a:chExt cx="2736" cy="2150"/>
          </a:xfrm>
        </p:grpSpPr>
        <p:sp>
          <p:nvSpPr>
            <p:cNvPr id="15385" name="Freeform 200"/>
            <p:cNvSpPr>
              <a:spLocks/>
            </p:cNvSpPr>
            <p:nvPr/>
          </p:nvSpPr>
          <p:spPr bwMode="auto">
            <a:xfrm>
              <a:off x="877" y="1050"/>
              <a:ext cx="2736" cy="2150"/>
            </a:xfrm>
            <a:custGeom>
              <a:avLst/>
              <a:gdLst>
                <a:gd name="T0" fmla="*/ 0 w 2736"/>
                <a:gd name="T1" fmla="*/ 2150 h 2150"/>
                <a:gd name="T2" fmla="*/ 185 w 2736"/>
                <a:gd name="T3" fmla="*/ 2118 h 2150"/>
                <a:gd name="T4" fmla="*/ 470 w 2736"/>
                <a:gd name="T5" fmla="*/ 1993 h 2150"/>
                <a:gd name="T6" fmla="*/ 653 w 2736"/>
                <a:gd name="T7" fmla="*/ 1865 h 2150"/>
                <a:gd name="T8" fmla="*/ 806 w 2736"/>
                <a:gd name="T9" fmla="*/ 1731 h 2150"/>
                <a:gd name="T10" fmla="*/ 1001 w 2736"/>
                <a:gd name="T11" fmla="*/ 1520 h 2150"/>
                <a:gd name="T12" fmla="*/ 1165 w 2736"/>
                <a:gd name="T13" fmla="*/ 1360 h 2150"/>
                <a:gd name="T14" fmla="*/ 1277 w 2736"/>
                <a:gd name="T15" fmla="*/ 1238 h 2150"/>
                <a:gd name="T16" fmla="*/ 1401 w 2736"/>
                <a:gd name="T17" fmla="*/ 1091 h 2150"/>
                <a:gd name="T18" fmla="*/ 1533 w 2736"/>
                <a:gd name="T19" fmla="*/ 963 h 2150"/>
                <a:gd name="T20" fmla="*/ 1693 w 2736"/>
                <a:gd name="T21" fmla="*/ 822 h 2150"/>
                <a:gd name="T22" fmla="*/ 1833 w 2736"/>
                <a:gd name="T23" fmla="*/ 732 h 2150"/>
                <a:gd name="T24" fmla="*/ 1955 w 2736"/>
                <a:gd name="T25" fmla="*/ 668 h 2150"/>
                <a:gd name="T26" fmla="*/ 2137 w 2736"/>
                <a:gd name="T27" fmla="*/ 588 h 2150"/>
                <a:gd name="T28" fmla="*/ 2278 w 2736"/>
                <a:gd name="T29" fmla="*/ 560 h 2150"/>
                <a:gd name="T30" fmla="*/ 2422 w 2736"/>
                <a:gd name="T31" fmla="*/ 534 h 2150"/>
                <a:gd name="T32" fmla="*/ 2563 w 2736"/>
                <a:gd name="T33" fmla="*/ 528 h 2150"/>
                <a:gd name="T34" fmla="*/ 2736 w 2736"/>
                <a:gd name="T35" fmla="*/ 547 h 2150"/>
                <a:gd name="T36" fmla="*/ 2640 w 2736"/>
                <a:gd name="T37" fmla="*/ 406 h 2150"/>
                <a:gd name="T38" fmla="*/ 2496 w 2736"/>
                <a:gd name="T39" fmla="*/ 272 h 2150"/>
                <a:gd name="T40" fmla="*/ 2342 w 2736"/>
                <a:gd name="T41" fmla="*/ 153 h 2150"/>
                <a:gd name="T42" fmla="*/ 2147 w 2736"/>
                <a:gd name="T43" fmla="*/ 48 h 2150"/>
                <a:gd name="T44" fmla="*/ 1936 w 2736"/>
                <a:gd name="T45" fmla="*/ 3 h 2150"/>
                <a:gd name="T46" fmla="*/ 1811 w 2736"/>
                <a:gd name="T47" fmla="*/ 0 h 2150"/>
                <a:gd name="T48" fmla="*/ 1661 w 2736"/>
                <a:gd name="T49" fmla="*/ 19 h 2150"/>
                <a:gd name="T50" fmla="*/ 1545 w 2736"/>
                <a:gd name="T51" fmla="*/ 48 h 2150"/>
                <a:gd name="T52" fmla="*/ 1401 w 2736"/>
                <a:gd name="T53" fmla="*/ 121 h 2150"/>
                <a:gd name="T54" fmla="*/ 1245 w 2736"/>
                <a:gd name="T55" fmla="*/ 227 h 2150"/>
                <a:gd name="T56" fmla="*/ 1094 w 2736"/>
                <a:gd name="T57" fmla="*/ 380 h 2150"/>
                <a:gd name="T58" fmla="*/ 944 w 2736"/>
                <a:gd name="T59" fmla="*/ 579 h 2150"/>
                <a:gd name="T60" fmla="*/ 825 w 2736"/>
                <a:gd name="T61" fmla="*/ 752 h 2150"/>
                <a:gd name="T62" fmla="*/ 742 w 2736"/>
                <a:gd name="T63" fmla="*/ 889 h 2150"/>
                <a:gd name="T64" fmla="*/ 633 w 2736"/>
                <a:gd name="T65" fmla="*/ 1062 h 2150"/>
                <a:gd name="T66" fmla="*/ 521 w 2736"/>
                <a:gd name="T67" fmla="*/ 1280 h 2150"/>
                <a:gd name="T68" fmla="*/ 413 w 2736"/>
                <a:gd name="T69" fmla="*/ 1494 h 2150"/>
                <a:gd name="T70" fmla="*/ 317 w 2736"/>
                <a:gd name="T71" fmla="*/ 1667 h 2150"/>
                <a:gd name="T72" fmla="*/ 195 w 2736"/>
                <a:gd name="T73" fmla="*/ 1865 h 2150"/>
                <a:gd name="T74" fmla="*/ 99 w 2736"/>
                <a:gd name="T75" fmla="*/ 2012 h 2150"/>
                <a:gd name="T76" fmla="*/ 0 w 2736"/>
                <a:gd name="T77" fmla="*/ 2150 h 21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736" h="2150">
                  <a:moveTo>
                    <a:pt x="0" y="2150"/>
                  </a:moveTo>
                  <a:lnTo>
                    <a:pt x="185" y="2118"/>
                  </a:lnTo>
                  <a:lnTo>
                    <a:pt x="470" y="1993"/>
                  </a:lnTo>
                  <a:lnTo>
                    <a:pt x="653" y="1865"/>
                  </a:lnTo>
                  <a:lnTo>
                    <a:pt x="806" y="1731"/>
                  </a:lnTo>
                  <a:lnTo>
                    <a:pt x="1001" y="1520"/>
                  </a:lnTo>
                  <a:lnTo>
                    <a:pt x="1165" y="1360"/>
                  </a:lnTo>
                  <a:lnTo>
                    <a:pt x="1277" y="1238"/>
                  </a:lnTo>
                  <a:lnTo>
                    <a:pt x="1401" y="1091"/>
                  </a:lnTo>
                  <a:lnTo>
                    <a:pt x="1533" y="963"/>
                  </a:lnTo>
                  <a:lnTo>
                    <a:pt x="1693" y="822"/>
                  </a:lnTo>
                  <a:lnTo>
                    <a:pt x="1833" y="732"/>
                  </a:lnTo>
                  <a:lnTo>
                    <a:pt x="1955" y="668"/>
                  </a:lnTo>
                  <a:lnTo>
                    <a:pt x="2137" y="588"/>
                  </a:lnTo>
                  <a:lnTo>
                    <a:pt x="2278" y="560"/>
                  </a:lnTo>
                  <a:lnTo>
                    <a:pt x="2422" y="534"/>
                  </a:lnTo>
                  <a:lnTo>
                    <a:pt x="2563" y="528"/>
                  </a:lnTo>
                  <a:lnTo>
                    <a:pt x="2736" y="547"/>
                  </a:lnTo>
                  <a:lnTo>
                    <a:pt x="2640" y="406"/>
                  </a:lnTo>
                  <a:lnTo>
                    <a:pt x="2496" y="272"/>
                  </a:lnTo>
                  <a:lnTo>
                    <a:pt x="2342" y="153"/>
                  </a:lnTo>
                  <a:lnTo>
                    <a:pt x="2147" y="48"/>
                  </a:lnTo>
                  <a:lnTo>
                    <a:pt x="1936" y="3"/>
                  </a:lnTo>
                  <a:lnTo>
                    <a:pt x="1811" y="0"/>
                  </a:lnTo>
                  <a:lnTo>
                    <a:pt x="1661" y="19"/>
                  </a:lnTo>
                  <a:lnTo>
                    <a:pt x="1545" y="48"/>
                  </a:lnTo>
                  <a:lnTo>
                    <a:pt x="1401" y="121"/>
                  </a:lnTo>
                  <a:lnTo>
                    <a:pt x="1245" y="227"/>
                  </a:lnTo>
                  <a:lnTo>
                    <a:pt x="1094" y="380"/>
                  </a:lnTo>
                  <a:lnTo>
                    <a:pt x="944" y="579"/>
                  </a:lnTo>
                  <a:lnTo>
                    <a:pt x="825" y="752"/>
                  </a:lnTo>
                  <a:lnTo>
                    <a:pt x="742" y="889"/>
                  </a:lnTo>
                  <a:lnTo>
                    <a:pt x="633" y="1062"/>
                  </a:lnTo>
                  <a:lnTo>
                    <a:pt x="521" y="1280"/>
                  </a:lnTo>
                  <a:lnTo>
                    <a:pt x="413" y="1494"/>
                  </a:lnTo>
                  <a:lnTo>
                    <a:pt x="317" y="1667"/>
                  </a:lnTo>
                  <a:lnTo>
                    <a:pt x="195" y="1865"/>
                  </a:lnTo>
                  <a:lnTo>
                    <a:pt x="99" y="2012"/>
                  </a:lnTo>
                  <a:lnTo>
                    <a:pt x="0" y="215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6" name="Line 209"/>
            <p:cNvSpPr>
              <a:spLocks noChangeShapeType="1"/>
            </p:cNvSpPr>
            <p:nvPr/>
          </p:nvSpPr>
          <p:spPr bwMode="auto">
            <a:xfrm flipV="1">
              <a:off x="1293" y="2597"/>
              <a:ext cx="3" cy="43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7" name="Line 210"/>
            <p:cNvSpPr>
              <a:spLocks noChangeShapeType="1"/>
            </p:cNvSpPr>
            <p:nvPr/>
          </p:nvSpPr>
          <p:spPr bwMode="auto">
            <a:xfrm flipV="1">
              <a:off x="1467" y="2279"/>
              <a:ext cx="0" cy="63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8" name="Line 211"/>
            <p:cNvSpPr>
              <a:spLocks noChangeShapeType="1"/>
            </p:cNvSpPr>
            <p:nvPr/>
          </p:nvSpPr>
          <p:spPr bwMode="auto">
            <a:xfrm flipV="1">
              <a:off x="1634" y="1972"/>
              <a:ext cx="0" cy="82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9" name="Line 212"/>
            <p:cNvSpPr>
              <a:spLocks noChangeShapeType="1"/>
            </p:cNvSpPr>
            <p:nvPr/>
          </p:nvSpPr>
          <p:spPr bwMode="auto">
            <a:xfrm flipV="1">
              <a:off x="1783" y="1730"/>
              <a:ext cx="0" cy="91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0" name="Line 213"/>
            <p:cNvSpPr>
              <a:spLocks noChangeShapeType="1"/>
            </p:cNvSpPr>
            <p:nvPr/>
          </p:nvSpPr>
          <p:spPr bwMode="auto">
            <a:xfrm flipH="1" flipV="1">
              <a:off x="1940" y="1516"/>
              <a:ext cx="3" cy="9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1" name="Line 214"/>
            <p:cNvSpPr>
              <a:spLocks noChangeShapeType="1"/>
            </p:cNvSpPr>
            <p:nvPr/>
          </p:nvSpPr>
          <p:spPr bwMode="auto">
            <a:xfrm flipV="1">
              <a:off x="2116" y="1330"/>
              <a:ext cx="0" cy="95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2" name="Line 215"/>
            <p:cNvSpPr>
              <a:spLocks noChangeShapeType="1"/>
            </p:cNvSpPr>
            <p:nvPr/>
          </p:nvSpPr>
          <p:spPr bwMode="auto">
            <a:xfrm flipV="1">
              <a:off x="2307" y="1194"/>
              <a:ext cx="3" cy="87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3" name="Line 216"/>
            <p:cNvSpPr>
              <a:spLocks noChangeShapeType="1"/>
            </p:cNvSpPr>
            <p:nvPr/>
          </p:nvSpPr>
          <p:spPr bwMode="auto">
            <a:xfrm flipV="1">
              <a:off x="2481" y="1122"/>
              <a:ext cx="2" cy="79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4" name="Line 217"/>
            <p:cNvSpPr>
              <a:spLocks noChangeShapeType="1"/>
            </p:cNvSpPr>
            <p:nvPr/>
          </p:nvSpPr>
          <p:spPr bwMode="auto">
            <a:xfrm flipV="1">
              <a:off x="2679" y="1085"/>
              <a:ext cx="0" cy="67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5" name="Line 218"/>
            <p:cNvSpPr>
              <a:spLocks noChangeShapeType="1"/>
            </p:cNvSpPr>
            <p:nvPr/>
          </p:nvSpPr>
          <p:spPr bwMode="auto">
            <a:xfrm flipV="1">
              <a:off x="2903" y="1093"/>
              <a:ext cx="0" cy="56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96" name="Line 219"/>
            <p:cNvSpPr>
              <a:spLocks noChangeShapeType="1"/>
            </p:cNvSpPr>
            <p:nvPr/>
          </p:nvSpPr>
          <p:spPr bwMode="auto">
            <a:xfrm flipV="1">
              <a:off x="3101" y="1171"/>
              <a:ext cx="7" cy="4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25756" name="Freeform 156"/>
          <p:cNvSpPr>
            <a:spLocks/>
          </p:cNvSpPr>
          <p:nvPr/>
        </p:nvSpPr>
        <p:spPr bwMode="auto">
          <a:xfrm>
            <a:off x="250825" y="2513013"/>
            <a:ext cx="8642350" cy="2587625"/>
          </a:xfrm>
          <a:custGeom>
            <a:avLst/>
            <a:gdLst>
              <a:gd name="T0" fmla="*/ 0 w 410"/>
              <a:gd name="T1" fmla="*/ 2400889 h 97"/>
              <a:gd name="T2" fmla="*/ 231868 w 410"/>
              <a:gd name="T3" fmla="*/ 2507595 h 97"/>
              <a:gd name="T4" fmla="*/ 484815 w 410"/>
              <a:gd name="T5" fmla="*/ 2560948 h 97"/>
              <a:gd name="T6" fmla="*/ 716683 w 410"/>
              <a:gd name="T7" fmla="*/ 2587625 h 97"/>
              <a:gd name="T8" fmla="*/ 948551 w 410"/>
              <a:gd name="T9" fmla="*/ 2587625 h 97"/>
              <a:gd name="T10" fmla="*/ 1201497 w 410"/>
              <a:gd name="T11" fmla="*/ 2560948 h 97"/>
              <a:gd name="T12" fmla="*/ 1433365 w 410"/>
              <a:gd name="T13" fmla="*/ 2507595 h 97"/>
              <a:gd name="T14" fmla="*/ 1686312 w 410"/>
              <a:gd name="T15" fmla="*/ 2400889 h 97"/>
              <a:gd name="T16" fmla="*/ 1918180 w 410"/>
              <a:gd name="T17" fmla="*/ 2294183 h 97"/>
              <a:gd name="T18" fmla="*/ 2150048 w 410"/>
              <a:gd name="T19" fmla="*/ 2134124 h 97"/>
              <a:gd name="T20" fmla="*/ 2402995 w 410"/>
              <a:gd name="T21" fmla="*/ 1920711 h 97"/>
              <a:gd name="T22" fmla="*/ 2634863 w 410"/>
              <a:gd name="T23" fmla="*/ 1680622 h 97"/>
              <a:gd name="T24" fmla="*/ 2887810 w 410"/>
              <a:gd name="T25" fmla="*/ 1413857 h 97"/>
              <a:gd name="T26" fmla="*/ 3119678 w 410"/>
              <a:gd name="T27" fmla="*/ 1173768 h 97"/>
              <a:gd name="T28" fmla="*/ 3351545 w 410"/>
              <a:gd name="T29" fmla="*/ 907003 h 97"/>
              <a:gd name="T30" fmla="*/ 3604492 w 410"/>
              <a:gd name="T31" fmla="*/ 666914 h 97"/>
              <a:gd name="T32" fmla="*/ 3836360 w 410"/>
              <a:gd name="T33" fmla="*/ 453501 h 97"/>
              <a:gd name="T34" fmla="*/ 4089307 w 410"/>
              <a:gd name="T35" fmla="*/ 293442 h 97"/>
              <a:gd name="T36" fmla="*/ 4321175 w 410"/>
              <a:gd name="T37" fmla="*/ 186736 h 97"/>
              <a:gd name="T38" fmla="*/ 4553043 w 410"/>
              <a:gd name="T39" fmla="*/ 80030 h 97"/>
              <a:gd name="T40" fmla="*/ 4805990 w 410"/>
              <a:gd name="T41" fmla="*/ 26677 h 97"/>
              <a:gd name="T42" fmla="*/ 5037858 w 410"/>
              <a:gd name="T43" fmla="*/ 0 h 97"/>
              <a:gd name="T44" fmla="*/ 5290805 w 410"/>
              <a:gd name="T45" fmla="*/ 0 h 97"/>
              <a:gd name="T46" fmla="*/ 5522672 w 410"/>
              <a:gd name="T47" fmla="*/ 26677 h 97"/>
              <a:gd name="T48" fmla="*/ 5754540 w 410"/>
              <a:gd name="T49" fmla="*/ 80030 h 97"/>
              <a:gd name="T50" fmla="*/ 6007487 w 410"/>
              <a:gd name="T51" fmla="*/ 186736 h 97"/>
              <a:gd name="T52" fmla="*/ 6239355 w 410"/>
              <a:gd name="T53" fmla="*/ 293442 h 97"/>
              <a:gd name="T54" fmla="*/ 6492302 w 410"/>
              <a:gd name="T55" fmla="*/ 453501 h 97"/>
              <a:gd name="T56" fmla="*/ 6724170 w 410"/>
              <a:gd name="T57" fmla="*/ 666914 h 97"/>
              <a:gd name="T58" fmla="*/ 6956038 w 410"/>
              <a:gd name="T59" fmla="*/ 907003 h 97"/>
              <a:gd name="T60" fmla="*/ 7208985 w 410"/>
              <a:gd name="T61" fmla="*/ 1173768 h 97"/>
              <a:gd name="T62" fmla="*/ 7440853 w 410"/>
              <a:gd name="T63" fmla="*/ 1413857 h 97"/>
              <a:gd name="T64" fmla="*/ 7693799 w 410"/>
              <a:gd name="T65" fmla="*/ 1680622 h 97"/>
              <a:gd name="T66" fmla="*/ 7925667 w 410"/>
              <a:gd name="T67" fmla="*/ 1920711 h 97"/>
              <a:gd name="T68" fmla="*/ 8157535 w 410"/>
              <a:gd name="T69" fmla="*/ 2134124 h 97"/>
              <a:gd name="T70" fmla="*/ 8410482 w 410"/>
              <a:gd name="T71" fmla="*/ 2294183 h 97"/>
              <a:gd name="T72" fmla="*/ 8642350 w 410"/>
              <a:gd name="T73" fmla="*/ 2400889 h 9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97">
                <a:moveTo>
                  <a:pt x="0" y="90"/>
                </a:moveTo>
                <a:lnTo>
                  <a:pt x="11" y="94"/>
                </a:lnTo>
                <a:lnTo>
                  <a:pt x="23" y="96"/>
                </a:lnTo>
                <a:lnTo>
                  <a:pt x="34" y="97"/>
                </a:lnTo>
                <a:lnTo>
                  <a:pt x="45" y="97"/>
                </a:lnTo>
                <a:lnTo>
                  <a:pt x="57" y="96"/>
                </a:lnTo>
                <a:lnTo>
                  <a:pt x="68" y="94"/>
                </a:lnTo>
                <a:lnTo>
                  <a:pt x="80" y="90"/>
                </a:lnTo>
                <a:lnTo>
                  <a:pt x="91" y="86"/>
                </a:lnTo>
                <a:lnTo>
                  <a:pt x="102" y="80"/>
                </a:lnTo>
                <a:lnTo>
                  <a:pt x="114" y="72"/>
                </a:lnTo>
                <a:lnTo>
                  <a:pt x="125" y="63"/>
                </a:lnTo>
                <a:lnTo>
                  <a:pt x="137" y="53"/>
                </a:lnTo>
                <a:lnTo>
                  <a:pt x="148" y="44"/>
                </a:lnTo>
                <a:lnTo>
                  <a:pt x="159" y="34"/>
                </a:lnTo>
                <a:lnTo>
                  <a:pt x="171" y="25"/>
                </a:lnTo>
                <a:lnTo>
                  <a:pt x="182" y="17"/>
                </a:lnTo>
                <a:lnTo>
                  <a:pt x="194" y="11"/>
                </a:lnTo>
                <a:lnTo>
                  <a:pt x="205" y="7"/>
                </a:lnTo>
                <a:lnTo>
                  <a:pt x="216" y="3"/>
                </a:lnTo>
                <a:lnTo>
                  <a:pt x="228" y="1"/>
                </a:lnTo>
                <a:lnTo>
                  <a:pt x="239" y="0"/>
                </a:lnTo>
                <a:lnTo>
                  <a:pt x="251" y="0"/>
                </a:lnTo>
                <a:lnTo>
                  <a:pt x="262" y="1"/>
                </a:lnTo>
                <a:lnTo>
                  <a:pt x="273" y="3"/>
                </a:lnTo>
                <a:lnTo>
                  <a:pt x="285" y="7"/>
                </a:lnTo>
                <a:lnTo>
                  <a:pt x="296" y="11"/>
                </a:lnTo>
                <a:lnTo>
                  <a:pt x="308" y="17"/>
                </a:lnTo>
                <a:lnTo>
                  <a:pt x="319" y="25"/>
                </a:lnTo>
                <a:lnTo>
                  <a:pt x="330" y="34"/>
                </a:lnTo>
                <a:lnTo>
                  <a:pt x="342" y="44"/>
                </a:lnTo>
                <a:lnTo>
                  <a:pt x="353" y="53"/>
                </a:lnTo>
                <a:lnTo>
                  <a:pt x="365" y="63"/>
                </a:lnTo>
                <a:lnTo>
                  <a:pt x="376" y="72"/>
                </a:lnTo>
                <a:lnTo>
                  <a:pt x="387" y="80"/>
                </a:lnTo>
                <a:lnTo>
                  <a:pt x="399" y="86"/>
                </a:lnTo>
                <a:lnTo>
                  <a:pt x="410" y="90"/>
                </a:lnTo>
              </a:path>
            </a:pathLst>
          </a:custGeom>
          <a:noFill/>
          <a:ln w="57150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5755" name="Freeform 155"/>
          <p:cNvSpPr>
            <a:spLocks/>
          </p:cNvSpPr>
          <p:nvPr/>
        </p:nvSpPr>
        <p:spPr bwMode="auto">
          <a:xfrm>
            <a:off x="250825" y="1663700"/>
            <a:ext cx="8642350" cy="4286250"/>
          </a:xfrm>
          <a:custGeom>
            <a:avLst/>
            <a:gdLst>
              <a:gd name="T0" fmla="*/ 0 w 410"/>
              <a:gd name="T1" fmla="*/ 4259627 h 161"/>
              <a:gd name="T2" fmla="*/ 231868 w 410"/>
              <a:gd name="T3" fmla="*/ 4206382 h 161"/>
              <a:gd name="T4" fmla="*/ 484815 w 410"/>
              <a:gd name="T5" fmla="*/ 4073269 h 161"/>
              <a:gd name="T6" fmla="*/ 716683 w 410"/>
              <a:gd name="T7" fmla="*/ 3913533 h 161"/>
              <a:gd name="T8" fmla="*/ 948551 w 410"/>
              <a:gd name="T9" fmla="*/ 3673929 h 161"/>
              <a:gd name="T10" fmla="*/ 1201497 w 410"/>
              <a:gd name="T11" fmla="*/ 3354457 h 161"/>
              <a:gd name="T12" fmla="*/ 1433365 w 410"/>
              <a:gd name="T13" fmla="*/ 3008362 h 161"/>
              <a:gd name="T14" fmla="*/ 1686312 w 410"/>
              <a:gd name="T15" fmla="*/ 2582399 h 161"/>
              <a:gd name="T16" fmla="*/ 1918180 w 410"/>
              <a:gd name="T17" fmla="*/ 2156436 h 161"/>
              <a:gd name="T18" fmla="*/ 2150048 w 410"/>
              <a:gd name="T19" fmla="*/ 1703851 h 161"/>
              <a:gd name="T20" fmla="*/ 2402995 w 410"/>
              <a:gd name="T21" fmla="*/ 1277888 h 161"/>
              <a:gd name="T22" fmla="*/ 2634863 w 410"/>
              <a:gd name="T23" fmla="*/ 931793 h 161"/>
              <a:gd name="T24" fmla="*/ 2887810 w 410"/>
              <a:gd name="T25" fmla="*/ 612321 h 161"/>
              <a:gd name="T26" fmla="*/ 3119678 w 410"/>
              <a:gd name="T27" fmla="*/ 372717 h 161"/>
              <a:gd name="T28" fmla="*/ 3351545 w 410"/>
              <a:gd name="T29" fmla="*/ 212981 h 161"/>
              <a:gd name="T30" fmla="*/ 3604492 w 410"/>
              <a:gd name="T31" fmla="*/ 79868 h 161"/>
              <a:gd name="T32" fmla="*/ 3836360 w 410"/>
              <a:gd name="T33" fmla="*/ 26623 h 161"/>
              <a:gd name="T34" fmla="*/ 4089307 w 410"/>
              <a:gd name="T35" fmla="*/ 0 h 161"/>
              <a:gd name="T36" fmla="*/ 4321175 w 410"/>
              <a:gd name="T37" fmla="*/ 26623 h 161"/>
              <a:gd name="T38" fmla="*/ 4553043 w 410"/>
              <a:gd name="T39" fmla="*/ 79868 h 161"/>
              <a:gd name="T40" fmla="*/ 4805990 w 410"/>
              <a:gd name="T41" fmla="*/ 212981 h 161"/>
              <a:gd name="T42" fmla="*/ 5037858 w 410"/>
              <a:gd name="T43" fmla="*/ 372717 h 161"/>
              <a:gd name="T44" fmla="*/ 5290805 w 410"/>
              <a:gd name="T45" fmla="*/ 612321 h 161"/>
              <a:gd name="T46" fmla="*/ 5522672 w 410"/>
              <a:gd name="T47" fmla="*/ 931793 h 161"/>
              <a:gd name="T48" fmla="*/ 5754540 w 410"/>
              <a:gd name="T49" fmla="*/ 1277888 h 161"/>
              <a:gd name="T50" fmla="*/ 6007487 w 410"/>
              <a:gd name="T51" fmla="*/ 1703851 h 161"/>
              <a:gd name="T52" fmla="*/ 6239355 w 410"/>
              <a:gd name="T53" fmla="*/ 2129814 h 161"/>
              <a:gd name="T54" fmla="*/ 6492302 w 410"/>
              <a:gd name="T55" fmla="*/ 2582399 h 161"/>
              <a:gd name="T56" fmla="*/ 6724170 w 410"/>
              <a:gd name="T57" fmla="*/ 3008362 h 161"/>
              <a:gd name="T58" fmla="*/ 6956038 w 410"/>
              <a:gd name="T59" fmla="*/ 3354457 h 161"/>
              <a:gd name="T60" fmla="*/ 7208985 w 410"/>
              <a:gd name="T61" fmla="*/ 3673929 h 161"/>
              <a:gd name="T62" fmla="*/ 7440853 w 410"/>
              <a:gd name="T63" fmla="*/ 3913533 h 161"/>
              <a:gd name="T64" fmla="*/ 7693799 w 410"/>
              <a:gd name="T65" fmla="*/ 4073269 h 161"/>
              <a:gd name="T66" fmla="*/ 7925667 w 410"/>
              <a:gd name="T67" fmla="*/ 4206382 h 161"/>
              <a:gd name="T68" fmla="*/ 8157535 w 410"/>
              <a:gd name="T69" fmla="*/ 4259627 h 161"/>
              <a:gd name="T70" fmla="*/ 8410482 w 410"/>
              <a:gd name="T71" fmla="*/ 4286250 h 161"/>
              <a:gd name="T72" fmla="*/ 8642350 w 410"/>
              <a:gd name="T73" fmla="*/ 4259627 h 16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161">
                <a:moveTo>
                  <a:pt x="0" y="160"/>
                </a:moveTo>
                <a:lnTo>
                  <a:pt x="11" y="158"/>
                </a:lnTo>
                <a:lnTo>
                  <a:pt x="23" y="153"/>
                </a:lnTo>
                <a:lnTo>
                  <a:pt x="34" y="147"/>
                </a:lnTo>
                <a:lnTo>
                  <a:pt x="45" y="138"/>
                </a:lnTo>
                <a:lnTo>
                  <a:pt x="57" y="126"/>
                </a:lnTo>
                <a:lnTo>
                  <a:pt x="68" y="113"/>
                </a:lnTo>
                <a:lnTo>
                  <a:pt x="80" y="97"/>
                </a:lnTo>
                <a:lnTo>
                  <a:pt x="91" y="81"/>
                </a:lnTo>
                <a:lnTo>
                  <a:pt x="102" y="64"/>
                </a:lnTo>
                <a:lnTo>
                  <a:pt x="114" y="48"/>
                </a:lnTo>
                <a:lnTo>
                  <a:pt x="125" y="35"/>
                </a:lnTo>
                <a:lnTo>
                  <a:pt x="137" y="23"/>
                </a:lnTo>
                <a:lnTo>
                  <a:pt x="148" y="14"/>
                </a:lnTo>
                <a:lnTo>
                  <a:pt x="159" y="8"/>
                </a:lnTo>
                <a:lnTo>
                  <a:pt x="171" y="3"/>
                </a:lnTo>
                <a:lnTo>
                  <a:pt x="182" y="1"/>
                </a:lnTo>
                <a:lnTo>
                  <a:pt x="194" y="0"/>
                </a:lnTo>
                <a:lnTo>
                  <a:pt x="205" y="1"/>
                </a:lnTo>
                <a:lnTo>
                  <a:pt x="216" y="3"/>
                </a:lnTo>
                <a:lnTo>
                  <a:pt x="228" y="8"/>
                </a:lnTo>
                <a:lnTo>
                  <a:pt x="239" y="14"/>
                </a:lnTo>
                <a:lnTo>
                  <a:pt x="251" y="23"/>
                </a:lnTo>
                <a:lnTo>
                  <a:pt x="262" y="35"/>
                </a:lnTo>
                <a:lnTo>
                  <a:pt x="273" y="48"/>
                </a:lnTo>
                <a:lnTo>
                  <a:pt x="285" y="64"/>
                </a:lnTo>
                <a:lnTo>
                  <a:pt x="296" y="80"/>
                </a:lnTo>
                <a:lnTo>
                  <a:pt x="308" y="97"/>
                </a:lnTo>
                <a:lnTo>
                  <a:pt x="319" y="113"/>
                </a:lnTo>
                <a:lnTo>
                  <a:pt x="330" y="126"/>
                </a:lnTo>
                <a:lnTo>
                  <a:pt x="342" y="138"/>
                </a:lnTo>
                <a:lnTo>
                  <a:pt x="353" y="147"/>
                </a:lnTo>
                <a:lnTo>
                  <a:pt x="365" y="153"/>
                </a:lnTo>
                <a:lnTo>
                  <a:pt x="376" y="158"/>
                </a:lnTo>
                <a:lnTo>
                  <a:pt x="387" y="160"/>
                </a:lnTo>
                <a:lnTo>
                  <a:pt x="399" y="161"/>
                </a:lnTo>
                <a:lnTo>
                  <a:pt x="410" y="160"/>
                </a:lnTo>
              </a:path>
            </a:pathLst>
          </a:custGeom>
          <a:noFill/>
          <a:ln w="57150" cmpd="sng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25807" name="Group 207"/>
          <p:cNvGrpSpPr>
            <a:grpSpLocks/>
          </p:cNvGrpSpPr>
          <p:nvPr/>
        </p:nvGrpSpPr>
        <p:grpSpPr bwMode="auto">
          <a:xfrm>
            <a:off x="827088" y="1412875"/>
            <a:ext cx="7994650" cy="4546600"/>
            <a:chOff x="521" y="890"/>
            <a:chExt cx="5036" cy="2864"/>
          </a:xfrm>
        </p:grpSpPr>
        <p:sp>
          <p:nvSpPr>
            <p:cNvPr id="15381" name="Text Box 197"/>
            <p:cNvSpPr txBox="1">
              <a:spLocks noChangeArrowheads="1"/>
            </p:cNvSpPr>
            <p:nvPr/>
          </p:nvSpPr>
          <p:spPr bwMode="auto">
            <a:xfrm>
              <a:off x="4393" y="1329"/>
              <a:ext cx="116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Minimum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~250W/m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  <p:sp>
          <p:nvSpPr>
            <p:cNvPr id="15382" name="Line 198"/>
            <p:cNvSpPr>
              <a:spLocks noChangeShapeType="1"/>
            </p:cNvSpPr>
            <p:nvPr/>
          </p:nvSpPr>
          <p:spPr bwMode="auto">
            <a:xfrm>
              <a:off x="5382" y="1680"/>
              <a:ext cx="88" cy="207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3" name="Line 196"/>
            <p:cNvSpPr>
              <a:spLocks noChangeShapeType="1"/>
            </p:cNvSpPr>
            <p:nvPr/>
          </p:nvSpPr>
          <p:spPr bwMode="auto">
            <a:xfrm>
              <a:off x="1707" y="1044"/>
              <a:ext cx="992" cy="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5384" name="Text Box 195"/>
            <p:cNvSpPr txBox="1">
              <a:spLocks noChangeArrowheads="1"/>
            </p:cNvSpPr>
            <p:nvPr/>
          </p:nvSpPr>
          <p:spPr bwMode="auto">
            <a:xfrm>
              <a:off x="521" y="890"/>
              <a:ext cx="120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Maximum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~950W/m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56" grpId="0" animBg="1"/>
      <p:bldP spid="257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291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73100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O</a:t>
            </a:r>
            <a:endParaRPr lang="fr-FR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011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S</a:t>
            </a:r>
            <a:endParaRPr lang="fr-FR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74517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N</a:t>
            </a:r>
            <a:endParaRPr lang="fr-FR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817086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D</a:t>
            </a:r>
            <a:endParaRPr lang="fr-F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79462"/>
          </a:xfrm>
        </p:spPr>
        <p:txBody>
          <a:bodyPr/>
          <a:lstStyle/>
          <a:p>
            <a:pPr eaLnBrk="1" hangingPunct="1"/>
            <a:r>
              <a:rPr lang="fr-CH"/>
              <a:t>Cycle solaire / température</a:t>
            </a:r>
            <a:endParaRPr lang="fr-FR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5082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971550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F</a:t>
            </a:r>
            <a:endParaRPr lang="fr-FR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411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A</a:t>
            </a:r>
            <a:endParaRPr lang="fr-FR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1692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3132138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M</a:t>
            </a:r>
            <a:endParaRPr lang="fr-FR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3851275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4570413" y="1268413"/>
            <a:ext cx="720725" cy="504031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r>
              <a:rPr lang="fr-CH"/>
              <a:t>J</a:t>
            </a:r>
            <a:endParaRPr lang="fr-FR"/>
          </a:p>
        </p:txBody>
      </p:sp>
      <p:grpSp>
        <p:nvGrpSpPr>
          <p:cNvPr id="27696" name="Group 48"/>
          <p:cNvGrpSpPr>
            <a:grpSpLocks/>
          </p:cNvGrpSpPr>
          <p:nvPr/>
        </p:nvGrpSpPr>
        <p:grpSpPr bwMode="auto">
          <a:xfrm>
            <a:off x="247650" y="1436688"/>
            <a:ext cx="8637588" cy="2647950"/>
            <a:chOff x="156" y="905"/>
            <a:chExt cx="5441" cy="1668"/>
          </a:xfrm>
        </p:grpSpPr>
        <p:sp>
          <p:nvSpPr>
            <p:cNvPr id="16412" name="Freeform 24"/>
            <p:cNvSpPr>
              <a:spLocks/>
            </p:cNvSpPr>
            <p:nvPr/>
          </p:nvSpPr>
          <p:spPr bwMode="auto">
            <a:xfrm>
              <a:off x="156" y="905"/>
              <a:ext cx="5441" cy="1668"/>
            </a:xfrm>
            <a:custGeom>
              <a:avLst/>
              <a:gdLst>
                <a:gd name="T0" fmla="*/ 142 w 5441"/>
                <a:gd name="T1" fmla="*/ 1653 h 1668"/>
                <a:gd name="T2" fmla="*/ 194 w 5441"/>
                <a:gd name="T3" fmla="*/ 1656 h 1668"/>
                <a:gd name="T4" fmla="*/ 254 w 5441"/>
                <a:gd name="T5" fmla="*/ 1646 h 1668"/>
                <a:gd name="T6" fmla="*/ 329 w 5441"/>
                <a:gd name="T7" fmla="*/ 1639 h 1668"/>
                <a:gd name="T8" fmla="*/ 475 w 5441"/>
                <a:gd name="T9" fmla="*/ 1622 h 1668"/>
                <a:gd name="T10" fmla="*/ 797 w 5441"/>
                <a:gd name="T11" fmla="*/ 1529 h 1668"/>
                <a:gd name="T12" fmla="*/ 1037 w 5441"/>
                <a:gd name="T13" fmla="*/ 1423 h 1668"/>
                <a:gd name="T14" fmla="*/ 1601 w 5441"/>
                <a:gd name="T15" fmla="*/ 1111 h 1668"/>
                <a:gd name="T16" fmla="*/ 1956 w 5441"/>
                <a:gd name="T17" fmla="*/ 950 h 1668"/>
                <a:gd name="T18" fmla="*/ 2242 w 5441"/>
                <a:gd name="T19" fmla="*/ 873 h 1668"/>
                <a:gd name="T20" fmla="*/ 2534 w 5441"/>
                <a:gd name="T21" fmla="*/ 840 h 1668"/>
                <a:gd name="T22" fmla="*/ 2959 w 5441"/>
                <a:gd name="T23" fmla="*/ 840 h 1668"/>
                <a:gd name="T24" fmla="*/ 3221 w 5441"/>
                <a:gd name="T25" fmla="*/ 881 h 1668"/>
                <a:gd name="T26" fmla="*/ 3583 w 5441"/>
                <a:gd name="T27" fmla="*/ 989 h 1668"/>
                <a:gd name="T28" fmla="*/ 4061 w 5441"/>
                <a:gd name="T29" fmla="*/ 1231 h 1668"/>
                <a:gd name="T30" fmla="*/ 4306 w 5441"/>
                <a:gd name="T31" fmla="*/ 1377 h 1668"/>
                <a:gd name="T32" fmla="*/ 4687 w 5441"/>
                <a:gd name="T33" fmla="*/ 1545 h 1668"/>
                <a:gd name="T34" fmla="*/ 5138 w 5441"/>
                <a:gd name="T35" fmla="*/ 1646 h 1668"/>
                <a:gd name="T36" fmla="*/ 5441 w 5441"/>
                <a:gd name="T37" fmla="*/ 1668 h 1668"/>
                <a:gd name="T38" fmla="*/ 5441 w 5441"/>
                <a:gd name="T39" fmla="*/ 1553 h 1668"/>
                <a:gd name="T40" fmla="*/ 5054 w 5441"/>
                <a:gd name="T41" fmla="*/ 1543 h 1668"/>
                <a:gd name="T42" fmla="*/ 4699 w 5441"/>
                <a:gd name="T43" fmla="*/ 1423 h 1668"/>
                <a:gd name="T44" fmla="*/ 4392 w 5441"/>
                <a:gd name="T45" fmla="*/ 1226 h 1668"/>
                <a:gd name="T46" fmla="*/ 3974 w 5441"/>
                <a:gd name="T47" fmla="*/ 809 h 1668"/>
                <a:gd name="T48" fmla="*/ 3574 w 5441"/>
                <a:gd name="T49" fmla="*/ 408 h 1668"/>
                <a:gd name="T50" fmla="*/ 3293 w 5441"/>
                <a:gd name="T51" fmla="*/ 189 h 1668"/>
                <a:gd name="T52" fmla="*/ 3065 w 5441"/>
                <a:gd name="T53" fmla="*/ 86 h 1668"/>
                <a:gd name="T54" fmla="*/ 2880 w 5441"/>
                <a:gd name="T55" fmla="*/ 31 h 1668"/>
                <a:gd name="T56" fmla="*/ 2717 w 5441"/>
                <a:gd name="T57" fmla="*/ 5 h 1668"/>
                <a:gd name="T58" fmla="*/ 2532 w 5441"/>
                <a:gd name="T59" fmla="*/ 0 h 1668"/>
                <a:gd name="T60" fmla="*/ 2249 w 5441"/>
                <a:gd name="T61" fmla="*/ 41 h 1668"/>
                <a:gd name="T62" fmla="*/ 1987 w 5441"/>
                <a:gd name="T63" fmla="*/ 129 h 1668"/>
                <a:gd name="T64" fmla="*/ 1867 w 5441"/>
                <a:gd name="T65" fmla="*/ 199 h 1668"/>
                <a:gd name="T66" fmla="*/ 1649 w 5441"/>
                <a:gd name="T67" fmla="*/ 355 h 1668"/>
                <a:gd name="T68" fmla="*/ 1433 w 5441"/>
                <a:gd name="T69" fmla="*/ 559 h 1668"/>
                <a:gd name="T70" fmla="*/ 1054 w 5441"/>
                <a:gd name="T71" fmla="*/ 962 h 1668"/>
                <a:gd name="T72" fmla="*/ 722 w 5441"/>
                <a:gd name="T73" fmla="*/ 1260 h 1668"/>
                <a:gd name="T74" fmla="*/ 454 w 5441"/>
                <a:gd name="T75" fmla="*/ 1435 h 1668"/>
                <a:gd name="T76" fmla="*/ 161 w 5441"/>
                <a:gd name="T77" fmla="*/ 1533 h 1668"/>
                <a:gd name="T78" fmla="*/ 0 w 5441"/>
                <a:gd name="T79" fmla="*/ 1553 h 1668"/>
                <a:gd name="T80" fmla="*/ 2 w 5441"/>
                <a:gd name="T81" fmla="*/ 1668 h 1668"/>
                <a:gd name="T82" fmla="*/ 67 w 5441"/>
                <a:gd name="T83" fmla="*/ 1665 h 1668"/>
                <a:gd name="T84" fmla="*/ 103 w 5441"/>
                <a:gd name="T85" fmla="*/ 1661 h 1668"/>
                <a:gd name="T86" fmla="*/ 142 w 5441"/>
                <a:gd name="T87" fmla="*/ 1653 h 16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441" h="1668">
                  <a:moveTo>
                    <a:pt x="142" y="1653"/>
                  </a:moveTo>
                  <a:lnTo>
                    <a:pt x="194" y="1656"/>
                  </a:lnTo>
                  <a:lnTo>
                    <a:pt x="254" y="1646"/>
                  </a:lnTo>
                  <a:lnTo>
                    <a:pt x="329" y="1639"/>
                  </a:lnTo>
                  <a:lnTo>
                    <a:pt x="475" y="1622"/>
                  </a:lnTo>
                  <a:lnTo>
                    <a:pt x="797" y="1529"/>
                  </a:lnTo>
                  <a:lnTo>
                    <a:pt x="1037" y="1423"/>
                  </a:lnTo>
                  <a:lnTo>
                    <a:pt x="1601" y="1111"/>
                  </a:lnTo>
                  <a:lnTo>
                    <a:pt x="1956" y="950"/>
                  </a:lnTo>
                  <a:lnTo>
                    <a:pt x="2242" y="873"/>
                  </a:lnTo>
                  <a:lnTo>
                    <a:pt x="2534" y="840"/>
                  </a:lnTo>
                  <a:lnTo>
                    <a:pt x="2959" y="840"/>
                  </a:lnTo>
                  <a:lnTo>
                    <a:pt x="3221" y="881"/>
                  </a:lnTo>
                  <a:lnTo>
                    <a:pt x="3583" y="989"/>
                  </a:lnTo>
                  <a:lnTo>
                    <a:pt x="4061" y="1231"/>
                  </a:lnTo>
                  <a:lnTo>
                    <a:pt x="4306" y="1377"/>
                  </a:lnTo>
                  <a:lnTo>
                    <a:pt x="4687" y="1545"/>
                  </a:lnTo>
                  <a:lnTo>
                    <a:pt x="5138" y="1646"/>
                  </a:lnTo>
                  <a:lnTo>
                    <a:pt x="5441" y="1668"/>
                  </a:lnTo>
                  <a:lnTo>
                    <a:pt x="5441" y="1553"/>
                  </a:lnTo>
                  <a:lnTo>
                    <a:pt x="5054" y="1543"/>
                  </a:lnTo>
                  <a:lnTo>
                    <a:pt x="4699" y="1423"/>
                  </a:lnTo>
                  <a:lnTo>
                    <a:pt x="4392" y="1226"/>
                  </a:lnTo>
                  <a:lnTo>
                    <a:pt x="3974" y="809"/>
                  </a:lnTo>
                  <a:lnTo>
                    <a:pt x="3574" y="408"/>
                  </a:lnTo>
                  <a:lnTo>
                    <a:pt x="3293" y="189"/>
                  </a:lnTo>
                  <a:lnTo>
                    <a:pt x="3065" y="86"/>
                  </a:lnTo>
                  <a:lnTo>
                    <a:pt x="2880" y="31"/>
                  </a:lnTo>
                  <a:lnTo>
                    <a:pt x="2717" y="5"/>
                  </a:lnTo>
                  <a:lnTo>
                    <a:pt x="2532" y="0"/>
                  </a:lnTo>
                  <a:lnTo>
                    <a:pt x="2249" y="41"/>
                  </a:lnTo>
                  <a:lnTo>
                    <a:pt x="1987" y="129"/>
                  </a:lnTo>
                  <a:lnTo>
                    <a:pt x="1867" y="199"/>
                  </a:lnTo>
                  <a:lnTo>
                    <a:pt x="1649" y="355"/>
                  </a:lnTo>
                  <a:lnTo>
                    <a:pt x="1433" y="559"/>
                  </a:lnTo>
                  <a:lnTo>
                    <a:pt x="1054" y="962"/>
                  </a:lnTo>
                  <a:lnTo>
                    <a:pt x="722" y="1260"/>
                  </a:lnTo>
                  <a:lnTo>
                    <a:pt x="454" y="1435"/>
                  </a:lnTo>
                  <a:lnTo>
                    <a:pt x="161" y="1533"/>
                  </a:lnTo>
                  <a:lnTo>
                    <a:pt x="0" y="1553"/>
                  </a:lnTo>
                  <a:lnTo>
                    <a:pt x="2" y="1668"/>
                  </a:lnTo>
                  <a:lnTo>
                    <a:pt x="67" y="1665"/>
                  </a:lnTo>
                  <a:lnTo>
                    <a:pt x="103" y="1661"/>
                  </a:lnTo>
                  <a:lnTo>
                    <a:pt x="142" y="165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3" name="Freeform 25"/>
            <p:cNvSpPr>
              <a:spLocks/>
            </p:cNvSpPr>
            <p:nvPr/>
          </p:nvSpPr>
          <p:spPr bwMode="auto">
            <a:xfrm>
              <a:off x="569" y="2377"/>
              <a:ext cx="5" cy="155"/>
            </a:xfrm>
            <a:custGeom>
              <a:avLst/>
              <a:gdLst>
                <a:gd name="T0" fmla="*/ 0 w 5"/>
                <a:gd name="T1" fmla="*/ 155 h 155"/>
                <a:gd name="T2" fmla="*/ 5 w 5"/>
                <a:gd name="T3" fmla="*/ 0 h 15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55">
                  <a:moveTo>
                    <a:pt x="0" y="155"/>
                  </a:moveTo>
                  <a:lnTo>
                    <a:pt x="5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4" name="Freeform 26"/>
            <p:cNvSpPr>
              <a:spLocks/>
            </p:cNvSpPr>
            <p:nvPr/>
          </p:nvSpPr>
          <p:spPr bwMode="auto">
            <a:xfrm>
              <a:off x="948" y="2138"/>
              <a:ext cx="3" cy="293"/>
            </a:xfrm>
            <a:custGeom>
              <a:avLst/>
              <a:gdLst>
                <a:gd name="T0" fmla="*/ 0 w 3"/>
                <a:gd name="T1" fmla="*/ 293 h 293"/>
                <a:gd name="T2" fmla="*/ 3 w 3"/>
                <a:gd name="T3" fmla="*/ 0 h 29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293">
                  <a:moveTo>
                    <a:pt x="0" y="293"/>
                  </a:moveTo>
                  <a:lnTo>
                    <a:pt x="3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5" name="Freeform 27"/>
            <p:cNvSpPr>
              <a:spLocks/>
            </p:cNvSpPr>
            <p:nvPr/>
          </p:nvSpPr>
          <p:spPr bwMode="auto">
            <a:xfrm>
              <a:off x="1260" y="1842"/>
              <a:ext cx="5" cy="455"/>
            </a:xfrm>
            <a:custGeom>
              <a:avLst/>
              <a:gdLst>
                <a:gd name="T0" fmla="*/ 0 w 5"/>
                <a:gd name="T1" fmla="*/ 455 h 455"/>
                <a:gd name="T2" fmla="*/ 5 w 5"/>
                <a:gd name="T3" fmla="*/ 0 h 45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455">
                  <a:moveTo>
                    <a:pt x="0" y="455"/>
                  </a:moveTo>
                  <a:lnTo>
                    <a:pt x="5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6" name="Freeform 28"/>
            <p:cNvSpPr>
              <a:spLocks/>
            </p:cNvSpPr>
            <p:nvPr/>
          </p:nvSpPr>
          <p:spPr bwMode="auto">
            <a:xfrm>
              <a:off x="1595" y="1484"/>
              <a:ext cx="3" cy="618"/>
            </a:xfrm>
            <a:custGeom>
              <a:avLst/>
              <a:gdLst>
                <a:gd name="T0" fmla="*/ 3 w 3"/>
                <a:gd name="T1" fmla="*/ 618 h 618"/>
                <a:gd name="T2" fmla="*/ 0 w 3"/>
                <a:gd name="T3" fmla="*/ 0 h 6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618">
                  <a:moveTo>
                    <a:pt x="3" y="618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7" name="Freeform 29"/>
            <p:cNvSpPr>
              <a:spLocks/>
            </p:cNvSpPr>
            <p:nvPr/>
          </p:nvSpPr>
          <p:spPr bwMode="auto">
            <a:xfrm>
              <a:off x="1889" y="1225"/>
              <a:ext cx="4" cy="729"/>
            </a:xfrm>
            <a:custGeom>
              <a:avLst/>
              <a:gdLst>
                <a:gd name="T0" fmla="*/ 0 w 4"/>
                <a:gd name="T1" fmla="*/ 729 h 729"/>
                <a:gd name="T2" fmla="*/ 4 w 4"/>
                <a:gd name="T3" fmla="*/ 0 h 7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729">
                  <a:moveTo>
                    <a:pt x="0" y="729"/>
                  </a:moveTo>
                  <a:lnTo>
                    <a:pt x="4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8" name="Freeform 30"/>
            <p:cNvSpPr>
              <a:spLocks/>
            </p:cNvSpPr>
            <p:nvPr/>
          </p:nvSpPr>
          <p:spPr bwMode="auto">
            <a:xfrm>
              <a:off x="2215" y="1034"/>
              <a:ext cx="7" cy="795"/>
            </a:xfrm>
            <a:custGeom>
              <a:avLst/>
              <a:gdLst>
                <a:gd name="T0" fmla="*/ 0 w 7"/>
                <a:gd name="T1" fmla="*/ 795 h 795"/>
                <a:gd name="T2" fmla="*/ 7 w 7"/>
                <a:gd name="T3" fmla="*/ 0 h 7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795">
                  <a:moveTo>
                    <a:pt x="0" y="795"/>
                  </a:moveTo>
                  <a:lnTo>
                    <a:pt x="7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9" name="Freeform 31"/>
            <p:cNvSpPr>
              <a:spLocks/>
            </p:cNvSpPr>
            <p:nvPr/>
          </p:nvSpPr>
          <p:spPr bwMode="auto">
            <a:xfrm>
              <a:off x="2561" y="945"/>
              <a:ext cx="6" cy="809"/>
            </a:xfrm>
            <a:custGeom>
              <a:avLst/>
              <a:gdLst>
                <a:gd name="T0" fmla="*/ 0 w 6"/>
                <a:gd name="T1" fmla="*/ 809 h 809"/>
                <a:gd name="T2" fmla="*/ 6 w 6"/>
                <a:gd name="T3" fmla="*/ 0 h 80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809">
                  <a:moveTo>
                    <a:pt x="0" y="809"/>
                  </a:moveTo>
                  <a:lnTo>
                    <a:pt x="6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0" name="Freeform 32"/>
            <p:cNvSpPr>
              <a:spLocks/>
            </p:cNvSpPr>
            <p:nvPr/>
          </p:nvSpPr>
          <p:spPr bwMode="auto">
            <a:xfrm>
              <a:off x="2947" y="950"/>
              <a:ext cx="1" cy="792"/>
            </a:xfrm>
            <a:custGeom>
              <a:avLst/>
              <a:gdLst>
                <a:gd name="T0" fmla="*/ 0 w 1"/>
                <a:gd name="T1" fmla="*/ 792 h 792"/>
                <a:gd name="T2" fmla="*/ 1 w 1"/>
                <a:gd name="T3" fmla="*/ 0 h 79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792">
                  <a:moveTo>
                    <a:pt x="0" y="792"/>
                  </a:moveTo>
                  <a:lnTo>
                    <a:pt x="1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1" name="Freeform 33"/>
            <p:cNvSpPr>
              <a:spLocks/>
            </p:cNvSpPr>
            <p:nvPr/>
          </p:nvSpPr>
          <p:spPr bwMode="auto">
            <a:xfrm>
              <a:off x="3269" y="1046"/>
              <a:ext cx="3" cy="725"/>
            </a:xfrm>
            <a:custGeom>
              <a:avLst/>
              <a:gdLst>
                <a:gd name="T0" fmla="*/ 0 w 3"/>
                <a:gd name="T1" fmla="*/ 725 h 725"/>
                <a:gd name="T2" fmla="*/ 3 w 3"/>
                <a:gd name="T3" fmla="*/ 0 h 7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725">
                  <a:moveTo>
                    <a:pt x="0" y="725"/>
                  </a:moveTo>
                  <a:lnTo>
                    <a:pt x="3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2" name="Freeform 34"/>
            <p:cNvSpPr>
              <a:spLocks/>
            </p:cNvSpPr>
            <p:nvPr/>
          </p:nvSpPr>
          <p:spPr bwMode="auto">
            <a:xfrm>
              <a:off x="3577" y="1220"/>
              <a:ext cx="1" cy="623"/>
            </a:xfrm>
            <a:custGeom>
              <a:avLst/>
              <a:gdLst>
                <a:gd name="T0" fmla="*/ 1 w 1"/>
                <a:gd name="T1" fmla="*/ 623 h 623"/>
                <a:gd name="T2" fmla="*/ 0 w 1"/>
                <a:gd name="T3" fmla="*/ 0 h 6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623">
                  <a:moveTo>
                    <a:pt x="1" y="623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23" name="Freeform 35"/>
            <p:cNvSpPr>
              <a:spLocks/>
            </p:cNvSpPr>
            <p:nvPr/>
          </p:nvSpPr>
          <p:spPr bwMode="auto">
            <a:xfrm>
              <a:off x="3870" y="1483"/>
              <a:ext cx="1" cy="473"/>
            </a:xfrm>
            <a:custGeom>
              <a:avLst/>
              <a:gdLst>
                <a:gd name="T0" fmla="*/ 1 w 1"/>
                <a:gd name="T1" fmla="*/ 473 h 473"/>
                <a:gd name="T2" fmla="*/ 0 w 1"/>
                <a:gd name="T3" fmla="*/ 0 h 47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473">
                  <a:moveTo>
                    <a:pt x="1" y="473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27685" name="Freeform 37"/>
          <p:cNvSpPr>
            <a:spLocks/>
          </p:cNvSpPr>
          <p:nvPr/>
        </p:nvSpPr>
        <p:spPr bwMode="auto">
          <a:xfrm>
            <a:off x="269875" y="1439863"/>
            <a:ext cx="8642350" cy="2476500"/>
          </a:xfrm>
          <a:custGeom>
            <a:avLst/>
            <a:gdLst>
              <a:gd name="T0" fmla="*/ 0 w 410"/>
              <a:gd name="T1" fmla="*/ 2461118 h 161"/>
              <a:gd name="T2" fmla="*/ 231868 w 410"/>
              <a:gd name="T3" fmla="*/ 2430354 h 161"/>
              <a:gd name="T4" fmla="*/ 484815 w 410"/>
              <a:gd name="T5" fmla="*/ 2353444 h 161"/>
              <a:gd name="T6" fmla="*/ 716683 w 410"/>
              <a:gd name="T7" fmla="*/ 2261152 h 161"/>
              <a:gd name="T8" fmla="*/ 948551 w 410"/>
              <a:gd name="T9" fmla="*/ 2122714 h 161"/>
              <a:gd name="T10" fmla="*/ 1201497 w 410"/>
              <a:gd name="T11" fmla="*/ 1938130 h 161"/>
              <a:gd name="T12" fmla="*/ 1433365 w 410"/>
              <a:gd name="T13" fmla="*/ 1738165 h 161"/>
              <a:gd name="T14" fmla="*/ 1686312 w 410"/>
              <a:gd name="T15" fmla="*/ 1492053 h 161"/>
              <a:gd name="T16" fmla="*/ 1918180 w 410"/>
              <a:gd name="T17" fmla="*/ 1245941 h 161"/>
              <a:gd name="T18" fmla="*/ 2150048 w 410"/>
              <a:gd name="T19" fmla="*/ 984447 h 161"/>
              <a:gd name="T20" fmla="*/ 2402995 w 410"/>
              <a:gd name="T21" fmla="*/ 738335 h 161"/>
              <a:gd name="T22" fmla="*/ 2634863 w 410"/>
              <a:gd name="T23" fmla="*/ 538370 h 161"/>
              <a:gd name="T24" fmla="*/ 2887810 w 410"/>
              <a:gd name="T25" fmla="*/ 353786 h 161"/>
              <a:gd name="T26" fmla="*/ 3119678 w 410"/>
              <a:gd name="T27" fmla="*/ 215348 h 161"/>
              <a:gd name="T28" fmla="*/ 3351545 w 410"/>
              <a:gd name="T29" fmla="*/ 123056 h 161"/>
              <a:gd name="T30" fmla="*/ 3604492 w 410"/>
              <a:gd name="T31" fmla="*/ 46146 h 161"/>
              <a:gd name="T32" fmla="*/ 3836360 w 410"/>
              <a:gd name="T33" fmla="*/ 15382 h 161"/>
              <a:gd name="T34" fmla="*/ 4089307 w 410"/>
              <a:gd name="T35" fmla="*/ 0 h 161"/>
              <a:gd name="T36" fmla="*/ 4321175 w 410"/>
              <a:gd name="T37" fmla="*/ 15382 h 161"/>
              <a:gd name="T38" fmla="*/ 4553043 w 410"/>
              <a:gd name="T39" fmla="*/ 46146 h 161"/>
              <a:gd name="T40" fmla="*/ 4805990 w 410"/>
              <a:gd name="T41" fmla="*/ 123056 h 161"/>
              <a:gd name="T42" fmla="*/ 5037858 w 410"/>
              <a:gd name="T43" fmla="*/ 215348 h 161"/>
              <a:gd name="T44" fmla="*/ 5290805 w 410"/>
              <a:gd name="T45" fmla="*/ 353786 h 161"/>
              <a:gd name="T46" fmla="*/ 5522672 w 410"/>
              <a:gd name="T47" fmla="*/ 538370 h 161"/>
              <a:gd name="T48" fmla="*/ 5754540 w 410"/>
              <a:gd name="T49" fmla="*/ 738335 h 161"/>
              <a:gd name="T50" fmla="*/ 6007487 w 410"/>
              <a:gd name="T51" fmla="*/ 984447 h 161"/>
              <a:gd name="T52" fmla="*/ 6239355 w 410"/>
              <a:gd name="T53" fmla="*/ 1230559 h 161"/>
              <a:gd name="T54" fmla="*/ 6492302 w 410"/>
              <a:gd name="T55" fmla="*/ 1492053 h 161"/>
              <a:gd name="T56" fmla="*/ 6724170 w 410"/>
              <a:gd name="T57" fmla="*/ 1738165 h 161"/>
              <a:gd name="T58" fmla="*/ 6956038 w 410"/>
              <a:gd name="T59" fmla="*/ 1938130 h 161"/>
              <a:gd name="T60" fmla="*/ 7208985 w 410"/>
              <a:gd name="T61" fmla="*/ 2122714 h 161"/>
              <a:gd name="T62" fmla="*/ 7440853 w 410"/>
              <a:gd name="T63" fmla="*/ 2261152 h 161"/>
              <a:gd name="T64" fmla="*/ 7693799 w 410"/>
              <a:gd name="T65" fmla="*/ 2353444 h 161"/>
              <a:gd name="T66" fmla="*/ 7925667 w 410"/>
              <a:gd name="T67" fmla="*/ 2430354 h 161"/>
              <a:gd name="T68" fmla="*/ 8157535 w 410"/>
              <a:gd name="T69" fmla="*/ 2461118 h 161"/>
              <a:gd name="T70" fmla="*/ 8410482 w 410"/>
              <a:gd name="T71" fmla="*/ 2476500 h 161"/>
              <a:gd name="T72" fmla="*/ 8642350 w 410"/>
              <a:gd name="T73" fmla="*/ 2461118 h 16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161">
                <a:moveTo>
                  <a:pt x="0" y="160"/>
                </a:moveTo>
                <a:lnTo>
                  <a:pt x="11" y="158"/>
                </a:lnTo>
                <a:lnTo>
                  <a:pt x="23" y="153"/>
                </a:lnTo>
                <a:lnTo>
                  <a:pt x="34" y="147"/>
                </a:lnTo>
                <a:lnTo>
                  <a:pt x="45" y="138"/>
                </a:lnTo>
                <a:lnTo>
                  <a:pt x="57" y="126"/>
                </a:lnTo>
                <a:lnTo>
                  <a:pt x="68" y="113"/>
                </a:lnTo>
                <a:lnTo>
                  <a:pt x="80" y="97"/>
                </a:lnTo>
                <a:lnTo>
                  <a:pt x="91" y="81"/>
                </a:lnTo>
                <a:lnTo>
                  <a:pt x="102" y="64"/>
                </a:lnTo>
                <a:lnTo>
                  <a:pt x="114" y="48"/>
                </a:lnTo>
                <a:lnTo>
                  <a:pt x="125" y="35"/>
                </a:lnTo>
                <a:lnTo>
                  <a:pt x="137" y="23"/>
                </a:lnTo>
                <a:lnTo>
                  <a:pt x="148" y="14"/>
                </a:lnTo>
                <a:lnTo>
                  <a:pt x="159" y="8"/>
                </a:lnTo>
                <a:lnTo>
                  <a:pt x="171" y="3"/>
                </a:lnTo>
                <a:lnTo>
                  <a:pt x="182" y="1"/>
                </a:lnTo>
                <a:lnTo>
                  <a:pt x="194" y="0"/>
                </a:lnTo>
                <a:lnTo>
                  <a:pt x="205" y="1"/>
                </a:lnTo>
                <a:lnTo>
                  <a:pt x="216" y="3"/>
                </a:lnTo>
                <a:lnTo>
                  <a:pt x="228" y="8"/>
                </a:lnTo>
                <a:lnTo>
                  <a:pt x="239" y="14"/>
                </a:lnTo>
                <a:lnTo>
                  <a:pt x="251" y="23"/>
                </a:lnTo>
                <a:lnTo>
                  <a:pt x="262" y="35"/>
                </a:lnTo>
                <a:lnTo>
                  <a:pt x="273" y="48"/>
                </a:lnTo>
                <a:lnTo>
                  <a:pt x="285" y="64"/>
                </a:lnTo>
                <a:lnTo>
                  <a:pt x="296" y="80"/>
                </a:lnTo>
                <a:lnTo>
                  <a:pt x="308" y="97"/>
                </a:lnTo>
                <a:lnTo>
                  <a:pt x="319" y="113"/>
                </a:lnTo>
                <a:lnTo>
                  <a:pt x="330" y="126"/>
                </a:lnTo>
                <a:lnTo>
                  <a:pt x="342" y="138"/>
                </a:lnTo>
                <a:lnTo>
                  <a:pt x="353" y="147"/>
                </a:lnTo>
                <a:lnTo>
                  <a:pt x="365" y="153"/>
                </a:lnTo>
                <a:lnTo>
                  <a:pt x="376" y="158"/>
                </a:lnTo>
                <a:lnTo>
                  <a:pt x="387" y="160"/>
                </a:lnTo>
                <a:lnTo>
                  <a:pt x="399" y="161"/>
                </a:lnTo>
                <a:lnTo>
                  <a:pt x="410" y="160"/>
                </a:lnTo>
              </a:path>
            </a:pathLst>
          </a:custGeom>
          <a:noFill/>
          <a:ln w="57150" cmpd="sng">
            <a:solidFill>
              <a:srgbClr val="0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7693" name="Freeform 45"/>
          <p:cNvSpPr>
            <a:spLocks/>
          </p:cNvSpPr>
          <p:nvPr/>
        </p:nvSpPr>
        <p:spPr bwMode="auto">
          <a:xfrm>
            <a:off x="258763" y="2755900"/>
            <a:ext cx="8616950" cy="1319213"/>
          </a:xfrm>
          <a:custGeom>
            <a:avLst/>
            <a:gdLst>
              <a:gd name="T0" fmla="*/ 0 w 410"/>
              <a:gd name="T1" fmla="*/ 1319213 h 97"/>
              <a:gd name="T2" fmla="*/ 231186 w 410"/>
              <a:gd name="T3" fmla="*/ 1305613 h 97"/>
              <a:gd name="T4" fmla="*/ 483390 w 410"/>
              <a:gd name="T5" fmla="*/ 1292013 h 97"/>
              <a:gd name="T6" fmla="*/ 714576 w 410"/>
              <a:gd name="T7" fmla="*/ 1251212 h 97"/>
              <a:gd name="T8" fmla="*/ 945763 w 410"/>
              <a:gd name="T9" fmla="*/ 1196812 h 97"/>
              <a:gd name="T10" fmla="*/ 1197966 w 410"/>
              <a:gd name="T11" fmla="*/ 1128811 h 97"/>
              <a:gd name="T12" fmla="*/ 1429153 w 410"/>
              <a:gd name="T13" fmla="*/ 1033610 h 97"/>
              <a:gd name="T14" fmla="*/ 1681356 w 410"/>
              <a:gd name="T15" fmla="*/ 924809 h 97"/>
              <a:gd name="T16" fmla="*/ 1912543 w 410"/>
              <a:gd name="T17" fmla="*/ 788808 h 97"/>
              <a:gd name="T18" fmla="*/ 2143729 w 410"/>
              <a:gd name="T19" fmla="*/ 666407 h 97"/>
              <a:gd name="T20" fmla="*/ 2395932 w 410"/>
              <a:gd name="T21" fmla="*/ 530405 h 97"/>
              <a:gd name="T22" fmla="*/ 2627119 w 410"/>
              <a:gd name="T23" fmla="*/ 394404 h 97"/>
              <a:gd name="T24" fmla="*/ 2879322 w 410"/>
              <a:gd name="T25" fmla="*/ 285603 h 97"/>
              <a:gd name="T26" fmla="*/ 3110509 w 410"/>
              <a:gd name="T27" fmla="*/ 190402 h 97"/>
              <a:gd name="T28" fmla="*/ 3341695 w 410"/>
              <a:gd name="T29" fmla="*/ 122401 h 97"/>
              <a:gd name="T30" fmla="*/ 3593899 w 410"/>
              <a:gd name="T31" fmla="*/ 68001 h 97"/>
              <a:gd name="T32" fmla="*/ 3825085 w 410"/>
              <a:gd name="T33" fmla="*/ 27200 h 97"/>
              <a:gd name="T34" fmla="*/ 4077289 w 410"/>
              <a:gd name="T35" fmla="*/ 13600 h 97"/>
              <a:gd name="T36" fmla="*/ 4308475 w 410"/>
              <a:gd name="T37" fmla="*/ 0 h 97"/>
              <a:gd name="T38" fmla="*/ 4539661 w 410"/>
              <a:gd name="T39" fmla="*/ 13600 h 97"/>
              <a:gd name="T40" fmla="*/ 4791865 w 410"/>
              <a:gd name="T41" fmla="*/ 27200 h 97"/>
              <a:gd name="T42" fmla="*/ 5023051 w 410"/>
              <a:gd name="T43" fmla="*/ 68001 h 97"/>
              <a:gd name="T44" fmla="*/ 5275255 w 410"/>
              <a:gd name="T45" fmla="*/ 122401 h 97"/>
              <a:gd name="T46" fmla="*/ 5506441 w 410"/>
              <a:gd name="T47" fmla="*/ 190402 h 97"/>
              <a:gd name="T48" fmla="*/ 5737628 w 410"/>
              <a:gd name="T49" fmla="*/ 285603 h 97"/>
              <a:gd name="T50" fmla="*/ 5989831 w 410"/>
              <a:gd name="T51" fmla="*/ 394404 h 97"/>
              <a:gd name="T52" fmla="*/ 6221018 w 410"/>
              <a:gd name="T53" fmla="*/ 530405 h 97"/>
              <a:gd name="T54" fmla="*/ 6473221 w 410"/>
              <a:gd name="T55" fmla="*/ 652806 h 97"/>
              <a:gd name="T56" fmla="*/ 6704407 w 410"/>
              <a:gd name="T57" fmla="*/ 788808 h 97"/>
              <a:gd name="T58" fmla="*/ 6935594 w 410"/>
              <a:gd name="T59" fmla="*/ 924809 h 97"/>
              <a:gd name="T60" fmla="*/ 7187797 w 410"/>
              <a:gd name="T61" fmla="*/ 1033610 h 97"/>
              <a:gd name="T62" fmla="*/ 7418984 w 410"/>
              <a:gd name="T63" fmla="*/ 1128811 h 97"/>
              <a:gd name="T64" fmla="*/ 7671187 w 410"/>
              <a:gd name="T65" fmla="*/ 1196812 h 97"/>
              <a:gd name="T66" fmla="*/ 7902374 w 410"/>
              <a:gd name="T67" fmla="*/ 1251212 h 97"/>
              <a:gd name="T68" fmla="*/ 8133560 w 410"/>
              <a:gd name="T69" fmla="*/ 1292013 h 97"/>
              <a:gd name="T70" fmla="*/ 8385764 w 410"/>
              <a:gd name="T71" fmla="*/ 1305613 h 97"/>
              <a:gd name="T72" fmla="*/ 8616950 w 410"/>
              <a:gd name="T73" fmla="*/ 1319213 h 9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0" h="97">
                <a:moveTo>
                  <a:pt x="0" y="97"/>
                </a:moveTo>
                <a:lnTo>
                  <a:pt x="11" y="96"/>
                </a:lnTo>
                <a:lnTo>
                  <a:pt x="23" y="95"/>
                </a:lnTo>
                <a:lnTo>
                  <a:pt x="34" y="92"/>
                </a:lnTo>
                <a:lnTo>
                  <a:pt x="45" y="88"/>
                </a:lnTo>
                <a:lnTo>
                  <a:pt x="57" y="83"/>
                </a:lnTo>
                <a:lnTo>
                  <a:pt x="68" y="76"/>
                </a:lnTo>
                <a:lnTo>
                  <a:pt x="80" y="68"/>
                </a:lnTo>
                <a:lnTo>
                  <a:pt x="91" y="58"/>
                </a:lnTo>
                <a:lnTo>
                  <a:pt x="102" y="49"/>
                </a:lnTo>
                <a:lnTo>
                  <a:pt x="114" y="39"/>
                </a:lnTo>
                <a:lnTo>
                  <a:pt x="125" y="29"/>
                </a:lnTo>
                <a:lnTo>
                  <a:pt x="137" y="21"/>
                </a:lnTo>
                <a:lnTo>
                  <a:pt x="148" y="14"/>
                </a:lnTo>
                <a:lnTo>
                  <a:pt x="159" y="9"/>
                </a:lnTo>
                <a:lnTo>
                  <a:pt x="171" y="5"/>
                </a:lnTo>
                <a:lnTo>
                  <a:pt x="182" y="2"/>
                </a:lnTo>
                <a:lnTo>
                  <a:pt x="194" y="1"/>
                </a:lnTo>
                <a:lnTo>
                  <a:pt x="205" y="0"/>
                </a:lnTo>
                <a:lnTo>
                  <a:pt x="216" y="1"/>
                </a:lnTo>
                <a:lnTo>
                  <a:pt x="228" y="2"/>
                </a:lnTo>
                <a:lnTo>
                  <a:pt x="239" y="5"/>
                </a:lnTo>
                <a:lnTo>
                  <a:pt x="251" y="9"/>
                </a:lnTo>
                <a:lnTo>
                  <a:pt x="262" y="14"/>
                </a:lnTo>
                <a:lnTo>
                  <a:pt x="273" y="21"/>
                </a:lnTo>
                <a:lnTo>
                  <a:pt x="285" y="29"/>
                </a:lnTo>
                <a:lnTo>
                  <a:pt x="296" y="39"/>
                </a:lnTo>
                <a:lnTo>
                  <a:pt x="308" y="48"/>
                </a:lnTo>
                <a:lnTo>
                  <a:pt x="319" y="58"/>
                </a:lnTo>
                <a:lnTo>
                  <a:pt x="330" y="68"/>
                </a:lnTo>
                <a:lnTo>
                  <a:pt x="342" y="76"/>
                </a:lnTo>
                <a:lnTo>
                  <a:pt x="353" y="83"/>
                </a:lnTo>
                <a:lnTo>
                  <a:pt x="365" y="88"/>
                </a:lnTo>
                <a:lnTo>
                  <a:pt x="376" y="92"/>
                </a:lnTo>
                <a:lnTo>
                  <a:pt x="387" y="95"/>
                </a:lnTo>
                <a:lnTo>
                  <a:pt x="399" y="96"/>
                </a:lnTo>
                <a:lnTo>
                  <a:pt x="410" y="97"/>
                </a:lnTo>
              </a:path>
            </a:pathLst>
          </a:custGeom>
          <a:noFill/>
          <a:ln w="57150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27695" name="Group 47"/>
          <p:cNvGrpSpPr>
            <a:grpSpLocks/>
          </p:cNvGrpSpPr>
          <p:nvPr/>
        </p:nvGrpSpPr>
        <p:grpSpPr bwMode="auto">
          <a:xfrm>
            <a:off x="307975" y="2757488"/>
            <a:ext cx="5291138" cy="2474912"/>
            <a:chOff x="194" y="1737"/>
            <a:chExt cx="3333" cy="1559"/>
          </a:xfrm>
        </p:grpSpPr>
        <p:sp>
          <p:nvSpPr>
            <p:cNvPr id="16408" name="Text Box 19"/>
            <p:cNvSpPr txBox="1">
              <a:spLocks noChangeArrowheads="1"/>
            </p:cNvSpPr>
            <p:nvPr/>
          </p:nvSpPr>
          <p:spPr bwMode="auto">
            <a:xfrm>
              <a:off x="345" y="2852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Minimum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6409" name="Text Box 21"/>
            <p:cNvSpPr txBox="1">
              <a:spLocks noChangeArrowheads="1"/>
            </p:cNvSpPr>
            <p:nvPr/>
          </p:nvSpPr>
          <p:spPr bwMode="auto">
            <a:xfrm>
              <a:off x="2617" y="2892"/>
              <a:ext cx="91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>
                  <a:solidFill>
                    <a:schemeClr val="accent2"/>
                  </a:solidFill>
                </a:rPr>
                <a:t>Moyenne C°</a:t>
              </a:r>
            </a:p>
            <a:p>
              <a:r>
                <a:rPr lang="fr-CH">
                  <a:solidFill>
                    <a:schemeClr val="accent2"/>
                  </a:solidFill>
                </a:rPr>
                <a:t>Maximum</a:t>
              </a:r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16410" name="Line 20"/>
            <p:cNvSpPr>
              <a:spLocks noChangeShapeType="1"/>
            </p:cNvSpPr>
            <p:nvPr/>
          </p:nvSpPr>
          <p:spPr bwMode="auto">
            <a:xfrm flipH="1" flipV="1">
              <a:off x="194" y="2563"/>
              <a:ext cx="169" cy="319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11" name="Line 22"/>
            <p:cNvSpPr>
              <a:spLocks noChangeShapeType="1"/>
            </p:cNvSpPr>
            <p:nvPr/>
          </p:nvSpPr>
          <p:spPr bwMode="auto">
            <a:xfrm flipH="1" flipV="1">
              <a:off x="2919" y="1737"/>
              <a:ext cx="1" cy="1187"/>
            </a:xfrm>
            <a:prstGeom prst="line">
              <a:avLst/>
            </a:prstGeom>
            <a:noFill/>
            <a:ln w="25400">
              <a:solidFill>
                <a:srgbClr val="008080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7694" name="Group 46"/>
          <p:cNvGrpSpPr>
            <a:grpSpLocks/>
          </p:cNvGrpSpPr>
          <p:nvPr/>
        </p:nvGrpSpPr>
        <p:grpSpPr bwMode="auto">
          <a:xfrm>
            <a:off x="838200" y="1195388"/>
            <a:ext cx="7994650" cy="2727325"/>
            <a:chOff x="528" y="753"/>
            <a:chExt cx="5036" cy="1718"/>
          </a:xfrm>
        </p:grpSpPr>
        <p:sp>
          <p:nvSpPr>
            <p:cNvPr id="16404" name="Text Box 39"/>
            <p:cNvSpPr txBox="1">
              <a:spLocks noChangeArrowheads="1"/>
            </p:cNvSpPr>
            <p:nvPr/>
          </p:nvSpPr>
          <p:spPr bwMode="auto">
            <a:xfrm>
              <a:off x="4400" y="1192"/>
              <a:ext cx="116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Minimum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~500W/m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  <p:sp>
          <p:nvSpPr>
            <p:cNvPr id="16405" name="Text Box 42"/>
            <p:cNvSpPr txBox="1">
              <a:spLocks noChangeArrowheads="1"/>
            </p:cNvSpPr>
            <p:nvPr/>
          </p:nvSpPr>
          <p:spPr bwMode="auto">
            <a:xfrm>
              <a:off x="528" y="753"/>
              <a:ext cx="1204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>
                  <a:solidFill>
                    <a:schemeClr val="accent2"/>
                  </a:solidFill>
                </a:rPr>
                <a:t>Maximum solaire</a:t>
              </a:r>
            </a:p>
            <a:p>
              <a:pPr algn="l"/>
              <a:r>
                <a:rPr lang="fr-CH">
                  <a:solidFill>
                    <a:schemeClr val="accent2"/>
                  </a:solidFill>
                </a:rPr>
                <a:t>~1000W/m</a:t>
              </a:r>
              <a:r>
                <a:rPr lang="fr-CH" baseline="30000">
                  <a:solidFill>
                    <a:schemeClr val="accent2"/>
                  </a:solidFill>
                </a:rPr>
                <a:t>2</a:t>
              </a:r>
              <a:endParaRPr lang="fr-FR" baseline="30000">
                <a:solidFill>
                  <a:schemeClr val="accent2"/>
                </a:solidFill>
              </a:endParaRPr>
            </a:p>
          </p:txBody>
        </p:sp>
        <p:sp>
          <p:nvSpPr>
            <p:cNvPr id="16406" name="Line 41"/>
            <p:cNvSpPr>
              <a:spLocks noChangeShapeType="1"/>
            </p:cNvSpPr>
            <p:nvPr/>
          </p:nvSpPr>
          <p:spPr bwMode="auto">
            <a:xfrm>
              <a:off x="1714" y="907"/>
              <a:ext cx="992" cy="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407" name="Line 40"/>
            <p:cNvSpPr>
              <a:spLocks noChangeShapeType="1"/>
            </p:cNvSpPr>
            <p:nvPr/>
          </p:nvSpPr>
          <p:spPr bwMode="auto">
            <a:xfrm>
              <a:off x="5389" y="1543"/>
              <a:ext cx="69" cy="928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 type="oval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5" grpId="0" animBg="1"/>
      <p:bldP spid="2769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5" y="1651258"/>
            <a:ext cx="7483511" cy="426544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35" y="-67235"/>
            <a:ext cx="7019629" cy="701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1" y="5910823"/>
            <a:ext cx="8228013" cy="794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fr-CH" dirty="0">
                <a:solidFill>
                  <a:srgbClr val="0070C0"/>
                </a:solidFill>
              </a:rPr>
              <a:t>Bilan énergétique en latitude.</a:t>
            </a:r>
          </a:p>
        </p:txBody>
      </p:sp>
    </p:spTree>
    <p:extLst>
      <p:ext uri="{BB962C8B-B14F-4D97-AF65-F5344CB8AC3E}">
        <p14:creationId xmlns:p14="http://schemas.microsoft.com/office/powerpoint/2010/main" val="26902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9514 -0.0113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8"/>
            <a:ext cx="469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chemeClr val="accent6">
                    <a:lumMod val="75000"/>
                  </a:schemeClr>
                </a:solidFill>
              </a:rPr>
              <a:t>L'air est un mélange de gaz.</a:t>
            </a:r>
          </a:p>
        </p:txBody>
      </p:sp>
      <p:sp>
        <p:nvSpPr>
          <p:cNvPr id="3" name="Pie 2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20946525"/>
              <a:gd name="adj2" fmla="val 16187648"/>
            </a:avLst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Pie 6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16426266"/>
              <a:gd name="adj2" fmla="val 20949661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Pie 7"/>
          <p:cNvSpPr/>
          <p:nvPr/>
        </p:nvSpPr>
        <p:spPr bwMode="auto">
          <a:xfrm flipH="1">
            <a:off x="2791963" y="2233109"/>
            <a:ext cx="3779157" cy="3774140"/>
          </a:xfrm>
          <a:prstGeom prst="pie">
            <a:avLst>
              <a:gd name="adj1" fmla="val 16192877"/>
              <a:gd name="adj2" fmla="val 16407895"/>
            </a:avLst>
          </a:prstGeom>
          <a:solidFill>
            <a:srgbClr val="7030A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8206" y="4751832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78% Azote N</a:t>
            </a:r>
            <a:r>
              <a:rPr lang="fr-CH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7275" y="310591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</a:rPr>
              <a:t>21% Oxygène</a:t>
            </a:r>
          </a:p>
          <a:p>
            <a:r>
              <a:rPr lang="fr-CH" b="1" dirty="0">
                <a:solidFill>
                  <a:srgbClr val="0070C0"/>
                </a:solidFill>
              </a:rPr>
              <a:t> O</a:t>
            </a:r>
            <a:r>
              <a:rPr lang="fr-CH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4610100" y="1832418"/>
            <a:ext cx="982980" cy="385001"/>
          </a:xfrm>
          <a:custGeom>
            <a:avLst/>
            <a:gdLst>
              <a:gd name="connsiteX0" fmla="*/ 990600 w 990600"/>
              <a:gd name="connsiteY0" fmla="*/ 22860 h 381000"/>
              <a:gd name="connsiteX1" fmla="*/ 0 w 990600"/>
              <a:gd name="connsiteY1" fmla="*/ 0 h 381000"/>
              <a:gd name="connsiteX2" fmla="*/ 0 w 990600"/>
              <a:gd name="connsiteY2" fmla="*/ 381000 h 381000"/>
              <a:gd name="connsiteX0" fmla="*/ 990600 w 990600"/>
              <a:gd name="connsiteY0" fmla="*/ 0 h 388620"/>
              <a:gd name="connsiteX1" fmla="*/ 0 w 990600"/>
              <a:gd name="connsiteY1" fmla="*/ 7620 h 388620"/>
              <a:gd name="connsiteX2" fmla="*/ 0 w 990600"/>
              <a:gd name="connsiteY2" fmla="*/ 388620 h 388620"/>
              <a:gd name="connsiteX0" fmla="*/ 990600 w 990600"/>
              <a:gd name="connsiteY0" fmla="*/ 0 h 396240"/>
              <a:gd name="connsiteX1" fmla="*/ 0 w 990600"/>
              <a:gd name="connsiteY1" fmla="*/ 15240 h 396240"/>
              <a:gd name="connsiteX2" fmla="*/ 0 w 990600"/>
              <a:gd name="connsiteY2" fmla="*/ 396240 h 39624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4001 h 385001"/>
              <a:gd name="connsiteX1" fmla="*/ 0 w 982980"/>
              <a:gd name="connsiteY1" fmla="*/ 4001 h 385001"/>
              <a:gd name="connsiteX2" fmla="*/ 0 w 982980"/>
              <a:gd name="connsiteY2" fmla="*/ 385001 h 3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980" h="385001">
                <a:moveTo>
                  <a:pt x="982980" y="4001"/>
                </a:moveTo>
                <a:cubicBezTo>
                  <a:pt x="975360" y="-6159"/>
                  <a:pt x="327660" y="6541"/>
                  <a:pt x="0" y="4001"/>
                </a:cubicBezTo>
                <a:lnTo>
                  <a:pt x="0" y="385001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3080" y="164775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1% Divers</a:t>
            </a:r>
            <a:endParaRPr lang="fr-CH" b="1" baseline="-25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237" y="6091069"/>
            <a:ext cx="8268610" cy="400110"/>
          </a:xfrm>
          <a:prstGeom prst="rect">
            <a:avLst/>
          </a:prstGeom>
          <a:solidFill>
            <a:schemeClr val="accent6">
              <a:lumMod val="75000"/>
              <a:alpha val="18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2000" dirty="0">
                <a:solidFill>
                  <a:schemeClr val="accent6">
                    <a:lumMod val="75000"/>
                  </a:schemeClr>
                </a:solidFill>
              </a:rPr>
              <a:t>Question: Combien pèse 1mètre-cube d'air à 20° au niveau de la mer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3718" y="5269939"/>
            <a:ext cx="2210862" cy="769441"/>
          </a:xfrm>
          <a:prstGeom prst="rect">
            <a:avLst/>
          </a:prstGeom>
          <a:solidFill>
            <a:schemeClr val="accent6">
              <a:lumMod val="75000"/>
              <a:alpha val="18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4400" dirty="0">
                <a:solidFill>
                  <a:schemeClr val="accent6">
                    <a:lumMod val="75000"/>
                  </a:schemeClr>
                </a:solidFill>
              </a:rPr>
              <a:t>~1,2 kg.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8"/>
            <a:ext cx="469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chemeClr val="accent6">
                    <a:lumMod val="75000"/>
                  </a:schemeClr>
                </a:solidFill>
              </a:rPr>
              <a:t>L'air est un mélange de gaz.</a:t>
            </a:r>
          </a:p>
        </p:txBody>
      </p:sp>
      <p:sp>
        <p:nvSpPr>
          <p:cNvPr id="3" name="Pie 2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472956"/>
              <a:gd name="adj2" fmla="val 16187648"/>
            </a:avLst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Pie 6"/>
          <p:cNvSpPr/>
          <p:nvPr/>
        </p:nvSpPr>
        <p:spPr bwMode="auto">
          <a:xfrm flipH="1">
            <a:off x="2791964" y="2233109"/>
            <a:ext cx="3779157" cy="3774140"/>
          </a:xfrm>
          <a:prstGeom prst="pie">
            <a:avLst>
              <a:gd name="adj1" fmla="val 17860141"/>
              <a:gd name="adj2" fmla="val 464364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Pie 7"/>
          <p:cNvSpPr/>
          <p:nvPr/>
        </p:nvSpPr>
        <p:spPr bwMode="auto">
          <a:xfrm flipH="1">
            <a:off x="2791963" y="2233109"/>
            <a:ext cx="3779157" cy="3774140"/>
          </a:xfrm>
          <a:prstGeom prst="pie">
            <a:avLst>
              <a:gd name="adj1" fmla="val 17653601"/>
              <a:gd name="adj2" fmla="val 17840221"/>
            </a:avLst>
          </a:prstGeom>
          <a:solidFill>
            <a:srgbClr val="7030A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8206" y="4751832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73% Azote N</a:t>
            </a:r>
            <a:r>
              <a:rPr lang="fr-CH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5563" y="3540252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70C0"/>
                </a:solidFill>
              </a:rPr>
              <a:t> O</a:t>
            </a:r>
            <a:r>
              <a:rPr lang="fr-CH" b="1" baseline="-25000" dirty="0">
                <a:solidFill>
                  <a:srgbClr val="0070C0"/>
                </a:solidFill>
              </a:rPr>
              <a:t>2</a:t>
            </a:r>
          </a:p>
          <a:p>
            <a:r>
              <a:rPr lang="fr-CH" b="1" dirty="0">
                <a:solidFill>
                  <a:srgbClr val="0070C0"/>
                </a:solidFill>
              </a:rPr>
              <a:t>19.6% Oxygène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3858206" y="1730208"/>
            <a:ext cx="1734874" cy="692952"/>
          </a:xfrm>
          <a:custGeom>
            <a:avLst/>
            <a:gdLst>
              <a:gd name="connsiteX0" fmla="*/ 990600 w 990600"/>
              <a:gd name="connsiteY0" fmla="*/ 22860 h 381000"/>
              <a:gd name="connsiteX1" fmla="*/ 0 w 990600"/>
              <a:gd name="connsiteY1" fmla="*/ 0 h 381000"/>
              <a:gd name="connsiteX2" fmla="*/ 0 w 990600"/>
              <a:gd name="connsiteY2" fmla="*/ 381000 h 381000"/>
              <a:gd name="connsiteX0" fmla="*/ 990600 w 990600"/>
              <a:gd name="connsiteY0" fmla="*/ 0 h 388620"/>
              <a:gd name="connsiteX1" fmla="*/ 0 w 990600"/>
              <a:gd name="connsiteY1" fmla="*/ 7620 h 388620"/>
              <a:gd name="connsiteX2" fmla="*/ 0 w 990600"/>
              <a:gd name="connsiteY2" fmla="*/ 388620 h 388620"/>
              <a:gd name="connsiteX0" fmla="*/ 990600 w 990600"/>
              <a:gd name="connsiteY0" fmla="*/ 0 h 396240"/>
              <a:gd name="connsiteX1" fmla="*/ 0 w 990600"/>
              <a:gd name="connsiteY1" fmla="*/ 15240 h 396240"/>
              <a:gd name="connsiteX2" fmla="*/ 0 w 990600"/>
              <a:gd name="connsiteY2" fmla="*/ 396240 h 39624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4001 h 385001"/>
              <a:gd name="connsiteX1" fmla="*/ 0 w 982980"/>
              <a:gd name="connsiteY1" fmla="*/ 4001 h 385001"/>
              <a:gd name="connsiteX2" fmla="*/ 0 w 982980"/>
              <a:gd name="connsiteY2" fmla="*/ 385001 h 3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980" h="385001">
                <a:moveTo>
                  <a:pt x="982980" y="4001"/>
                </a:moveTo>
                <a:cubicBezTo>
                  <a:pt x="975360" y="-6159"/>
                  <a:pt x="327660" y="6541"/>
                  <a:pt x="0" y="4001"/>
                </a:cubicBezTo>
                <a:lnTo>
                  <a:pt x="0" y="385001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3080" y="154554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1% Divers</a:t>
            </a:r>
            <a:endParaRPr lang="fr-CH" b="1" baseline="-25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Pie 12"/>
          <p:cNvSpPr/>
          <p:nvPr/>
        </p:nvSpPr>
        <p:spPr bwMode="auto">
          <a:xfrm flipH="1">
            <a:off x="2791961" y="2233109"/>
            <a:ext cx="3779157" cy="3774140"/>
          </a:xfrm>
          <a:prstGeom prst="pie">
            <a:avLst>
              <a:gd name="adj1" fmla="val 16200442"/>
              <a:gd name="adj2" fmla="val 17641503"/>
            </a:avLst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4345886" y="2020702"/>
            <a:ext cx="1247194" cy="212407"/>
          </a:xfrm>
          <a:custGeom>
            <a:avLst/>
            <a:gdLst>
              <a:gd name="connsiteX0" fmla="*/ 990600 w 990600"/>
              <a:gd name="connsiteY0" fmla="*/ 22860 h 381000"/>
              <a:gd name="connsiteX1" fmla="*/ 0 w 990600"/>
              <a:gd name="connsiteY1" fmla="*/ 0 h 381000"/>
              <a:gd name="connsiteX2" fmla="*/ 0 w 990600"/>
              <a:gd name="connsiteY2" fmla="*/ 381000 h 381000"/>
              <a:gd name="connsiteX0" fmla="*/ 990600 w 990600"/>
              <a:gd name="connsiteY0" fmla="*/ 0 h 388620"/>
              <a:gd name="connsiteX1" fmla="*/ 0 w 990600"/>
              <a:gd name="connsiteY1" fmla="*/ 7620 h 388620"/>
              <a:gd name="connsiteX2" fmla="*/ 0 w 990600"/>
              <a:gd name="connsiteY2" fmla="*/ 388620 h 388620"/>
              <a:gd name="connsiteX0" fmla="*/ 990600 w 990600"/>
              <a:gd name="connsiteY0" fmla="*/ 0 h 396240"/>
              <a:gd name="connsiteX1" fmla="*/ 0 w 990600"/>
              <a:gd name="connsiteY1" fmla="*/ 15240 h 396240"/>
              <a:gd name="connsiteX2" fmla="*/ 0 w 990600"/>
              <a:gd name="connsiteY2" fmla="*/ 396240 h 39624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7620 h 381000"/>
              <a:gd name="connsiteX1" fmla="*/ 0 w 982980"/>
              <a:gd name="connsiteY1" fmla="*/ 0 h 381000"/>
              <a:gd name="connsiteX2" fmla="*/ 0 w 982980"/>
              <a:gd name="connsiteY2" fmla="*/ 381000 h 381000"/>
              <a:gd name="connsiteX0" fmla="*/ 982980 w 982980"/>
              <a:gd name="connsiteY0" fmla="*/ 4001 h 385001"/>
              <a:gd name="connsiteX1" fmla="*/ 0 w 982980"/>
              <a:gd name="connsiteY1" fmla="*/ 4001 h 385001"/>
              <a:gd name="connsiteX2" fmla="*/ 0 w 982980"/>
              <a:gd name="connsiteY2" fmla="*/ 385001 h 3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980" h="385001">
                <a:moveTo>
                  <a:pt x="982980" y="4001"/>
                </a:moveTo>
                <a:cubicBezTo>
                  <a:pt x="975360" y="-6159"/>
                  <a:pt x="327660" y="6541"/>
                  <a:pt x="0" y="4001"/>
                </a:cubicBezTo>
                <a:lnTo>
                  <a:pt x="0" y="385001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3080" y="1836036"/>
            <a:ext cx="227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0- 8% Vapeur d'eau</a:t>
            </a:r>
            <a:endParaRPr lang="fr-CH" b="1" baseline="-250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997" y="6091069"/>
            <a:ext cx="6598922" cy="707886"/>
          </a:xfrm>
          <a:prstGeom prst="rect">
            <a:avLst/>
          </a:prstGeom>
          <a:solidFill>
            <a:schemeClr val="accent6">
              <a:lumMod val="75000"/>
              <a:alpha val="18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2000" dirty="0">
                <a:solidFill>
                  <a:schemeClr val="accent6">
                    <a:lumMod val="75000"/>
                  </a:schemeClr>
                </a:solidFill>
              </a:rPr>
              <a:t>Note: 	La vapeur d'eau est un gaz invisible et insipide.  </a:t>
            </a:r>
          </a:p>
          <a:p>
            <a:pPr algn="l"/>
            <a:r>
              <a:rPr lang="fr-CH" sz="2000" dirty="0">
                <a:solidFill>
                  <a:schemeClr val="accent6">
                    <a:lumMod val="75000"/>
                  </a:schemeClr>
                </a:solidFill>
              </a:rPr>
              <a:t>		La 'vapeur' visible est de l'eau condensée.</a:t>
            </a:r>
          </a:p>
        </p:txBody>
      </p:sp>
    </p:spTree>
    <p:extLst>
      <p:ext uri="{BB962C8B-B14F-4D97-AF65-F5344CB8AC3E}">
        <p14:creationId xmlns:p14="http://schemas.microsoft.com/office/powerpoint/2010/main" val="26779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7"/>
            <a:ext cx="8661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L'air peut contenir une certaine quantité de vapeur d'eau. 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Plus l'air est chaud, plus il peut contenir de vapeur d'eau.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La quantité maximale est le 100% d'humidité.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La vapeur excédentaire se condense.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chemeClr val="accent6">
                    <a:lumMod val="75000"/>
                  </a:schemeClr>
                </a:solidFill>
              </a:rPr>
              <a:t>La condensation produit de la chaleur. </a:t>
            </a:r>
          </a:p>
        </p:txBody>
      </p:sp>
    </p:spTree>
    <p:extLst>
      <p:ext uri="{BB962C8B-B14F-4D97-AF65-F5344CB8AC3E}">
        <p14:creationId xmlns:p14="http://schemas.microsoft.com/office/powerpoint/2010/main" val="1104688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17413"/>
          <p:cNvSpPr/>
          <p:nvPr/>
        </p:nvSpPr>
        <p:spPr bwMode="auto">
          <a:xfrm>
            <a:off x="754073" y="1066464"/>
            <a:ext cx="7353278" cy="4782671"/>
          </a:xfrm>
          <a:prstGeom prst="rect">
            <a:avLst/>
          </a:prstGeom>
          <a:gradFill>
            <a:gsLst>
              <a:gs pos="0">
                <a:srgbClr val="0070C0"/>
              </a:gs>
              <a:gs pos="21000">
                <a:srgbClr val="85C2FF"/>
              </a:gs>
              <a:gs pos="51000">
                <a:srgbClr val="C4D6EB"/>
              </a:gs>
              <a:gs pos="100000">
                <a:srgbClr val="FF6600"/>
              </a:gs>
            </a:gsLst>
            <a:lin ang="0" scaled="0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762000" y="1060704"/>
            <a:ext cx="7266432" cy="4657344"/>
          </a:xfrm>
          <a:custGeom>
            <a:avLst/>
            <a:gdLst>
              <a:gd name="connsiteX0" fmla="*/ 0 w 7266432"/>
              <a:gd name="connsiteY0" fmla="*/ 6096 h 4657344"/>
              <a:gd name="connsiteX1" fmla="*/ 0 w 7266432"/>
              <a:gd name="connsiteY1" fmla="*/ 4657344 h 4657344"/>
              <a:gd name="connsiteX2" fmla="*/ 993648 w 7266432"/>
              <a:gd name="connsiteY2" fmla="*/ 4608576 h 4657344"/>
              <a:gd name="connsiteX3" fmla="*/ 1859280 w 7266432"/>
              <a:gd name="connsiteY3" fmla="*/ 4523232 h 4657344"/>
              <a:gd name="connsiteX4" fmla="*/ 2602992 w 7266432"/>
              <a:gd name="connsiteY4" fmla="*/ 4401312 h 4657344"/>
              <a:gd name="connsiteX5" fmla="*/ 3188208 w 7266432"/>
              <a:gd name="connsiteY5" fmla="*/ 4267200 h 4657344"/>
              <a:gd name="connsiteX6" fmla="*/ 3645408 w 7266432"/>
              <a:gd name="connsiteY6" fmla="*/ 4133088 h 4657344"/>
              <a:gd name="connsiteX7" fmla="*/ 4102608 w 7266432"/>
              <a:gd name="connsiteY7" fmla="*/ 3950208 h 4657344"/>
              <a:gd name="connsiteX8" fmla="*/ 4486656 w 7266432"/>
              <a:gd name="connsiteY8" fmla="*/ 3755136 h 4657344"/>
              <a:gd name="connsiteX9" fmla="*/ 4828032 w 7266432"/>
              <a:gd name="connsiteY9" fmla="*/ 3547872 h 4657344"/>
              <a:gd name="connsiteX10" fmla="*/ 5242560 w 7266432"/>
              <a:gd name="connsiteY10" fmla="*/ 3212592 h 4657344"/>
              <a:gd name="connsiteX11" fmla="*/ 5626608 w 7266432"/>
              <a:gd name="connsiteY11" fmla="*/ 2828544 h 4657344"/>
              <a:gd name="connsiteX12" fmla="*/ 5943600 w 7266432"/>
              <a:gd name="connsiteY12" fmla="*/ 2401824 h 4657344"/>
              <a:gd name="connsiteX13" fmla="*/ 6291072 w 7266432"/>
              <a:gd name="connsiteY13" fmla="*/ 1871472 h 4657344"/>
              <a:gd name="connsiteX14" fmla="*/ 6541008 w 7266432"/>
              <a:gd name="connsiteY14" fmla="*/ 1395984 h 4657344"/>
              <a:gd name="connsiteX15" fmla="*/ 6912864 w 7266432"/>
              <a:gd name="connsiteY15" fmla="*/ 701040 h 4657344"/>
              <a:gd name="connsiteX16" fmla="*/ 7266432 w 7266432"/>
              <a:gd name="connsiteY16" fmla="*/ 0 h 4657344"/>
              <a:gd name="connsiteX17" fmla="*/ 0 w 7266432"/>
              <a:gd name="connsiteY17" fmla="*/ 6096 h 465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66432" h="4657344">
                <a:moveTo>
                  <a:pt x="0" y="6096"/>
                </a:moveTo>
                <a:lnTo>
                  <a:pt x="0" y="4657344"/>
                </a:lnTo>
                <a:lnTo>
                  <a:pt x="993648" y="4608576"/>
                </a:lnTo>
                <a:lnTo>
                  <a:pt x="1859280" y="4523232"/>
                </a:lnTo>
                <a:lnTo>
                  <a:pt x="2602992" y="4401312"/>
                </a:lnTo>
                <a:lnTo>
                  <a:pt x="3188208" y="4267200"/>
                </a:lnTo>
                <a:lnTo>
                  <a:pt x="3645408" y="4133088"/>
                </a:lnTo>
                <a:lnTo>
                  <a:pt x="4102608" y="3950208"/>
                </a:lnTo>
                <a:lnTo>
                  <a:pt x="4486656" y="3755136"/>
                </a:lnTo>
                <a:lnTo>
                  <a:pt x="4828032" y="3547872"/>
                </a:lnTo>
                <a:lnTo>
                  <a:pt x="5242560" y="3212592"/>
                </a:lnTo>
                <a:lnTo>
                  <a:pt x="5626608" y="2828544"/>
                </a:lnTo>
                <a:lnTo>
                  <a:pt x="5943600" y="2401824"/>
                </a:lnTo>
                <a:lnTo>
                  <a:pt x="6291072" y="1871472"/>
                </a:lnTo>
                <a:lnTo>
                  <a:pt x="6541008" y="1395984"/>
                </a:lnTo>
                <a:lnTo>
                  <a:pt x="6912864" y="701040"/>
                </a:lnTo>
                <a:lnTo>
                  <a:pt x="7266432" y="0"/>
                </a:lnTo>
                <a:lnTo>
                  <a:pt x="0" y="6096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754072" y="5849135"/>
            <a:ext cx="7608009" cy="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/>
          <p:nvPr/>
        </p:nvCxnSpPr>
        <p:spPr bwMode="auto">
          <a:xfrm flipV="1">
            <a:off x="754072" y="945440"/>
            <a:ext cx="0" cy="4903695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/>
          <p:nvPr/>
        </p:nvCxnSpPr>
        <p:spPr bwMode="auto">
          <a:xfrm flipV="1">
            <a:off x="87054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0" name="Straight Connector 119"/>
          <p:cNvCxnSpPr/>
          <p:nvPr/>
        </p:nvCxnSpPr>
        <p:spPr bwMode="auto">
          <a:xfrm flipV="1">
            <a:off x="99165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/>
          <p:nvPr/>
        </p:nvCxnSpPr>
        <p:spPr bwMode="auto">
          <a:xfrm flipV="1">
            <a:off x="1109899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2" name="Straight Connector 121"/>
          <p:cNvCxnSpPr/>
          <p:nvPr/>
        </p:nvCxnSpPr>
        <p:spPr bwMode="auto">
          <a:xfrm flipV="1">
            <a:off x="1228609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3" name="Straight Connector 122"/>
          <p:cNvCxnSpPr/>
          <p:nvPr/>
        </p:nvCxnSpPr>
        <p:spPr bwMode="auto">
          <a:xfrm flipV="1">
            <a:off x="1347306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/>
          <p:nvPr/>
        </p:nvCxnSpPr>
        <p:spPr bwMode="auto">
          <a:xfrm flipV="1">
            <a:off x="1584975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/>
          <p:nvPr/>
        </p:nvCxnSpPr>
        <p:spPr bwMode="auto">
          <a:xfrm flipV="1">
            <a:off x="146388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6" name="Straight Connector 125"/>
          <p:cNvCxnSpPr/>
          <p:nvPr/>
        </p:nvCxnSpPr>
        <p:spPr bwMode="auto">
          <a:xfrm flipV="1">
            <a:off x="181872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7" name="Straight Connector 126"/>
          <p:cNvCxnSpPr/>
          <p:nvPr/>
        </p:nvCxnSpPr>
        <p:spPr bwMode="auto">
          <a:xfrm flipV="1">
            <a:off x="169992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8" name="Straight Connector 127"/>
          <p:cNvCxnSpPr/>
          <p:nvPr/>
        </p:nvCxnSpPr>
        <p:spPr bwMode="auto">
          <a:xfrm flipV="1">
            <a:off x="1937524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205710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 flipV="1">
            <a:off x="217680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 bwMode="auto">
          <a:xfrm flipV="1">
            <a:off x="229790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2" name="Straight Connector 131"/>
          <p:cNvCxnSpPr/>
          <p:nvPr/>
        </p:nvCxnSpPr>
        <p:spPr bwMode="auto">
          <a:xfrm flipV="1">
            <a:off x="2416153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 flipV="1">
            <a:off x="2534863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4" name="Straight Connector 133"/>
          <p:cNvCxnSpPr/>
          <p:nvPr/>
        </p:nvCxnSpPr>
        <p:spPr bwMode="auto">
          <a:xfrm flipV="1">
            <a:off x="265356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5" name="Straight Connector 134"/>
          <p:cNvCxnSpPr/>
          <p:nvPr/>
        </p:nvCxnSpPr>
        <p:spPr bwMode="auto">
          <a:xfrm flipV="1">
            <a:off x="2891229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6" name="Straight Connector 135"/>
          <p:cNvCxnSpPr/>
          <p:nvPr/>
        </p:nvCxnSpPr>
        <p:spPr bwMode="auto">
          <a:xfrm flipV="1">
            <a:off x="277013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 flipV="1">
            <a:off x="3124978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/>
          <p:nvPr/>
        </p:nvCxnSpPr>
        <p:spPr bwMode="auto">
          <a:xfrm flipV="1">
            <a:off x="300617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9" name="Straight Connector 138"/>
          <p:cNvCxnSpPr/>
          <p:nvPr/>
        </p:nvCxnSpPr>
        <p:spPr bwMode="auto">
          <a:xfrm flipV="1">
            <a:off x="324377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0" name="Straight Connector 139"/>
          <p:cNvCxnSpPr/>
          <p:nvPr/>
        </p:nvCxnSpPr>
        <p:spPr bwMode="auto">
          <a:xfrm flipV="1">
            <a:off x="336335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1" name="Straight Connector 140"/>
          <p:cNvCxnSpPr/>
          <p:nvPr/>
        </p:nvCxnSpPr>
        <p:spPr bwMode="auto">
          <a:xfrm flipV="1">
            <a:off x="347864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2" name="Straight Connector 141"/>
          <p:cNvCxnSpPr/>
          <p:nvPr/>
        </p:nvCxnSpPr>
        <p:spPr bwMode="auto">
          <a:xfrm flipV="1">
            <a:off x="359975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3" name="Straight Connector 142"/>
          <p:cNvCxnSpPr/>
          <p:nvPr/>
        </p:nvCxnSpPr>
        <p:spPr bwMode="auto">
          <a:xfrm flipV="1">
            <a:off x="3717997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4" name="Straight Connector 143"/>
          <p:cNvCxnSpPr/>
          <p:nvPr/>
        </p:nvCxnSpPr>
        <p:spPr bwMode="auto">
          <a:xfrm flipV="1">
            <a:off x="383670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5" name="Straight Connector 144"/>
          <p:cNvCxnSpPr/>
          <p:nvPr/>
        </p:nvCxnSpPr>
        <p:spPr bwMode="auto">
          <a:xfrm flipV="1">
            <a:off x="395540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6" name="Straight Connector 145"/>
          <p:cNvCxnSpPr/>
          <p:nvPr/>
        </p:nvCxnSpPr>
        <p:spPr bwMode="auto">
          <a:xfrm flipV="1">
            <a:off x="4193073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7" name="Straight Connector 146"/>
          <p:cNvCxnSpPr/>
          <p:nvPr/>
        </p:nvCxnSpPr>
        <p:spPr bwMode="auto">
          <a:xfrm flipV="1">
            <a:off x="407198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442682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9" name="Straight Connector 148"/>
          <p:cNvCxnSpPr/>
          <p:nvPr/>
        </p:nvCxnSpPr>
        <p:spPr bwMode="auto">
          <a:xfrm flipV="1">
            <a:off x="4308022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0" name="Straight Connector 149"/>
          <p:cNvCxnSpPr/>
          <p:nvPr/>
        </p:nvCxnSpPr>
        <p:spPr bwMode="auto">
          <a:xfrm flipV="1">
            <a:off x="454562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1" name="Straight Connector 150"/>
          <p:cNvCxnSpPr/>
          <p:nvPr/>
        </p:nvCxnSpPr>
        <p:spPr bwMode="auto">
          <a:xfrm flipV="1">
            <a:off x="46652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2" name="Straight Connector 151"/>
          <p:cNvCxnSpPr/>
          <p:nvPr/>
        </p:nvCxnSpPr>
        <p:spPr bwMode="auto">
          <a:xfrm flipV="1">
            <a:off x="478232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" name="Straight Connector 152"/>
          <p:cNvCxnSpPr/>
          <p:nvPr/>
        </p:nvCxnSpPr>
        <p:spPr bwMode="auto">
          <a:xfrm flipV="1">
            <a:off x="4903430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4" name="Straight Connector 153"/>
          <p:cNvCxnSpPr/>
          <p:nvPr/>
        </p:nvCxnSpPr>
        <p:spPr bwMode="auto">
          <a:xfrm flipV="1">
            <a:off x="502167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5" name="Straight Connector 154"/>
          <p:cNvCxnSpPr/>
          <p:nvPr/>
        </p:nvCxnSpPr>
        <p:spPr bwMode="auto">
          <a:xfrm flipV="1">
            <a:off x="514038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6" name="Straight Connector 155"/>
          <p:cNvCxnSpPr/>
          <p:nvPr/>
        </p:nvCxnSpPr>
        <p:spPr bwMode="auto">
          <a:xfrm flipV="1">
            <a:off x="525908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5496753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537566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9" name="Straight Connector 158"/>
          <p:cNvCxnSpPr/>
          <p:nvPr/>
        </p:nvCxnSpPr>
        <p:spPr bwMode="auto">
          <a:xfrm flipV="1">
            <a:off x="57305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0" name="Straight Connector 159"/>
          <p:cNvCxnSpPr/>
          <p:nvPr/>
        </p:nvCxnSpPr>
        <p:spPr bwMode="auto">
          <a:xfrm flipV="1">
            <a:off x="56117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1" name="Straight Connector 160"/>
          <p:cNvCxnSpPr/>
          <p:nvPr/>
        </p:nvCxnSpPr>
        <p:spPr bwMode="auto">
          <a:xfrm flipV="1">
            <a:off x="584930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2" name="Straight Connector 161"/>
          <p:cNvCxnSpPr/>
          <p:nvPr/>
        </p:nvCxnSpPr>
        <p:spPr bwMode="auto">
          <a:xfrm flipV="1">
            <a:off x="596888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" name="Straight Connector 162"/>
          <p:cNvCxnSpPr/>
          <p:nvPr/>
        </p:nvCxnSpPr>
        <p:spPr bwMode="auto">
          <a:xfrm flipV="1">
            <a:off x="6087798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4" name="Straight Connector 163"/>
          <p:cNvCxnSpPr/>
          <p:nvPr/>
        </p:nvCxnSpPr>
        <p:spPr bwMode="auto">
          <a:xfrm flipV="1">
            <a:off x="6208904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5" name="Straight Connector 164"/>
          <p:cNvCxnSpPr/>
          <p:nvPr/>
        </p:nvCxnSpPr>
        <p:spPr bwMode="auto">
          <a:xfrm flipV="1">
            <a:off x="6327151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 flipV="1">
            <a:off x="6445861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7" name="Straight Connector 166"/>
          <p:cNvCxnSpPr/>
          <p:nvPr/>
        </p:nvCxnSpPr>
        <p:spPr bwMode="auto">
          <a:xfrm flipV="1">
            <a:off x="656455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8" name="Straight Connector 167"/>
          <p:cNvCxnSpPr/>
          <p:nvPr/>
        </p:nvCxnSpPr>
        <p:spPr bwMode="auto">
          <a:xfrm flipV="1">
            <a:off x="6802227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9" name="Straight Connector 168"/>
          <p:cNvCxnSpPr/>
          <p:nvPr/>
        </p:nvCxnSpPr>
        <p:spPr bwMode="auto">
          <a:xfrm flipV="1">
            <a:off x="6681136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0" name="Straight Connector 169"/>
          <p:cNvCxnSpPr/>
          <p:nvPr/>
        </p:nvCxnSpPr>
        <p:spPr bwMode="auto">
          <a:xfrm flipV="1">
            <a:off x="703597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1" name="Straight Connector 170"/>
          <p:cNvCxnSpPr/>
          <p:nvPr/>
        </p:nvCxnSpPr>
        <p:spPr bwMode="auto">
          <a:xfrm flipV="1">
            <a:off x="691717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7154776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3" name="Straight Connector 172"/>
          <p:cNvCxnSpPr/>
          <p:nvPr/>
        </p:nvCxnSpPr>
        <p:spPr bwMode="auto">
          <a:xfrm flipV="1">
            <a:off x="7274356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4" name="Straight Connector 173"/>
          <p:cNvCxnSpPr/>
          <p:nvPr/>
        </p:nvCxnSpPr>
        <p:spPr bwMode="auto">
          <a:xfrm flipV="1">
            <a:off x="7391362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5" name="Straight Connector 174"/>
          <p:cNvCxnSpPr/>
          <p:nvPr/>
        </p:nvCxnSpPr>
        <p:spPr bwMode="auto">
          <a:xfrm flipV="1">
            <a:off x="7512468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6" name="Straight Connector 175"/>
          <p:cNvCxnSpPr/>
          <p:nvPr/>
        </p:nvCxnSpPr>
        <p:spPr bwMode="auto">
          <a:xfrm flipV="1">
            <a:off x="7630715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7" name="Straight Connector 176"/>
          <p:cNvCxnSpPr/>
          <p:nvPr/>
        </p:nvCxnSpPr>
        <p:spPr bwMode="auto">
          <a:xfrm flipV="1">
            <a:off x="7749425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8" name="Straight Connector 177"/>
          <p:cNvCxnSpPr/>
          <p:nvPr/>
        </p:nvCxnSpPr>
        <p:spPr bwMode="auto">
          <a:xfrm flipV="1">
            <a:off x="7868122" y="1185695"/>
            <a:ext cx="1560" cy="4663440"/>
          </a:xfrm>
          <a:prstGeom prst="line">
            <a:avLst/>
          </a:prstGeom>
          <a:solidFill>
            <a:srgbClr val="C0C0C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9" name="Straight Connector 178"/>
          <p:cNvCxnSpPr/>
          <p:nvPr/>
        </p:nvCxnSpPr>
        <p:spPr bwMode="auto">
          <a:xfrm flipV="1">
            <a:off x="8105791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0" name="Straight Connector 179"/>
          <p:cNvCxnSpPr/>
          <p:nvPr/>
        </p:nvCxnSpPr>
        <p:spPr bwMode="auto">
          <a:xfrm flipV="1">
            <a:off x="7984700" y="1185695"/>
            <a:ext cx="1560" cy="466344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9" name="TextBox 118"/>
          <p:cNvSpPr txBox="1"/>
          <p:nvPr/>
        </p:nvSpPr>
        <p:spPr>
          <a:xfrm>
            <a:off x="486697" y="5861686"/>
            <a:ext cx="791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-25       -20        -15        -10         -5            0            5           10         15         20          25        30         35°  </a:t>
            </a:r>
          </a:p>
        </p:txBody>
      </p:sp>
      <p:sp>
        <p:nvSpPr>
          <p:cNvPr id="17408" name="TextBox 17407"/>
          <p:cNvSpPr txBox="1"/>
          <p:nvPr/>
        </p:nvSpPr>
        <p:spPr>
          <a:xfrm>
            <a:off x="8307217" y="567702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accent6">
                    <a:lumMod val="75000"/>
                  </a:schemeClr>
                </a:solidFill>
              </a:rPr>
              <a:t>C°</a:t>
            </a:r>
          </a:p>
        </p:txBody>
      </p:sp>
      <p:cxnSp>
        <p:nvCxnSpPr>
          <p:cNvPr id="202" name="Straight Connector 201"/>
          <p:cNvCxnSpPr/>
          <p:nvPr/>
        </p:nvCxnSpPr>
        <p:spPr bwMode="auto">
          <a:xfrm flipH="1">
            <a:off x="750532" y="5629948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5" name="Straight Connector 204"/>
          <p:cNvCxnSpPr/>
          <p:nvPr/>
        </p:nvCxnSpPr>
        <p:spPr bwMode="auto">
          <a:xfrm flipH="1">
            <a:off x="748114" y="5400899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6" name="Straight Connector 205"/>
          <p:cNvCxnSpPr/>
          <p:nvPr/>
        </p:nvCxnSpPr>
        <p:spPr bwMode="auto">
          <a:xfrm flipH="1">
            <a:off x="748114" y="5171963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9" name="Straight Connector 208"/>
          <p:cNvCxnSpPr/>
          <p:nvPr/>
        </p:nvCxnSpPr>
        <p:spPr bwMode="auto">
          <a:xfrm flipH="1">
            <a:off x="750532" y="4949189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0" name="Straight Connector 209"/>
          <p:cNvCxnSpPr/>
          <p:nvPr/>
        </p:nvCxnSpPr>
        <p:spPr bwMode="auto">
          <a:xfrm flipH="1">
            <a:off x="748114" y="4720140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1" name="Straight Connector 210"/>
          <p:cNvCxnSpPr/>
          <p:nvPr/>
        </p:nvCxnSpPr>
        <p:spPr bwMode="auto">
          <a:xfrm flipH="1">
            <a:off x="748114" y="4491204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2" name="Straight Connector 211"/>
          <p:cNvCxnSpPr/>
          <p:nvPr/>
        </p:nvCxnSpPr>
        <p:spPr bwMode="auto">
          <a:xfrm flipH="1">
            <a:off x="750532" y="4273809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3" name="Straight Connector 212"/>
          <p:cNvCxnSpPr/>
          <p:nvPr/>
        </p:nvCxnSpPr>
        <p:spPr bwMode="auto">
          <a:xfrm flipH="1">
            <a:off x="748114" y="4044760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4" name="Straight Connector 213"/>
          <p:cNvCxnSpPr/>
          <p:nvPr/>
        </p:nvCxnSpPr>
        <p:spPr bwMode="auto">
          <a:xfrm flipH="1">
            <a:off x="748114" y="3815824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" name="Straight Connector 214"/>
          <p:cNvCxnSpPr/>
          <p:nvPr/>
        </p:nvCxnSpPr>
        <p:spPr bwMode="auto">
          <a:xfrm flipH="1">
            <a:off x="750532" y="3612324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6" name="Straight Connector 215"/>
          <p:cNvCxnSpPr/>
          <p:nvPr/>
        </p:nvCxnSpPr>
        <p:spPr bwMode="auto">
          <a:xfrm flipH="1">
            <a:off x="748114" y="3383275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7" name="Straight Connector 216"/>
          <p:cNvCxnSpPr/>
          <p:nvPr/>
        </p:nvCxnSpPr>
        <p:spPr bwMode="auto">
          <a:xfrm flipH="1">
            <a:off x="748114" y="3154339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8" name="Straight Connector 217"/>
          <p:cNvCxnSpPr/>
          <p:nvPr/>
        </p:nvCxnSpPr>
        <p:spPr bwMode="auto">
          <a:xfrm flipH="1">
            <a:off x="750532" y="2936604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9" name="Straight Connector 218"/>
          <p:cNvCxnSpPr/>
          <p:nvPr/>
        </p:nvCxnSpPr>
        <p:spPr bwMode="auto">
          <a:xfrm flipH="1">
            <a:off x="748114" y="2707555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0" name="Straight Connector 219"/>
          <p:cNvCxnSpPr/>
          <p:nvPr/>
        </p:nvCxnSpPr>
        <p:spPr bwMode="auto">
          <a:xfrm flipH="1">
            <a:off x="748114" y="2478619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1" name="Straight Connector 220"/>
          <p:cNvCxnSpPr/>
          <p:nvPr/>
        </p:nvCxnSpPr>
        <p:spPr bwMode="auto">
          <a:xfrm flipH="1">
            <a:off x="750532" y="2260328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2" name="Straight Connector 221"/>
          <p:cNvCxnSpPr/>
          <p:nvPr/>
        </p:nvCxnSpPr>
        <p:spPr bwMode="auto">
          <a:xfrm flipH="1">
            <a:off x="748114" y="2031279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3" name="Straight Connector 222"/>
          <p:cNvCxnSpPr/>
          <p:nvPr/>
        </p:nvCxnSpPr>
        <p:spPr bwMode="auto">
          <a:xfrm flipH="1">
            <a:off x="748114" y="1802343"/>
            <a:ext cx="7355778" cy="896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4" name="Straight Connector 223"/>
          <p:cNvCxnSpPr/>
          <p:nvPr/>
        </p:nvCxnSpPr>
        <p:spPr bwMode="auto">
          <a:xfrm flipH="1">
            <a:off x="750532" y="1576108"/>
            <a:ext cx="7354140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5" name="Straight Connector 224"/>
          <p:cNvCxnSpPr/>
          <p:nvPr/>
        </p:nvCxnSpPr>
        <p:spPr bwMode="auto">
          <a:xfrm flipH="1">
            <a:off x="748114" y="1347059"/>
            <a:ext cx="7358457" cy="0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7" name="TextBox 226"/>
          <p:cNvSpPr txBox="1"/>
          <p:nvPr/>
        </p:nvSpPr>
        <p:spPr>
          <a:xfrm>
            <a:off x="390595" y="1150111"/>
            <a:ext cx="42992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40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30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20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10</a:t>
            </a: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endParaRPr lang="fr-CH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  <a:p>
            <a:pPr algn="l">
              <a:spcBef>
                <a:spcPts val="800"/>
              </a:spcBef>
            </a:pPr>
            <a:r>
              <a:rPr lang="fr-CH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 0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414077" y="576108"/>
            <a:ext cx="67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accent6">
                    <a:lumMod val="75000"/>
                  </a:schemeClr>
                </a:solidFill>
              </a:rPr>
              <a:t>g/m</a:t>
            </a:r>
            <a:r>
              <a:rPr lang="fr-CH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7415" name="Freeform 17414"/>
          <p:cNvSpPr/>
          <p:nvPr/>
        </p:nvSpPr>
        <p:spPr bwMode="auto">
          <a:xfrm>
            <a:off x="747908" y="914065"/>
            <a:ext cx="7360920" cy="4800600"/>
          </a:xfrm>
          <a:custGeom>
            <a:avLst/>
            <a:gdLst>
              <a:gd name="connsiteX0" fmla="*/ 0 w 7360920"/>
              <a:gd name="connsiteY0" fmla="*/ 4785360 h 4785360"/>
              <a:gd name="connsiteX1" fmla="*/ 7360920 w 7360920"/>
              <a:gd name="connsiteY1" fmla="*/ 0 h 4785360"/>
              <a:gd name="connsiteX2" fmla="*/ 7360920 w 7360920"/>
              <a:gd name="connsiteY2" fmla="*/ 0 h 4785360"/>
              <a:gd name="connsiteX0" fmla="*/ 0 w 7360920"/>
              <a:gd name="connsiteY0" fmla="*/ 4785360 h 4785397"/>
              <a:gd name="connsiteX1" fmla="*/ 7360920 w 7360920"/>
              <a:gd name="connsiteY1" fmla="*/ 0 h 4785397"/>
              <a:gd name="connsiteX2" fmla="*/ 7360920 w 7360920"/>
              <a:gd name="connsiteY2" fmla="*/ 0 h 4785397"/>
              <a:gd name="connsiteX0" fmla="*/ 0 w 7360920"/>
              <a:gd name="connsiteY0" fmla="*/ 4785360 h 4785451"/>
              <a:gd name="connsiteX1" fmla="*/ 7360920 w 7360920"/>
              <a:gd name="connsiteY1" fmla="*/ 0 h 4785451"/>
              <a:gd name="connsiteX2" fmla="*/ 7360920 w 7360920"/>
              <a:gd name="connsiteY2" fmla="*/ 0 h 4785451"/>
              <a:gd name="connsiteX0" fmla="*/ 0 w 7360920"/>
              <a:gd name="connsiteY0" fmla="*/ 4785360 h 4785451"/>
              <a:gd name="connsiteX1" fmla="*/ 7360920 w 7360920"/>
              <a:gd name="connsiteY1" fmla="*/ 0 h 4785451"/>
              <a:gd name="connsiteX2" fmla="*/ 7360920 w 7360920"/>
              <a:gd name="connsiteY2" fmla="*/ 0 h 4785451"/>
              <a:gd name="connsiteX0" fmla="*/ 0 w 7360920"/>
              <a:gd name="connsiteY0" fmla="*/ 4785360 h 4785474"/>
              <a:gd name="connsiteX1" fmla="*/ 7360920 w 7360920"/>
              <a:gd name="connsiteY1" fmla="*/ 0 h 4785474"/>
              <a:gd name="connsiteX2" fmla="*/ 7360920 w 7360920"/>
              <a:gd name="connsiteY2" fmla="*/ 0 h 4785474"/>
              <a:gd name="connsiteX0" fmla="*/ 0 w 7360920"/>
              <a:gd name="connsiteY0" fmla="*/ 4785360 h 4785459"/>
              <a:gd name="connsiteX1" fmla="*/ 7360920 w 7360920"/>
              <a:gd name="connsiteY1" fmla="*/ 0 h 4785459"/>
              <a:gd name="connsiteX2" fmla="*/ 7360920 w 7360920"/>
              <a:gd name="connsiteY2" fmla="*/ 0 h 4785459"/>
              <a:gd name="connsiteX0" fmla="*/ 0 w 7360920"/>
              <a:gd name="connsiteY0" fmla="*/ 4785360 h 4785420"/>
              <a:gd name="connsiteX1" fmla="*/ 7360920 w 7360920"/>
              <a:gd name="connsiteY1" fmla="*/ 0 h 4785420"/>
              <a:gd name="connsiteX2" fmla="*/ 7360920 w 7360920"/>
              <a:gd name="connsiteY2" fmla="*/ 0 h 4785420"/>
              <a:gd name="connsiteX0" fmla="*/ 0 w 7360920"/>
              <a:gd name="connsiteY0" fmla="*/ 4785360 h 4785513"/>
              <a:gd name="connsiteX1" fmla="*/ 7360920 w 7360920"/>
              <a:gd name="connsiteY1" fmla="*/ 0 h 4785513"/>
              <a:gd name="connsiteX2" fmla="*/ 7360920 w 7360920"/>
              <a:gd name="connsiteY2" fmla="*/ 0 h 4785513"/>
              <a:gd name="connsiteX0" fmla="*/ 0 w 7360920"/>
              <a:gd name="connsiteY0" fmla="*/ 4785360 h 4785604"/>
              <a:gd name="connsiteX1" fmla="*/ 7360920 w 7360920"/>
              <a:gd name="connsiteY1" fmla="*/ 0 h 4785604"/>
              <a:gd name="connsiteX2" fmla="*/ 7360920 w 7360920"/>
              <a:gd name="connsiteY2" fmla="*/ 0 h 4785604"/>
              <a:gd name="connsiteX0" fmla="*/ 0 w 7360920"/>
              <a:gd name="connsiteY0" fmla="*/ 4785360 h 4785532"/>
              <a:gd name="connsiteX1" fmla="*/ 7360920 w 7360920"/>
              <a:gd name="connsiteY1" fmla="*/ 0 h 4785532"/>
              <a:gd name="connsiteX2" fmla="*/ 7360920 w 7360920"/>
              <a:gd name="connsiteY2" fmla="*/ 0 h 4785532"/>
              <a:gd name="connsiteX0" fmla="*/ 0 w 7360920"/>
              <a:gd name="connsiteY0" fmla="*/ 4785360 h 4785360"/>
              <a:gd name="connsiteX1" fmla="*/ 7360920 w 7360920"/>
              <a:gd name="connsiteY1" fmla="*/ 0 h 4785360"/>
              <a:gd name="connsiteX2" fmla="*/ 7360920 w 7360920"/>
              <a:gd name="connsiteY2" fmla="*/ 0 h 4785360"/>
              <a:gd name="connsiteX0" fmla="*/ 0 w 7360920"/>
              <a:gd name="connsiteY0" fmla="*/ 4800600 h 4800600"/>
              <a:gd name="connsiteX1" fmla="*/ 7360920 w 7360920"/>
              <a:gd name="connsiteY1" fmla="*/ 0 h 4800600"/>
              <a:gd name="connsiteX2" fmla="*/ 7360920 w 7360920"/>
              <a:gd name="connsiteY2" fmla="*/ 0 h 4800600"/>
              <a:gd name="connsiteX0" fmla="*/ 0 w 7360920"/>
              <a:gd name="connsiteY0" fmla="*/ 4800600 h 4800600"/>
              <a:gd name="connsiteX1" fmla="*/ 7360920 w 7360920"/>
              <a:gd name="connsiteY1" fmla="*/ 0 h 4800600"/>
              <a:gd name="connsiteX2" fmla="*/ 7360920 w 7360920"/>
              <a:gd name="connsiteY2" fmla="*/ 0 h 4800600"/>
              <a:gd name="connsiteX0" fmla="*/ 0 w 7360920"/>
              <a:gd name="connsiteY0" fmla="*/ 4800600 h 4800600"/>
              <a:gd name="connsiteX1" fmla="*/ 7360920 w 7360920"/>
              <a:gd name="connsiteY1" fmla="*/ 0 h 4800600"/>
              <a:gd name="connsiteX2" fmla="*/ 7360920 w 7360920"/>
              <a:gd name="connsiteY2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0920" h="4800600">
                <a:moveTo>
                  <a:pt x="0" y="4800600"/>
                </a:moveTo>
                <a:cubicBezTo>
                  <a:pt x="5471160" y="4660900"/>
                  <a:pt x="5814060" y="2941320"/>
                  <a:pt x="7360920" y="0"/>
                </a:cubicBezTo>
                <a:lnTo>
                  <a:pt x="7360920" y="0"/>
                </a:lnTo>
              </a:path>
            </a:pathLst>
          </a:cu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109899" y="1475498"/>
            <a:ext cx="5572797" cy="1569660"/>
          </a:xfrm>
          <a:prstGeom prst="rect">
            <a:avLst/>
          </a:prstGeom>
          <a:solidFill>
            <a:schemeClr val="accent3">
              <a:lumMod val="9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6">
                    <a:lumMod val="75000"/>
                  </a:schemeClr>
                </a:solidFill>
              </a:rPr>
              <a:t>Quantité d'eau sous forme de vapeur par mètre-cube d'air à 100% d'humidité en fonction de la température.</a:t>
            </a:r>
          </a:p>
        </p:txBody>
      </p:sp>
      <p:sp>
        <p:nvSpPr>
          <p:cNvPr id="17417" name="Right Brace 17416"/>
          <p:cNvSpPr/>
          <p:nvPr/>
        </p:nvSpPr>
        <p:spPr bwMode="auto">
          <a:xfrm>
            <a:off x="6799231" y="4198619"/>
            <a:ext cx="355545" cy="1650515"/>
          </a:xfrm>
          <a:prstGeom prst="rightBrace">
            <a:avLst>
              <a:gd name="adj1" fmla="val 36909"/>
              <a:gd name="adj2" fmla="val 50000"/>
            </a:avLst>
          </a:prstGeom>
          <a:noFill/>
          <a:ln w="25400">
            <a:solidFill>
              <a:srgbClr val="FF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419" name="Straight Connector 17418"/>
          <p:cNvCxnSpPr/>
          <p:nvPr/>
        </p:nvCxnSpPr>
        <p:spPr bwMode="auto">
          <a:xfrm flipV="1">
            <a:off x="6088578" y="4198620"/>
            <a:ext cx="780" cy="1650515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416" name="Flowchart: Connector 17415"/>
          <p:cNvSpPr/>
          <p:nvPr/>
        </p:nvSpPr>
        <p:spPr bwMode="auto">
          <a:xfrm>
            <a:off x="5997798" y="4859189"/>
            <a:ext cx="180000" cy="180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20" name="TextBox 17419"/>
          <p:cNvSpPr txBox="1"/>
          <p:nvPr/>
        </p:nvSpPr>
        <p:spPr>
          <a:xfrm>
            <a:off x="7093551" y="482145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100%</a:t>
            </a:r>
          </a:p>
        </p:txBody>
      </p:sp>
      <p:cxnSp>
        <p:nvCxnSpPr>
          <p:cNvPr id="238" name="Straight Connector 237"/>
          <p:cNvCxnSpPr>
            <a:stCxn id="17417" idx="0"/>
          </p:cNvCxnSpPr>
          <p:nvPr/>
        </p:nvCxnSpPr>
        <p:spPr bwMode="auto">
          <a:xfrm flipH="1">
            <a:off x="6089358" y="4198619"/>
            <a:ext cx="709873" cy="1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1" name="Right Brace 240"/>
          <p:cNvSpPr/>
          <p:nvPr/>
        </p:nvSpPr>
        <p:spPr bwMode="auto">
          <a:xfrm>
            <a:off x="6210464" y="4949189"/>
            <a:ext cx="238967" cy="882191"/>
          </a:xfrm>
          <a:prstGeom prst="rightBrace">
            <a:avLst>
              <a:gd name="adj1" fmla="val 36909"/>
              <a:gd name="adj2" fmla="val 50000"/>
            </a:avLst>
          </a:prstGeom>
          <a:noFill/>
          <a:ln w="25400">
            <a:solidFill>
              <a:srgbClr val="FF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6375965" y="52162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54%</a:t>
            </a:r>
          </a:p>
        </p:txBody>
      </p:sp>
      <p:cxnSp>
        <p:nvCxnSpPr>
          <p:cNvPr id="243" name="Straight Connector 242"/>
          <p:cNvCxnSpPr/>
          <p:nvPr/>
        </p:nvCxnSpPr>
        <p:spPr bwMode="auto">
          <a:xfrm flipH="1" flipV="1">
            <a:off x="5021677" y="4949189"/>
            <a:ext cx="1067682" cy="3137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5" name="Straight Connector 244"/>
          <p:cNvCxnSpPr/>
          <p:nvPr/>
        </p:nvCxnSpPr>
        <p:spPr bwMode="auto">
          <a:xfrm flipH="1" flipV="1">
            <a:off x="5021677" y="4949189"/>
            <a:ext cx="1560" cy="882192"/>
          </a:xfrm>
          <a:prstGeom prst="line">
            <a:avLst/>
          </a:prstGeom>
          <a:solidFill>
            <a:srgbClr val="C0C0C0"/>
          </a:solidFill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7" name="TextBox 246"/>
          <p:cNvSpPr txBox="1"/>
          <p:nvPr/>
        </p:nvSpPr>
        <p:spPr>
          <a:xfrm>
            <a:off x="2724845" y="4492100"/>
            <a:ext cx="2429182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fr-CH" b="1" dirty="0">
                <a:solidFill>
                  <a:srgbClr val="FFFF00"/>
                </a:solidFill>
              </a:rPr>
              <a:t>Point de rosée = 11°C</a:t>
            </a:r>
          </a:p>
        </p:txBody>
      </p:sp>
    </p:spTree>
    <p:extLst>
      <p:ext uri="{BB962C8B-B14F-4D97-AF65-F5344CB8AC3E}">
        <p14:creationId xmlns:p14="http://schemas.microsoft.com/office/powerpoint/2010/main" val="17567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animBg="1"/>
      <p:bldP spid="17417" grpId="1" animBg="1"/>
      <p:bldP spid="17416" grpId="0" animBg="1"/>
      <p:bldP spid="17420" grpId="0"/>
      <p:bldP spid="17420" grpId="1"/>
      <p:bldP spid="241" grpId="0" animBg="1"/>
      <p:bldP spid="241" grpId="1" animBg="1"/>
      <p:bldP spid="242" grpId="0"/>
      <p:bldP spid="242" grpId="1"/>
      <p:bldP spid="2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0" r="45799" b="34432"/>
          <a:stretch/>
        </p:blipFill>
        <p:spPr>
          <a:xfrm>
            <a:off x="0" y="-365760"/>
            <a:ext cx="9144000" cy="72237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042290"/>
          </a:xfrm>
        </p:spPr>
        <p:txBody>
          <a:bodyPr/>
          <a:lstStyle/>
          <a:p>
            <a:r>
              <a:rPr lang="fr-CH" b="1" dirty="0">
                <a:solidFill>
                  <a:srgbClr val="9BD9FF"/>
                </a:solidFill>
              </a:rPr>
              <a:t>Pluie d'été / Crachin d'hiver.</a:t>
            </a:r>
          </a:p>
        </p:txBody>
      </p:sp>
      <p:sp>
        <p:nvSpPr>
          <p:cNvPr id="5" name="Cube 4"/>
          <p:cNvSpPr/>
          <p:nvPr/>
        </p:nvSpPr>
        <p:spPr bwMode="auto">
          <a:xfrm rot="16200000" flipH="1">
            <a:off x="838200" y="1447800"/>
            <a:ext cx="3093720" cy="3307080"/>
          </a:xfrm>
          <a:prstGeom prst="cube">
            <a:avLst>
              <a:gd name="adj" fmla="val 17537"/>
            </a:avLst>
          </a:prstGeom>
          <a:blipFill>
            <a:blip r:embed="rId3"/>
            <a:stretch>
              <a:fillRect/>
            </a:stretch>
          </a:blip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1691640"/>
            <a:ext cx="1402948" cy="1323439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fr-CH" sz="4000" b="1" dirty="0">
                <a:solidFill>
                  <a:srgbClr val="C00000"/>
                </a:solidFill>
              </a:rPr>
              <a:t>1km</a:t>
            </a:r>
            <a:r>
              <a:rPr lang="fr-CH" sz="4000" b="1" baseline="30000" dirty="0">
                <a:solidFill>
                  <a:srgbClr val="C00000"/>
                </a:solidFill>
              </a:rPr>
              <a:t>3</a:t>
            </a:r>
          </a:p>
          <a:p>
            <a:pPr algn="l"/>
            <a:r>
              <a:rPr lang="fr-CH" sz="4000" b="1" dirty="0">
                <a:solidFill>
                  <a:srgbClr val="C00000"/>
                </a:solidFill>
              </a:rPr>
              <a:t>15°C</a:t>
            </a:r>
          </a:p>
        </p:txBody>
      </p:sp>
      <p:sp>
        <p:nvSpPr>
          <p:cNvPr id="7" name="Cube 6"/>
          <p:cNvSpPr/>
          <p:nvPr/>
        </p:nvSpPr>
        <p:spPr bwMode="auto">
          <a:xfrm rot="16200000" flipH="1">
            <a:off x="5120640" y="1478280"/>
            <a:ext cx="3093720" cy="3307080"/>
          </a:xfrm>
          <a:prstGeom prst="cube">
            <a:avLst>
              <a:gd name="adj" fmla="val 17537"/>
            </a:avLst>
          </a:prstGeom>
          <a:blipFill>
            <a:blip r:embed="rId3"/>
            <a:stretch>
              <a:fillRect/>
            </a:stretch>
          </a:blip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7440" y="1737360"/>
            <a:ext cx="1402948" cy="1323439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fr-CH" sz="4000" b="1" dirty="0">
                <a:solidFill>
                  <a:srgbClr val="002060"/>
                </a:solidFill>
              </a:rPr>
              <a:t>1km</a:t>
            </a:r>
            <a:r>
              <a:rPr lang="fr-CH" sz="4000" b="1" baseline="30000" dirty="0">
                <a:solidFill>
                  <a:srgbClr val="002060"/>
                </a:solidFill>
              </a:rPr>
              <a:t>3</a:t>
            </a:r>
          </a:p>
          <a:p>
            <a:pPr algn="l"/>
            <a:r>
              <a:rPr lang="fr-CH" sz="4000" b="1" dirty="0">
                <a:solidFill>
                  <a:srgbClr val="002060"/>
                </a:solidFill>
              </a:rPr>
              <a:t>-2°C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9240" y="3276600"/>
            <a:ext cx="219456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C00000"/>
                </a:solidFill>
              </a:rPr>
              <a:t>10'000 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04560" y="3291840"/>
            <a:ext cx="219456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002060"/>
                </a:solidFill>
              </a:rPr>
              <a:t>3'800 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8120" y="1036320"/>
            <a:ext cx="1676400" cy="830997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800" b="1" dirty="0">
                <a:solidFill>
                  <a:schemeClr val="bg1">
                    <a:lumMod val="95000"/>
                  </a:schemeClr>
                </a:solidFill>
              </a:rPr>
              <a:t>-5°C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1767840" y="4297680"/>
            <a:ext cx="1386840" cy="1143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6065520" y="4297680"/>
            <a:ext cx="1386840" cy="1143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9240" y="5369560"/>
            <a:ext cx="204724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C00000"/>
                </a:solidFill>
              </a:rPr>
              <a:t>1'500 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5680" y="5394960"/>
            <a:ext cx="1717040" cy="707886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fr-CH" sz="4000" b="1" dirty="0">
                <a:solidFill>
                  <a:srgbClr val="002060"/>
                </a:solidFill>
              </a:rPr>
              <a:t>300 T</a:t>
            </a:r>
          </a:p>
        </p:txBody>
      </p:sp>
    </p:spTree>
    <p:extLst>
      <p:ext uri="{BB962C8B-B14F-4D97-AF65-F5344CB8AC3E}">
        <p14:creationId xmlns:p14="http://schemas.microsoft.com/office/powerpoint/2010/main" val="5314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 bwMode="auto">
          <a:xfrm>
            <a:off x="3786188" y="2952750"/>
            <a:ext cx="1019175" cy="626269"/>
          </a:xfrm>
          <a:custGeom>
            <a:avLst/>
            <a:gdLst>
              <a:gd name="connsiteX0" fmla="*/ 273843 w 1019175"/>
              <a:gd name="connsiteY0" fmla="*/ 600075 h 626269"/>
              <a:gd name="connsiteX1" fmla="*/ 185737 w 1019175"/>
              <a:gd name="connsiteY1" fmla="*/ 504825 h 626269"/>
              <a:gd name="connsiteX2" fmla="*/ 178593 w 1019175"/>
              <a:gd name="connsiteY2" fmla="*/ 431006 h 626269"/>
              <a:gd name="connsiteX3" fmla="*/ 126206 w 1019175"/>
              <a:gd name="connsiteY3" fmla="*/ 469106 h 626269"/>
              <a:gd name="connsiteX4" fmla="*/ 83343 w 1019175"/>
              <a:gd name="connsiteY4" fmla="*/ 469106 h 626269"/>
              <a:gd name="connsiteX5" fmla="*/ 78581 w 1019175"/>
              <a:gd name="connsiteY5" fmla="*/ 511969 h 626269"/>
              <a:gd name="connsiteX6" fmla="*/ 0 w 1019175"/>
              <a:gd name="connsiteY6" fmla="*/ 519113 h 626269"/>
              <a:gd name="connsiteX7" fmla="*/ 16668 w 1019175"/>
              <a:gd name="connsiteY7" fmla="*/ 459581 h 626269"/>
              <a:gd name="connsiteX8" fmla="*/ 54768 w 1019175"/>
              <a:gd name="connsiteY8" fmla="*/ 442913 h 626269"/>
              <a:gd name="connsiteX9" fmla="*/ 80962 w 1019175"/>
              <a:gd name="connsiteY9" fmla="*/ 409575 h 626269"/>
              <a:gd name="connsiteX10" fmla="*/ 26193 w 1019175"/>
              <a:gd name="connsiteY10" fmla="*/ 402431 h 626269"/>
              <a:gd name="connsiteX11" fmla="*/ 100012 w 1019175"/>
              <a:gd name="connsiteY11" fmla="*/ 307181 h 626269"/>
              <a:gd name="connsiteX12" fmla="*/ 133350 w 1019175"/>
              <a:gd name="connsiteY12" fmla="*/ 302419 h 626269"/>
              <a:gd name="connsiteX13" fmla="*/ 135731 w 1019175"/>
              <a:gd name="connsiteY13" fmla="*/ 228600 h 626269"/>
              <a:gd name="connsiteX14" fmla="*/ 180975 w 1019175"/>
              <a:gd name="connsiteY14" fmla="*/ 230981 h 626269"/>
              <a:gd name="connsiteX15" fmla="*/ 276225 w 1019175"/>
              <a:gd name="connsiteY15" fmla="*/ 133350 h 626269"/>
              <a:gd name="connsiteX16" fmla="*/ 221456 w 1019175"/>
              <a:gd name="connsiteY16" fmla="*/ 114300 h 626269"/>
              <a:gd name="connsiteX17" fmla="*/ 247650 w 1019175"/>
              <a:gd name="connsiteY17" fmla="*/ 80963 h 626269"/>
              <a:gd name="connsiteX18" fmla="*/ 300037 w 1019175"/>
              <a:gd name="connsiteY18" fmla="*/ 71438 h 626269"/>
              <a:gd name="connsiteX19" fmla="*/ 311943 w 1019175"/>
              <a:gd name="connsiteY19" fmla="*/ 116681 h 626269"/>
              <a:gd name="connsiteX20" fmla="*/ 397668 w 1019175"/>
              <a:gd name="connsiteY20" fmla="*/ 73819 h 626269"/>
              <a:gd name="connsiteX21" fmla="*/ 585787 w 1019175"/>
              <a:gd name="connsiteY21" fmla="*/ 69056 h 626269"/>
              <a:gd name="connsiteX22" fmla="*/ 571500 w 1019175"/>
              <a:gd name="connsiteY22" fmla="*/ 14288 h 626269"/>
              <a:gd name="connsiteX23" fmla="*/ 614362 w 1019175"/>
              <a:gd name="connsiteY23" fmla="*/ 0 h 626269"/>
              <a:gd name="connsiteX24" fmla="*/ 681037 w 1019175"/>
              <a:gd name="connsiteY24" fmla="*/ 45244 h 626269"/>
              <a:gd name="connsiteX25" fmla="*/ 716756 w 1019175"/>
              <a:gd name="connsiteY25" fmla="*/ 40481 h 626269"/>
              <a:gd name="connsiteX26" fmla="*/ 790575 w 1019175"/>
              <a:gd name="connsiteY26" fmla="*/ 116681 h 626269"/>
              <a:gd name="connsiteX27" fmla="*/ 759618 w 1019175"/>
              <a:gd name="connsiteY27" fmla="*/ 235744 h 626269"/>
              <a:gd name="connsiteX28" fmla="*/ 842962 w 1019175"/>
              <a:gd name="connsiteY28" fmla="*/ 259556 h 626269"/>
              <a:gd name="connsiteX29" fmla="*/ 921543 w 1019175"/>
              <a:gd name="connsiteY29" fmla="*/ 302419 h 626269"/>
              <a:gd name="connsiteX30" fmla="*/ 976312 w 1019175"/>
              <a:gd name="connsiteY30" fmla="*/ 250031 h 626269"/>
              <a:gd name="connsiteX31" fmla="*/ 1019175 w 1019175"/>
              <a:gd name="connsiteY31" fmla="*/ 259556 h 626269"/>
              <a:gd name="connsiteX32" fmla="*/ 995362 w 1019175"/>
              <a:gd name="connsiteY32" fmla="*/ 397669 h 626269"/>
              <a:gd name="connsiteX33" fmla="*/ 957262 w 1019175"/>
              <a:gd name="connsiteY33" fmla="*/ 404813 h 626269"/>
              <a:gd name="connsiteX34" fmla="*/ 947737 w 1019175"/>
              <a:gd name="connsiteY34" fmla="*/ 359569 h 626269"/>
              <a:gd name="connsiteX35" fmla="*/ 909637 w 1019175"/>
              <a:gd name="connsiteY35" fmla="*/ 371475 h 626269"/>
              <a:gd name="connsiteX36" fmla="*/ 928687 w 1019175"/>
              <a:gd name="connsiteY36" fmla="*/ 445294 h 626269"/>
              <a:gd name="connsiteX37" fmla="*/ 916781 w 1019175"/>
              <a:gd name="connsiteY37" fmla="*/ 502444 h 626269"/>
              <a:gd name="connsiteX38" fmla="*/ 864393 w 1019175"/>
              <a:gd name="connsiteY38" fmla="*/ 426244 h 626269"/>
              <a:gd name="connsiteX39" fmla="*/ 823912 w 1019175"/>
              <a:gd name="connsiteY39" fmla="*/ 471488 h 626269"/>
              <a:gd name="connsiteX40" fmla="*/ 781050 w 1019175"/>
              <a:gd name="connsiteY40" fmla="*/ 464344 h 626269"/>
              <a:gd name="connsiteX41" fmla="*/ 778668 w 1019175"/>
              <a:gd name="connsiteY41" fmla="*/ 407194 h 626269"/>
              <a:gd name="connsiteX42" fmla="*/ 731043 w 1019175"/>
              <a:gd name="connsiteY42" fmla="*/ 411956 h 626269"/>
              <a:gd name="connsiteX43" fmla="*/ 747712 w 1019175"/>
              <a:gd name="connsiteY43" fmla="*/ 476250 h 626269"/>
              <a:gd name="connsiteX44" fmla="*/ 690562 w 1019175"/>
              <a:gd name="connsiteY44" fmla="*/ 542925 h 626269"/>
              <a:gd name="connsiteX45" fmla="*/ 697706 w 1019175"/>
              <a:gd name="connsiteY45" fmla="*/ 611981 h 626269"/>
              <a:gd name="connsiteX46" fmla="*/ 666750 w 1019175"/>
              <a:gd name="connsiteY46" fmla="*/ 626269 h 626269"/>
              <a:gd name="connsiteX47" fmla="*/ 647700 w 1019175"/>
              <a:gd name="connsiteY47" fmla="*/ 602456 h 626269"/>
              <a:gd name="connsiteX48" fmla="*/ 626268 w 1019175"/>
              <a:gd name="connsiteY48" fmla="*/ 561975 h 626269"/>
              <a:gd name="connsiteX49" fmla="*/ 640556 w 1019175"/>
              <a:gd name="connsiteY49" fmla="*/ 521494 h 626269"/>
              <a:gd name="connsiteX50" fmla="*/ 590550 w 1019175"/>
              <a:gd name="connsiteY50" fmla="*/ 528638 h 626269"/>
              <a:gd name="connsiteX51" fmla="*/ 566737 w 1019175"/>
              <a:gd name="connsiteY51" fmla="*/ 488156 h 626269"/>
              <a:gd name="connsiteX52" fmla="*/ 564356 w 1019175"/>
              <a:gd name="connsiteY52" fmla="*/ 419100 h 626269"/>
              <a:gd name="connsiteX53" fmla="*/ 535781 w 1019175"/>
              <a:gd name="connsiteY53" fmla="*/ 421481 h 626269"/>
              <a:gd name="connsiteX54" fmla="*/ 469106 w 1019175"/>
              <a:gd name="connsiteY54" fmla="*/ 488156 h 626269"/>
              <a:gd name="connsiteX55" fmla="*/ 502443 w 1019175"/>
              <a:gd name="connsiteY55" fmla="*/ 507206 h 626269"/>
              <a:gd name="connsiteX56" fmla="*/ 457200 w 1019175"/>
              <a:gd name="connsiteY56" fmla="*/ 552450 h 626269"/>
              <a:gd name="connsiteX57" fmla="*/ 409575 w 1019175"/>
              <a:gd name="connsiteY57" fmla="*/ 585788 h 626269"/>
              <a:gd name="connsiteX58" fmla="*/ 359568 w 1019175"/>
              <a:gd name="connsiteY58" fmla="*/ 557213 h 626269"/>
              <a:gd name="connsiteX59" fmla="*/ 273843 w 1019175"/>
              <a:gd name="connsiteY59" fmla="*/ 600075 h 62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19175" h="626269">
                <a:moveTo>
                  <a:pt x="273843" y="600075"/>
                </a:moveTo>
                <a:lnTo>
                  <a:pt x="185737" y="504825"/>
                </a:lnTo>
                <a:lnTo>
                  <a:pt x="178593" y="431006"/>
                </a:lnTo>
                <a:lnTo>
                  <a:pt x="126206" y="469106"/>
                </a:lnTo>
                <a:lnTo>
                  <a:pt x="83343" y="469106"/>
                </a:lnTo>
                <a:lnTo>
                  <a:pt x="78581" y="511969"/>
                </a:lnTo>
                <a:lnTo>
                  <a:pt x="0" y="519113"/>
                </a:lnTo>
                <a:lnTo>
                  <a:pt x="16668" y="459581"/>
                </a:lnTo>
                <a:lnTo>
                  <a:pt x="54768" y="442913"/>
                </a:lnTo>
                <a:lnTo>
                  <a:pt x="80962" y="409575"/>
                </a:lnTo>
                <a:lnTo>
                  <a:pt x="26193" y="402431"/>
                </a:lnTo>
                <a:lnTo>
                  <a:pt x="100012" y="307181"/>
                </a:lnTo>
                <a:lnTo>
                  <a:pt x="133350" y="302419"/>
                </a:lnTo>
                <a:cubicBezTo>
                  <a:pt x="134144" y="277813"/>
                  <a:pt x="134937" y="253206"/>
                  <a:pt x="135731" y="228600"/>
                </a:cubicBezTo>
                <a:lnTo>
                  <a:pt x="180975" y="230981"/>
                </a:lnTo>
                <a:lnTo>
                  <a:pt x="276225" y="133350"/>
                </a:lnTo>
                <a:lnTo>
                  <a:pt x="221456" y="114300"/>
                </a:lnTo>
                <a:lnTo>
                  <a:pt x="247650" y="80963"/>
                </a:lnTo>
                <a:lnTo>
                  <a:pt x="300037" y="71438"/>
                </a:lnTo>
                <a:lnTo>
                  <a:pt x="311943" y="116681"/>
                </a:lnTo>
                <a:lnTo>
                  <a:pt x="397668" y="73819"/>
                </a:lnTo>
                <a:lnTo>
                  <a:pt x="585787" y="69056"/>
                </a:lnTo>
                <a:lnTo>
                  <a:pt x="571500" y="14288"/>
                </a:lnTo>
                <a:lnTo>
                  <a:pt x="614362" y="0"/>
                </a:lnTo>
                <a:lnTo>
                  <a:pt x="681037" y="45244"/>
                </a:lnTo>
                <a:lnTo>
                  <a:pt x="716756" y="40481"/>
                </a:lnTo>
                <a:lnTo>
                  <a:pt x="790575" y="116681"/>
                </a:lnTo>
                <a:lnTo>
                  <a:pt x="759618" y="235744"/>
                </a:lnTo>
                <a:lnTo>
                  <a:pt x="842962" y="259556"/>
                </a:lnTo>
                <a:lnTo>
                  <a:pt x="921543" y="302419"/>
                </a:lnTo>
                <a:lnTo>
                  <a:pt x="976312" y="250031"/>
                </a:lnTo>
                <a:lnTo>
                  <a:pt x="1019175" y="259556"/>
                </a:lnTo>
                <a:lnTo>
                  <a:pt x="995362" y="397669"/>
                </a:lnTo>
                <a:lnTo>
                  <a:pt x="957262" y="404813"/>
                </a:lnTo>
                <a:lnTo>
                  <a:pt x="947737" y="359569"/>
                </a:lnTo>
                <a:lnTo>
                  <a:pt x="909637" y="371475"/>
                </a:lnTo>
                <a:lnTo>
                  <a:pt x="928687" y="445294"/>
                </a:lnTo>
                <a:lnTo>
                  <a:pt x="916781" y="502444"/>
                </a:lnTo>
                <a:lnTo>
                  <a:pt x="864393" y="426244"/>
                </a:lnTo>
                <a:lnTo>
                  <a:pt x="823912" y="471488"/>
                </a:lnTo>
                <a:lnTo>
                  <a:pt x="781050" y="464344"/>
                </a:lnTo>
                <a:lnTo>
                  <a:pt x="778668" y="407194"/>
                </a:lnTo>
                <a:lnTo>
                  <a:pt x="731043" y="411956"/>
                </a:lnTo>
                <a:lnTo>
                  <a:pt x="747712" y="476250"/>
                </a:lnTo>
                <a:lnTo>
                  <a:pt x="690562" y="542925"/>
                </a:lnTo>
                <a:lnTo>
                  <a:pt x="697706" y="611981"/>
                </a:lnTo>
                <a:lnTo>
                  <a:pt x="666750" y="626269"/>
                </a:lnTo>
                <a:lnTo>
                  <a:pt x="647700" y="602456"/>
                </a:lnTo>
                <a:lnTo>
                  <a:pt x="626268" y="561975"/>
                </a:lnTo>
                <a:lnTo>
                  <a:pt x="640556" y="521494"/>
                </a:lnTo>
                <a:lnTo>
                  <a:pt x="590550" y="528638"/>
                </a:lnTo>
                <a:lnTo>
                  <a:pt x="566737" y="488156"/>
                </a:lnTo>
                <a:cubicBezTo>
                  <a:pt x="565943" y="465137"/>
                  <a:pt x="565150" y="442119"/>
                  <a:pt x="564356" y="419100"/>
                </a:cubicBezTo>
                <a:lnTo>
                  <a:pt x="535781" y="421481"/>
                </a:lnTo>
                <a:lnTo>
                  <a:pt x="469106" y="488156"/>
                </a:lnTo>
                <a:lnTo>
                  <a:pt x="502443" y="507206"/>
                </a:lnTo>
                <a:lnTo>
                  <a:pt x="457200" y="552450"/>
                </a:lnTo>
                <a:lnTo>
                  <a:pt x="409575" y="585788"/>
                </a:lnTo>
                <a:lnTo>
                  <a:pt x="359568" y="557213"/>
                </a:lnTo>
                <a:lnTo>
                  <a:pt x="273843" y="600075"/>
                </a:lnTo>
                <a:close/>
              </a:path>
            </a:pathLst>
          </a:custGeom>
          <a:solidFill>
            <a:srgbClr val="00FFFF"/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591320">
            <a:off x="351193" y="2232670"/>
            <a:ext cx="3195355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18700" y="4194085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Océanique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Frais ou tempéré.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Humide.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Changeant.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6200000">
            <a:off x="3106814" y="4175253"/>
            <a:ext cx="2377923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427095" y="1079798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Méditerranéen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Tempéré ou chaud.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Humide</a:t>
            </a:r>
            <a:r>
              <a:rPr kumimoji="0" lang="fr-CH" sz="2400" b="0" i="0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 sur les versants sud.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047146">
            <a:off x="5220734" y="2056972"/>
            <a:ext cx="2377923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517105" y="4283447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Continental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Températures extrêmes.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Sec et stable.</a:t>
            </a: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3142077" y="696696"/>
            <a:ext cx="2377923" cy="1440160"/>
          </a:xfrm>
          <a:prstGeom prst="rightArrow">
            <a:avLst/>
          </a:prstGeom>
          <a:solidFill>
            <a:srgbClr val="FFFF00">
              <a:alpha val="38000"/>
            </a:srgbClr>
          </a:solidFill>
          <a:ln w="381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1530" y="143636"/>
            <a:ext cx="8415935" cy="72008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6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Influences météorologiques en Suisse. 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20728" y="1239442"/>
            <a:ext cx="3060340" cy="18902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Polaire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Frais ou froid. Généralement sec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chemeClr val="accent2">
                    <a:lumMod val="75000"/>
                  </a:schemeClr>
                </a:solidFill>
              </a:rPr>
              <a:t>Stable.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7"/>
            <a:ext cx="86615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1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 pour chauffer un gramme d'eau de 1°.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580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calories pour évaporer un gramme d'eau.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80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calories pour fondre un gramme de glace.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Il faut </a:t>
            </a:r>
            <a:r>
              <a:rPr lang="fr-CH" sz="2400" b="1" dirty="0">
                <a:solidFill>
                  <a:srgbClr val="2D2DB9">
                    <a:lumMod val="75000"/>
                  </a:srgbClr>
                </a:solidFill>
              </a:rPr>
              <a:t>80+580=660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calories pour sublimer un gramme de glace.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fr-CH" sz="2400" dirty="0">
                <a:solidFill>
                  <a:srgbClr val="C00000"/>
                </a:solidFill>
              </a:rPr>
              <a:t>1 calorie  =  4,18 Joules  =  1 Watt pendant 4.18 secondes.</a:t>
            </a:r>
          </a:p>
          <a:p>
            <a:pPr>
              <a:lnSpc>
                <a:spcPct val="150000"/>
              </a:lnSpc>
            </a:pPr>
            <a:r>
              <a:rPr lang="fr-CH" sz="2400" dirty="0">
                <a:solidFill>
                  <a:srgbClr val="C00000"/>
                </a:solidFill>
              </a:rPr>
              <a:t>580 calories  =  1 Watt pendant 41 minutes.</a:t>
            </a:r>
          </a:p>
          <a:p>
            <a:pPr algn="l">
              <a:lnSpc>
                <a:spcPct val="150000"/>
              </a:lnSpc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926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84424"/>
          </a:xfrm>
        </p:spPr>
        <p:txBody>
          <a:bodyPr/>
          <a:lstStyle/>
          <a:p>
            <a:pPr eaLnBrk="1" hangingPunct="1"/>
            <a:r>
              <a:rPr lang="fr-CH" dirty="0"/>
              <a:t>L'air et l'eau.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606" y="1206987"/>
            <a:ext cx="86615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Quand l'air s'élève, il se refroidit.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L'air qui refroidit augmente son taux d'humidité.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À moins de 100%, l'air se refroidit de 1°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À 100%, la condensation diminue le refroidissement.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</a:rPr>
              <a:t>30°, 100% 		</a:t>
            </a: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 0,3°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15°, 100% 		 0,5°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0°, 100° 		 0,65° par 100m.</a:t>
            </a: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r>
              <a:rPr lang="fr-CH" sz="2400" dirty="0">
                <a:solidFill>
                  <a:srgbClr val="2D2DB9">
                    <a:lumMod val="75000"/>
                  </a:srgbClr>
                </a:solidFill>
                <a:sym typeface="Wingdings" pitchFamily="2" charset="2"/>
              </a:rPr>
              <a:t>-15°, 100% 	 0,8° par 100m.</a:t>
            </a: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  <a:p>
            <a:pPr marL="266700" indent="-266700" algn="l">
              <a:lnSpc>
                <a:spcPct val="150000"/>
              </a:lnSpc>
              <a:buFont typeface="Arial" pitchFamily="34" charset="0"/>
              <a:buChar char="•"/>
            </a:pPr>
            <a:endParaRPr lang="fr-CH" sz="2400" dirty="0">
              <a:solidFill>
                <a:srgbClr val="2D2DB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87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8" name="Freeform 108"/>
          <p:cNvSpPr>
            <a:spLocks/>
          </p:cNvSpPr>
          <p:nvPr/>
        </p:nvSpPr>
        <p:spPr bwMode="auto">
          <a:xfrm>
            <a:off x="1692275" y="1700213"/>
            <a:ext cx="4032250" cy="4033837"/>
          </a:xfrm>
          <a:custGeom>
            <a:avLst/>
            <a:gdLst>
              <a:gd name="T0" fmla="*/ 4032250 w 2540"/>
              <a:gd name="T1" fmla="*/ 4033837 h 2541"/>
              <a:gd name="T2" fmla="*/ 0 w 2540"/>
              <a:gd name="T3" fmla="*/ 0 h 2541"/>
              <a:gd name="T4" fmla="*/ 0 w 2540"/>
              <a:gd name="T5" fmla="*/ 4033837 h 2541"/>
              <a:gd name="T6" fmla="*/ 4032250 w 2540"/>
              <a:gd name="T7" fmla="*/ 4033837 h 25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40" h="2541">
                <a:moveTo>
                  <a:pt x="2540" y="2541"/>
                </a:moveTo>
                <a:lnTo>
                  <a:pt x="0" y="0"/>
                </a:lnTo>
                <a:lnTo>
                  <a:pt x="0" y="2541"/>
                </a:lnTo>
                <a:lnTo>
                  <a:pt x="2540" y="2541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3300">
                  <a:alpha val="73000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26" name="Freeform 106"/>
          <p:cNvSpPr>
            <a:spLocks/>
          </p:cNvSpPr>
          <p:nvPr/>
        </p:nvSpPr>
        <p:spPr bwMode="auto">
          <a:xfrm>
            <a:off x="3419475" y="1125538"/>
            <a:ext cx="4032250" cy="4608512"/>
          </a:xfrm>
          <a:custGeom>
            <a:avLst/>
            <a:gdLst>
              <a:gd name="T0" fmla="*/ 2305050 w 2540"/>
              <a:gd name="T1" fmla="*/ 4608512 h 2903"/>
              <a:gd name="T2" fmla="*/ 0 w 2540"/>
              <a:gd name="T3" fmla="*/ 0 h 2903"/>
              <a:gd name="T4" fmla="*/ 4032250 w 2540"/>
              <a:gd name="T5" fmla="*/ 0 h 2903"/>
              <a:gd name="T6" fmla="*/ 4032250 w 2540"/>
              <a:gd name="T7" fmla="*/ 4608512 h 2903"/>
              <a:gd name="T8" fmla="*/ 2305050 w 2540"/>
              <a:gd name="T9" fmla="*/ 4608512 h 29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717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5717 w 10000"/>
              <a:gd name="connsiteY4" fmla="*/ 10000 h 10000"/>
              <a:gd name="connsiteX0" fmla="*/ 5717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5717 w 10000"/>
              <a:gd name="connsiteY4" fmla="*/ 10000 h 10000"/>
              <a:gd name="connsiteX0" fmla="*/ 5717 w 10000"/>
              <a:gd name="connsiteY0" fmla="*/ 10000 h 10000"/>
              <a:gd name="connsiteX1" fmla="*/ 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5717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5717" y="10000"/>
                </a:moveTo>
                <a:cubicBezTo>
                  <a:pt x="5141" y="6376"/>
                  <a:pt x="1332" y="2248"/>
                  <a:pt x="0" y="0"/>
                </a:cubicBezTo>
                <a:lnTo>
                  <a:pt x="10000" y="0"/>
                </a:lnTo>
                <a:lnTo>
                  <a:pt x="10000" y="10000"/>
                </a:lnTo>
                <a:lnTo>
                  <a:pt x="5717" y="10000"/>
                </a:lnTo>
                <a:close/>
              </a:path>
            </a:pathLst>
          </a:custGeom>
          <a:gradFill rotWithShape="1">
            <a:gsLst>
              <a:gs pos="0">
                <a:srgbClr val="00B8FF">
                  <a:alpha val="40999"/>
                </a:srgbClr>
              </a:gs>
              <a:gs pos="100000">
                <a:srgbClr val="005576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23" name="Freeform 103"/>
          <p:cNvSpPr>
            <a:spLocks/>
          </p:cNvSpPr>
          <p:nvPr/>
        </p:nvSpPr>
        <p:spPr bwMode="auto">
          <a:xfrm>
            <a:off x="1692275" y="1125538"/>
            <a:ext cx="4032250" cy="4608512"/>
          </a:xfrm>
          <a:custGeom>
            <a:avLst/>
            <a:gdLst>
              <a:gd name="T0" fmla="*/ 4032250 w 2540"/>
              <a:gd name="T1" fmla="*/ 4608512 h 2903"/>
              <a:gd name="T2" fmla="*/ 1727200 w 2540"/>
              <a:gd name="T3" fmla="*/ 0 h 2903"/>
              <a:gd name="T4" fmla="*/ 0 w 2540"/>
              <a:gd name="T5" fmla="*/ 0 h 2903"/>
              <a:gd name="T6" fmla="*/ 0 w 2540"/>
              <a:gd name="T7" fmla="*/ 574675 h 2903"/>
              <a:gd name="T8" fmla="*/ 4032250 w 2540"/>
              <a:gd name="T9" fmla="*/ 4608512 h 29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10000 w 10000"/>
              <a:gd name="connsiteY0" fmla="*/ 10000 h 10000"/>
              <a:gd name="connsiteX1" fmla="*/ 4283 w 10000"/>
              <a:gd name="connsiteY1" fmla="*/ 0 h 10000"/>
              <a:gd name="connsiteX2" fmla="*/ 0 w 10000"/>
              <a:gd name="connsiteY2" fmla="*/ 0 h 10000"/>
              <a:gd name="connsiteX3" fmla="*/ 0 w 10000"/>
              <a:gd name="connsiteY3" fmla="*/ 1247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4283 w 10000"/>
              <a:gd name="connsiteY1" fmla="*/ 0 h 10000"/>
              <a:gd name="connsiteX2" fmla="*/ 0 w 10000"/>
              <a:gd name="connsiteY2" fmla="*/ 0 h 10000"/>
              <a:gd name="connsiteX3" fmla="*/ 0 w 10000"/>
              <a:gd name="connsiteY3" fmla="*/ 1247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9077" y="5648"/>
                  <a:pt x="6325" y="3280"/>
                  <a:pt x="4283" y="0"/>
                </a:cubicBezTo>
                <a:lnTo>
                  <a:pt x="0" y="0"/>
                </a:lnTo>
                <a:lnTo>
                  <a:pt x="0" y="1247"/>
                </a:lnTo>
                <a:lnTo>
                  <a:pt x="10000" y="10000"/>
                </a:lnTo>
                <a:close/>
              </a:path>
            </a:pathLst>
          </a:custGeom>
          <a:gradFill rotWithShape="1">
            <a:gsLst>
              <a:gs pos="0">
                <a:srgbClr val="FF9933"/>
              </a:gs>
              <a:gs pos="100000">
                <a:schemeClr val="hlink">
                  <a:alpha val="32001"/>
                </a:schemeClr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666750"/>
          </a:xfrm>
        </p:spPr>
        <p:txBody>
          <a:bodyPr/>
          <a:lstStyle/>
          <a:p>
            <a:pPr eaLnBrk="1" hangingPunct="1"/>
            <a:r>
              <a:rPr lang="fr-CH" sz="4000"/>
              <a:t>Atmosphère standard</a:t>
            </a:r>
            <a:endParaRPr lang="fr-FR" sz="4000"/>
          </a:p>
        </p:txBody>
      </p:sp>
      <p:grpSp>
        <p:nvGrpSpPr>
          <p:cNvPr id="18438" name="Group 13"/>
          <p:cNvGrpSpPr>
            <a:grpSpLocks/>
          </p:cNvGrpSpPr>
          <p:nvPr/>
        </p:nvGrpSpPr>
        <p:grpSpPr bwMode="auto">
          <a:xfrm>
            <a:off x="1692275" y="1125538"/>
            <a:ext cx="576263" cy="4608512"/>
            <a:chOff x="612" y="890"/>
            <a:chExt cx="363" cy="2903"/>
          </a:xfrm>
        </p:grpSpPr>
        <p:sp>
          <p:nvSpPr>
            <p:cNvPr id="18531" name="Rectangle 5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2" name="Rectangle 6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3" name="Rectangle 7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4" name="Rectangle 8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5" name="Rectangle 9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6" name="Rectangle 10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7" name="Rectangle 11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8" name="Rectangle 12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39" name="Group 14"/>
          <p:cNvGrpSpPr>
            <a:grpSpLocks/>
          </p:cNvGrpSpPr>
          <p:nvPr/>
        </p:nvGrpSpPr>
        <p:grpSpPr bwMode="auto">
          <a:xfrm>
            <a:off x="2268538" y="1125538"/>
            <a:ext cx="576262" cy="4608512"/>
            <a:chOff x="612" y="890"/>
            <a:chExt cx="363" cy="2903"/>
          </a:xfrm>
        </p:grpSpPr>
        <p:sp>
          <p:nvSpPr>
            <p:cNvPr id="18523" name="Rectangle 15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4" name="Rectangle 16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5" name="Rectangle 17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6" name="Rectangle 18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7" name="Rectangle 19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8" name="Rectangle 20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9" name="Rectangle 21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30" name="Rectangle 22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0" name="Group 23"/>
          <p:cNvGrpSpPr>
            <a:grpSpLocks/>
          </p:cNvGrpSpPr>
          <p:nvPr/>
        </p:nvGrpSpPr>
        <p:grpSpPr bwMode="auto">
          <a:xfrm>
            <a:off x="2844800" y="1125538"/>
            <a:ext cx="576263" cy="4608512"/>
            <a:chOff x="612" y="890"/>
            <a:chExt cx="363" cy="2903"/>
          </a:xfrm>
        </p:grpSpPr>
        <p:sp>
          <p:nvSpPr>
            <p:cNvPr id="18515" name="Rectangle 24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6" name="Rectangle 25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7" name="Rectangle 26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8" name="Rectangle 27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9" name="Rectangle 28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0" name="Rectangle 29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1" name="Rectangle 30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22" name="Rectangle 31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1" name="Group 32"/>
          <p:cNvGrpSpPr>
            <a:grpSpLocks/>
          </p:cNvGrpSpPr>
          <p:nvPr/>
        </p:nvGrpSpPr>
        <p:grpSpPr bwMode="auto">
          <a:xfrm>
            <a:off x="3421063" y="1125538"/>
            <a:ext cx="576262" cy="4608512"/>
            <a:chOff x="612" y="890"/>
            <a:chExt cx="363" cy="2903"/>
          </a:xfrm>
        </p:grpSpPr>
        <p:sp>
          <p:nvSpPr>
            <p:cNvPr id="18507" name="Rectangle 33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8" name="Rectangle 34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9" name="Rectangle 35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0" name="Rectangle 36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1" name="Rectangle 37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2" name="Rectangle 38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3" name="Rectangle 39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14" name="Rectangle 40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2" name="Group 41"/>
          <p:cNvGrpSpPr>
            <a:grpSpLocks/>
          </p:cNvGrpSpPr>
          <p:nvPr/>
        </p:nvGrpSpPr>
        <p:grpSpPr bwMode="auto">
          <a:xfrm>
            <a:off x="3997325" y="1125538"/>
            <a:ext cx="576263" cy="4608512"/>
            <a:chOff x="612" y="890"/>
            <a:chExt cx="363" cy="2903"/>
          </a:xfrm>
        </p:grpSpPr>
        <p:sp>
          <p:nvSpPr>
            <p:cNvPr id="18499" name="Rectangle 42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0" name="Rectangle 43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1" name="Rectangle 44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2" name="Rectangle 45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3" name="Rectangle 46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4" name="Rectangle 47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5" name="Rectangle 48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506" name="Rectangle 49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3" name="Group 50"/>
          <p:cNvGrpSpPr>
            <a:grpSpLocks/>
          </p:cNvGrpSpPr>
          <p:nvPr/>
        </p:nvGrpSpPr>
        <p:grpSpPr bwMode="auto">
          <a:xfrm>
            <a:off x="4572000" y="1125538"/>
            <a:ext cx="576263" cy="4608512"/>
            <a:chOff x="612" y="890"/>
            <a:chExt cx="363" cy="2903"/>
          </a:xfrm>
        </p:grpSpPr>
        <p:sp>
          <p:nvSpPr>
            <p:cNvPr id="18491" name="Rectangle 51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2" name="Rectangle 52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3" name="Rectangle 53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4" name="Rectangle 54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5" name="Rectangle 55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6" name="Rectangle 56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7" name="Rectangle 57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8" name="Rectangle 58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4" name="Group 59"/>
          <p:cNvGrpSpPr>
            <a:grpSpLocks/>
          </p:cNvGrpSpPr>
          <p:nvPr/>
        </p:nvGrpSpPr>
        <p:grpSpPr bwMode="auto">
          <a:xfrm>
            <a:off x="5148263" y="1125538"/>
            <a:ext cx="576262" cy="4608512"/>
            <a:chOff x="612" y="890"/>
            <a:chExt cx="363" cy="2903"/>
          </a:xfrm>
        </p:grpSpPr>
        <p:sp>
          <p:nvSpPr>
            <p:cNvPr id="18483" name="Rectangle 60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4" name="Rectangle 61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5" name="Rectangle 62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6" name="Rectangle 63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7" name="Rectangle 64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8" name="Rectangle 65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9" name="Rectangle 66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90" name="Rectangle 67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5" name="Group 68"/>
          <p:cNvGrpSpPr>
            <a:grpSpLocks/>
          </p:cNvGrpSpPr>
          <p:nvPr/>
        </p:nvGrpSpPr>
        <p:grpSpPr bwMode="auto">
          <a:xfrm>
            <a:off x="5724525" y="1125538"/>
            <a:ext cx="576263" cy="4608512"/>
            <a:chOff x="612" y="890"/>
            <a:chExt cx="363" cy="2903"/>
          </a:xfrm>
        </p:grpSpPr>
        <p:sp>
          <p:nvSpPr>
            <p:cNvPr id="18475" name="Rectangle 69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6" name="Rectangle 70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7" name="Rectangle 71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8" name="Rectangle 72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9" name="Rectangle 73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0" name="Rectangle 74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1" name="Rectangle 75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82" name="Rectangle 76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6" name="Group 77"/>
          <p:cNvGrpSpPr>
            <a:grpSpLocks/>
          </p:cNvGrpSpPr>
          <p:nvPr/>
        </p:nvGrpSpPr>
        <p:grpSpPr bwMode="auto">
          <a:xfrm>
            <a:off x="6300788" y="1125538"/>
            <a:ext cx="576262" cy="4608512"/>
            <a:chOff x="612" y="890"/>
            <a:chExt cx="363" cy="2903"/>
          </a:xfrm>
        </p:grpSpPr>
        <p:sp>
          <p:nvSpPr>
            <p:cNvPr id="18467" name="Rectangle 78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8" name="Rectangle 79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9" name="Rectangle 80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0" name="Rectangle 81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1" name="Rectangle 82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2" name="Rectangle 83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3" name="Rectangle 84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4" name="Rectangle 85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8447" name="Group 86"/>
          <p:cNvGrpSpPr>
            <a:grpSpLocks/>
          </p:cNvGrpSpPr>
          <p:nvPr/>
        </p:nvGrpSpPr>
        <p:grpSpPr bwMode="auto">
          <a:xfrm>
            <a:off x="6877050" y="1125538"/>
            <a:ext cx="576263" cy="4608512"/>
            <a:chOff x="612" y="890"/>
            <a:chExt cx="363" cy="2903"/>
          </a:xfrm>
        </p:grpSpPr>
        <p:sp>
          <p:nvSpPr>
            <p:cNvPr id="18459" name="Rectangle 87"/>
            <p:cNvSpPr>
              <a:spLocks noChangeArrowheads="1"/>
            </p:cNvSpPr>
            <p:nvPr/>
          </p:nvSpPr>
          <p:spPr bwMode="auto">
            <a:xfrm>
              <a:off x="612" y="2704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0" name="Rectangle 88"/>
            <p:cNvSpPr>
              <a:spLocks noChangeArrowheads="1"/>
            </p:cNvSpPr>
            <p:nvPr/>
          </p:nvSpPr>
          <p:spPr bwMode="auto">
            <a:xfrm>
              <a:off x="612" y="3067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1" name="Rectangle 89"/>
            <p:cNvSpPr>
              <a:spLocks noChangeArrowheads="1"/>
            </p:cNvSpPr>
            <p:nvPr/>
          </p:nvSpPr>
          <p:spPr bwMode="auto">
            <a:xfrm>
              <a:off x="612" y="2341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2" name="Rectangle 90"/>
            <p:cNvSpPr>
              <a:spLocks noChangeArrowheads="1"/>
            </p:cNvSpPr>
            <p:nvPr/>
          </p:nvSpPr>
          <p:spPr bwMode="auto">
            <a:xfrm>
              <a:off x="612" y="1979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3" name="Rectangle 91"/>
            <p:cNvSpPr>
              <a:spLocks noChangeArrowheads="1"/>
            </p:cNvSpPr>
            <p:nvPr/>
          </p:nvSpPr>
          <p:spPr bwMode="auto">
            <a:xfrm>
              <a:off x="612" y="1616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4" name="Rectangle 92"/>
            <p:cNvSpPr>
              <a:spLocks noChangeArrowheads="1"/>
            </p:cNvSpPr>
            <p:nvPr/>
          </p:nvSpPr>
          <p:spPr bwMode="auto">
            <a:xfrm>
              <a:off x="612" y="1253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5" name="Rectangle 93"/>
            <p:cNvSpPr>
              <a:spLocks noChangeArrowheads="1"/>
            </p:cNvSpPr>
            <p:nvPr/>
          </p:nvSpPr>
          <p:spPr bwMode="auto">
            <a:xfrm>
              <a:off x="612" y="89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6" name="Rectangle 94"/>
            <p:cNvSpPr>
              <a:spLocks noChangeArrowheads="1"/>
            </p:cNvSpPr>
            <p:nvPr/>
          </p:nvSpPr>
          <p:spPr bwMode="auto">
            <a:xfrm>
              <a:off x="612" y="3430"/>
              <a:ext cx="363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8448" name="Text Box 95"/>
          <p:cNvSpPr txBox="1">
            <a:spLocks noChangeArrowheads="1"/>
          </p:cNvSpPr>
          <p:nvPr/>
        </p:nvSpPr>
        <p:spPr bwMode="auto">
          <a:xfrm>
            <a:off x="7451725" y="692150"/>
            <a:ext cx="882650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8000m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7000m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6000m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5000m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4000m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3000m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2000m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1000m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0m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18449" name="Text Box 96"/>
          <p:cNvSpPr txBox="1">
            <a:spLocks noChangeArrowheads="1"/>
          </p:cNvSpPr>
          <p:nvPr/>
        </p:nvSpPr>
        <p:spPr bwMode="auto">
          <a:xfrm>
            <a:off x="1331913" y="5734050"/>
            <a:ext cx="6192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>
                <a:solidFill>
                  <a:schemeClr val="accent2"/>
                </a:solidFill>
              </a:rPr>
              <a:t>-50°	-40°	-30°	-20°	-10°	0°	10°	20°	30°	40°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30817" name="Line 97"/>
          <p:cNvSpPr>
            <a:spLocks noChangeShapeType="1"/>
          </p:cNvSpPr>
          <p:nvPr/>
        </p:nvSpPr>
        <p:spPr bwMode="auto">
          <a:xfrm flipH="1" flipV="1">
            <a:off x="2771775" y="1125538"/>
            <a:ext cx="2952750" cy="4608512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18" name="Line 98"/>
          <p:cNvSpPr>
            <a:spLocks noChangeShapeType="1"/>
          </p:cNvSpPr>
          <p:nvPr/>
        </p:nvSpPr>
        <p:spPr bwMode="auto">
          <a:xfrm flipH="1" flipV="1">
            <a:off x="1692275" y="1700213"/>
            <a:ext cx="4032250" cy="4033837"/>
          </a:xfrm>
          <a:prstGeom prst="line">
            <a:avLst/>
          </a:prstGeom>
          <a:noFill/>
          <a:ln w="5715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19" name="Line 99"/>
          <p:cNvSpPr>
            <a:spLocks noChangeShapeType="1"/>
          </p:cNvSpPr>
          <p:nvPr/>
        </p:nvSpPr>
        <p:spPr bwMode="auto">
          <a:xfrm flipH="1" flipV="1">
            <a:off x="3419475" y="1125538"/>
            <a:ext cx="2305050" cy="4608512"/>
          </a:xfrm>
          <a:custGeom>
            <a:avLst/>
            <a:gdLst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  <a:gd name="connsiteX0" fmla="*/ 0 w 2305050"/>
              <a:gd name="connsiteY0" fmla="*/ 0 h 4608512"/>
              <a:gd name="connsiteX1" fmla="*/ 2305050 w 2305050"/>
              <a:gd name="connsiteY1" fmla="*/ 4608512 h 46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5050" h="4608512">
                <a:moveTo>
                  <a:pt x="0" y="0"/>
                </a:moveTo>
                <a:cubicBezTo>
                  <a:pt x="353822" y="1755627"/>
                  <a:pt x="1195324" y="2755349"/>
                  <a:pt x="2305050" y="4608512"/>
                </a:cubicBez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820" name="Text Box 100"/>
          <p:cNvSpPr txBox="1">
            <a:spLocks noChangeArrowheads="1"/>
          </p:cNvSpPr>
          <p:nvPr/>
        </p:nvSpPr>
        <p:spPr bwMode="auto">
          <a:xfrm>
            <a:off x="4572000" y="1890713"/>
            <a:ext cx="284797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000" b="1">
                <a:solidFill>
                  <a:srgbClr val="008080"/>
                </a:solidFill>
              </a:rPr>
              <a:t>Standard: -0.64°/100m</a:t>
            </a:r>
            <a:endParaRPr lang="fr-FR" sz="2000" b="1">
              <a:solidFill>
                <a:srgbClr val="008080"/>
              </a:solidFill>
            </a:endParaRPr>
          </a:p>
        </p:txBody>
      </p:sp>
      <p:sp>
        <p:nvSpPr>
          <p:cNvPr id="30821" name="Text Box 101"/>
          <p:cNvSpPr txBox="1">
            <a:spLocks noChangeArrowheads="1"/>
          </p:cNvSpPr>
          <p:nvPr/>
        </p:nvSpPr>
        <p:spPr bwMode="auto">
          <a:xfrm>
            <a:off x="4572000" y="1268413"/>
            <a:ext cx="1846263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000" b="1">
                <a:solidFill>
                  <a:srgbClr val="FF9933"/>
                </a:solidFill>
              </a:rPr>
              <a:t>Sec: -1°/100m</a:t>
            </a:r>
            <a:endParaRPr lang="fr-FR" sz="2000" b="1">
              <a:solidFill>
                <a:srgbClr val="FF9933"/>
              </a:solidFill>
            </a:endParaRPr>
          </a:p>
        </p:txBody>
      </p:sp>
      <p:sp>
        <p:nvSpPr>
          <p:cNvPr id="30822" name="Text Box 102"/>
          <p:cNvSpPr txBox="1">
            <a:spLocks noChangeArrowheads="1"/>
          </p:cNvSpPr>
          <p:nvPr/>
        </p:nvSpPr>
        <p:spPr bwMode="auto">
          <a:xfrm>
            <a:off x="4572000" y="2420938"/>
            <a:ext cx="25368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000" b="1">
                <a:solidFill>
                  <a:schemeClr val="accent2"/>
                </a:solidFill>
              </a:rPr>
              <a:t>Humide: -0.5°/100m</a:t>
            </a:r>
            <a:endParaRPr lang="fr-FR" sz="2000" b="1">
              <a:solidFill>
                <a:schemeClr val="accent2"/>
              </a:solidFill>
            </a:endParaRPr>
          </a:p>
        </p:txBody>
      </p:sp>
      <p:sp>
        <p:nvSpPr>
          <p:cNvPr id="30824" name="Text Box 104"/>
          <p:cNvSpPr txBox="1">
            <a:spLocks noChangeArrowheads="1"/>
          </p:cNvSpPr>
          <p:nvPr/>
        </p:nvSpPr>
        <p:spPr bwMode="auto">
          <a:xfrm>
            <a:off x="2392363" y="1431925"/>
            <a:ext cx="862012" cy="45720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400" b="1"/>
              <a:t>BON</a:t>
            </a:r>
            <a:endParaRPr lang="fr-FR" sz="2400" b="1"/>
          </a:p>
        </p:txBody>
      </p:sp>
      <p:sp>
        <p:nvSpPr>
          <p:cNvPr id="30827" name="Text Box 107"/>
          <p:cNvSpPr txBox="1">
            <a:spLocks noChangeArrowheads="1"/>
          </p:cNvSpPr>
          <p:nvPr/>
        </p:nvSpPr>
        <p:spPr bwMode="auto">
          <a:xfrm>
            <a:off x="4932363" y="2133600"/>
            <a:ext cx="1439862" cy="457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sz="2400" b="1"/>
              <a:t>STABLE</a:t>
            </a:r>
            <a:endParaRPr lang="fr-FR" sz="2400" b="1"/>
          </a:p>
        </p:txBody>
      </p:sp>
      <p:sp>
        <p:nvSpPr>
          <p:cNvPr id="30829" name="Text Box 109"/>
          <p:cNvSpPr txBox="1">
            <a:spLocks noChangeArrowheads="1"/>
          </p:cNvSpPr>
          <p:nvPr/>
        </p:nvSpPr>
        <p:spPr bwMode="auto">
          <a:xfrm>
            <a:off x="2124075" y="4365625"/>
            <a:ext cx="1825625" cy="45720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2400" b="1"/>
              <a:t>ATOMIQUE</a:t>
            </a:r>
            <a:endParaRPr lang="fr-FR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0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8" grpId="0" animBg="1"/>
      <p:bldP spid="30826" grpId="0" animBg="1"/>
      <p:bldP spid="30823" grpId="0" animBg="1"/>
      <p:bldP spid="30817" grpId="0" animBg="1"/>
      <p:bldP spid="30818" grpId="0" animBg="1"/>
      <p:bldP spid="30819" grpId="0" animBg="1"/>
      <p:bldP spid="30820" grpId="0" animBg="1"/>
      <p:bldP spid="30820" grpId="1" animBg="1"/>
      <p:bldP spid="30821" grpId="0" animBg="1"/>
      <p:bldP spid="30821" grpId="1" animBg="1"/>
      <p:bldP spid="30822" grpId="0" animBg="1"/>
      <p:bldP spid="30822" grpId="1" animBg="1"/>
      <p:bldP spid="30824" grpId="0" animBg="1"/>
      <p:bldP spid="30827" grpId="0" animBg="1"/>
      <p:bldP spid="308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10" name="Group 166"/>
          <p:cNvGrpSpPr>
            <a:grpSpLocks/>
          </p:cNvGrpSpPr>
          <p:nvPr/>
        </p:nvGrpSpPr>
        <p:grpSpPr bwMode="auto">
          <a:xfrm>
            <a:off x="6877050" y="333375"/>
            <a:ext cx="0" cy="10801350"/>
            <a:chOff x="1066" y="210"/>
            <a:chExt cx="0" cy="6804"/>
          </a:xfrm>
        </p:grpSpPr>
        <p:sp>
          <p:nvSpPr>
            <p:cNvPr id="19505" name="Line 167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6" name="Line 168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907" name="Group 163"/>
          <p:cNvGrpSpPr>
            <a:grpSpLocks/>
          </p:cNvGrpSpPr>
          <p:nvPr/>
        </p:nvGrpSpPr>
        <p:grpSpPr bwMode="auto">
          <a:xfrm>
            <a:off x="6300788" y="333375"/>
            <a:ext cx="0" cy="10801350"/>
            <a:chOff x="1066" y="210"/>
            <a:chExt cx="0" cy="6804"/>
          </a:xfrm>
        </p:grpSpPr>
        <p:sp>
          <p:nvSpPr>
            <p:cNvPr id="19503" name="Line 164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4" name="Line 165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904" name="Group 160"/>
          <p:cNvGrpSpPr>
            <a:grpSpLocks/>
          </p:cNvGrpSpPr>
          <p:nvPr/>
        </p:nvGrpSpPr>
        <p:grpSpPr bwMode="auto">
          <a:xfrm>
            <a:off x="5724525" y="333375"/>
            <a:ext cx="0" cy="10801350"/>
            <a:chOff x="1066" y="210"/>
            <a:chExt cx="0" cy="6804"/>
          </a:xfrm>
        </p:grpSpPr>
        <p:sp>
          <p:nvSpPr>
            <p:cNvPr id="19501" name="Line 161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2" name="Line 162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901" name="Group 157"/>
          <p:cNvGrpSpPr>
            <a:grpSpLocks/>
          </p:cNvGrpSpPr>
          <p:nvPr/>
        </p:nvGrpSpPr>
        <p:grpSpPr bwMode="auto">
          <a:xfrm>
            <a:off x="5148263" y="333375"/>
            <a:ext cx="0" cy="10801350"/>
            <a:chOff x="1066" y="210"/>
            <a:chExt cx="0" cy="6804"/>
          </a:xfrm>
        </p:grpSpPr>
        <p:sp>
          <p:nvSpPr>
            <p:cNvPr id="19499" name="Line 158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500" name="Line 159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98" name="Group 154"/>
          <p:cNvGrpSpPr>
            <a:grpSpLocks/>
          </p:cNvGrpSpPr>
          <p:nvPr/>
        </p:nvGrpSpPr>
        <p:grpSpPr bwMode="auto">
          <a:xfrm>
            <a:off x="4572000" y="333375"/>
            <a:ext cx="0" cy="10801350"/>
            <a:chOff x="1066" y="210"/>
            <a:chExt cx="0" cy="6804"/>
          </a:xfrm>
        </p:grpSpPr>
        <p:sp>
          <p:nvSpPr>
            <p:cNvPr id="19497" name="Line 155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8" name="Line 156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95" name="Group 151"/>
          <p:cNvGrpSpPr>
            <a:grpSpLocks/>
          </p:cNvGrpSpPr>
          <p:nvPr/>
        </p:nvGrpSpPr>
        <p:grpSpPr bwMode="auto">
          <a:xfrm>
            <a:off x="3995738" y="333375"/>
            <a:ext cx="0" cy="10801350"/>
            <a:chOff x="1066" y="210"/>
            <a:chExt cx="0" cy="6804"/>
          </a:xfrm>
        </p:grpSpPr>
        <p:sp>
          <p:nvSpPr>
            <p:cNvPr id="19495" name="Line 152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6" name="Line 153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92" name="Group 148"/>
          <p:cNvGrpSpPr>
            <a:grpSpLocks/>
          </p:cNvGrpSpPr>
          <p:nvPr/>
        </p:nvGrpSpPr>
        <p:grpSpPr bwMode="auto">
          <a:xfrm>
            <a:off x="3419475" y="333375"/>
            <a:ext cx="0" cy="10801350"/>
            <a:chOff x="1066" y="210"/>
            <a:chExt cx="0" cy="6804"/>
          </a:xfrm>
        </p:grpSpPr>
        <p:sp>
          <p:nvSpPr>
            <p:cNvPr id="19493" name="Line 149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4" name="Line 150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89" name="Group 145"/>
          <p:cNvGrpSpPr>
            <a:grpSpLocks/>
          </p:cNvGrpSpPr>
          <p:nvPr/>
        </p:nvGrpSpPr>
        <p:grpSpPr bwMode="auto">
          <a:xfrm>
            <a:off x="2843213" y="333375"/>
            <a:ext cx="0" cy="10801350"/>
            <a:chOff x="1066" y="210"/>
            <a:chExt cx="0" cy="6804"/>
          </a:xfrm>
        </p:grpSpPr>
        <p:sp>
          <p:nvSpPr>
            <p:cNvPr id="19491" name="Line 146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2" name="Line 147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86" name="Group 142"/>
          <p:cNvGrpSpPr>
            <a:grpSpLocks/>
          </p:cNvGrpSpPr>
          <p:nvPr/>
        </p:nvGrpSpPr>
        <p:grpSpPr bwMode="auto">
          <a:xfrm>
            <a:off x="2268538" y="333375"/>
            <a:ext cx="0" cy="10801350"/>
            <a:chOff x="1066" y="210"/>
            <a:chExt cx="0" cy="6804"/>
          </a:xfrm>
        </p:grpSpPr>
        <p:sp>
          <p:nvSpPr>
            <p:cNvPr id="19489" name="Line 143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90" name="Line 144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1884" name="Group 140"/>
          <p:cNvGrpSpPr>
            <a:grpSpLocks/>
          </p:cNvGrpSpPr>
          <p:nvPr/>
        </p:nvGrpSpPr>
        <p:grpSpPr bwMode="auto">
          <a:xfrm>
            <a:off x="1692275" y="333375"/>
            <a:ext cx="0" cy="10801350"/>
            <a:chOff x="1066" y="210"/>
            <a:chExt cx="0" cy="6804"/>
          </a:xfrm>
        </p:grpSpPr>
        <p:sp>
          <p:nvSpPr>
            <p:cNvPr id="19487" name="Line 111"/>
            <p:cNvSpPr>
              <a:spLocks noChangeShapeType="1"/>
            </p:cNvSpPr>
            <p:nvPr/>
          </p:nvSpPr>
          <p:spPr bwMode="auto">
            <a:xfrm>
              <a:off x="1066" y="210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88" name="Line 129"/>
            <p:cNvSpPr>
              <a:spLocks noChangeShapeType="1"/>
            </p:cNvSpPr>
            <p:nvPr/>
          </p:nvSpPr>
          <p:spPr bwMode="auto">
            <a:xfrm>
              <a:off x="1066" y="3612"/>
              <a:ext cx="0" cy="34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19468" name="Line 139"/>
          <p:cNvSpPr>
            <a:spLocks noChangeShapeType="1"/>
          </p:cNvSpPr>
          <p:nvPr/>
        </p:nvSpPr>
        <p:spPr bwMode="auto">
          <a:xfrm>
            <a:off x="7451725" y="5734050"/>
            <a:ext cx="0" cy="540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31854" name="Group 110"/>
          <p:cNvGrpSpPr>
            <a:grpSpLocks/>
          </p:cNvGrpSpPr>
          <p:nvPr/>
        </p:nvGrpSpPr>
        <p:grpSpPr bwMode="auto">
          <a:xfrm>
            <a:off x="2771775" y="1125538"/>
            <a:ext cx="5905500" cy="9217025"/>
            <a:chOff x="1746" y="709"/>
            <a:chExt cx="3720" cy="5806"/>
          </a:xfrm>
        </p:grpSpPr>
        <p:sp>
          <p:nvSpPr>
            <p:cNvPr id="19485" name="Line 98"/>
            <p:cNvSpPr>
              <a:spLocks noChangeShapeType="1"/>
            </p:cNvSpPr>
            <p:nvPr/>
          </p:nvSpPr>
          <p:spPr bwMode="auto">
            <a:xfrm flipH="1" flipV="1">
              <a:off x="1746" y="709"/>
              <a:ext cx="1860" cy="2903"/>
            </a:xfrm>
            <a:prstGeom prst="line">
              <a:avLst/>
            </a:prstGeom>
            <a:noFill/>
            <a:ln w="57150">
              <a:solidFill>
                <a:srgbClr val="0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486" name="Line 109"/>
            <p:cNvSpPr>
              <a:spLocks noChangeShapeType="1"/>
            </p:cNvSpPr>
            <p:nvPr/>
          </p:nvSpPr>
          <p:spPr bwMode="auto">
            <a:xfrm flipH="1" flipV="1">
              <a:off x="3606" y="3612"/>
              <a:ext cx="1860" cy="290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pic>
        <p:nvPicPr>
          <p:cNvPr id="19470" name="Picture 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734050"/>
            <a:ext cx="7132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1123950"/>
            <a:ext cx="1684337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Line 121"/>
          <p:cNvSpPr>
            <a:spLocks noChangeShapeType="1"/>
          </p:cNvSpPr>
          <p:nvPr/>
        </p:nvSpPr>
        <p:spPr bwMode="auto">
          <a:xfrm>
            <a:off x="7451725" y="333375"/>
            <a:ext cx="0" cy="540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19473" name="Picture 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-3175"/>
            <a:ext cx="7932737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Rectangle 122"/>
          <p:cNvSpPr>
            <a:spLocks noChangeArrowheads="1"/>
          </p:cNvSpPr>
          <p:nvPr/>
        </p:nvSpPr>
        <p:spPr bwMode="auto">
          <a:xfrm>
            <a:off x="1692275" y="4581525"/>
            <a:ext cx="575945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5" name="Rectangle 123"/>
          <p:cNvSpPr>
            <a:spLocks noChangeArrowheads="1"/>
          </p:cNvSpPr>
          <p:nvPr/>
        </p:nvSpPr>
        <p:spPr bwMode="auto">
          <a:xfrm>
            <a:off x="1692275" y="4005263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6" name="Rectangle 124"/>
          <p:cNvSpPr>
            <a:spLocks noChangeArrowheads="1"/>
          </p:cNvSpPr>
          <p:nvPr/>
        </p:nvSpPr>
        <p:spPr bwMode="auto">
          <a:xfrm>
            <a:off x="1692275" y="3429000"/>
            <a:ext cx="575945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7" name="Rectangle 125"/>
          <p:cNvSpPr>
            <a:spLocks noChangeArrowheads="1"/>
          </p:cNvSpPr>
          <p:nvPr/>
        </p:nvSpPr>
        <p:spPr bwMode="auto">
          <a:xfrm>
            <a:off x="1692275" y="2852738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8" name="Rectangle 126"/>
          <p:cNvSpPr>
            <a:spLocks noChangeArrowheads="1"/>
          </p:cNvSpPr>
          <p:nvPr/>
        </p:nvSpPr>
        <p:spPr bwMode="auto">
          <a:xfrm>
            <a:off x="1692275" y="2276475"/>
            <a:ext cx="5759450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79" name="Rectangle 127"/>
          <p:cNvSpPr>
            <a:spLocks noChangeArrowheads="1"/>
          </p:cNvSpPr>
          <p:nvPr/>
        </p:nvSpPr>
        <p:spPr bwMode="auto">
          <a:xfrm>
            <a:off x="1692275" y="1700213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80" name="Rectangle 107"/>
          <p:cNvSpPr>
            <a:spLocks noChangeArrowheads="1"/>
          </p:cNvSpPr>
          <p:nvPr/>
        </p:nvSpPr>
        <p:spPr bwMode="auto">
          <a:xfrm>
            <a:off x="1692275" y="5157788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81" name="Rectangle 128"/>
          <p:cNvSpPr>
            <a:spLocks noChangeArrowheads="1"/>
          </p:cNvSpPr>
          <p:nvPr/>
        </p:nvSpPr>
        <p:spPr bwMode="auto">
          <a:xfrm>
            <a:off x="1692275" y="1125538"/>
            <a:ext cx="57594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482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6994525" cy="666750"/>
          </a:xfrm>
        </p:spPr>
        <p:txBody>
          <a:bodyPr/>
          <a:lstStyle/>
          <a:p>
            <a:pPr eaLnBrk="1" hangingPunct="1"/>
            <a:r>
              <a:rPr lang="fr-CH" sz="4000"/>
              <a:t>Atmosphère standard</a:t>
            </a:r>
            <a:endParaRPr lang="fr-FR" sz="4000"/>
          </a:p>
        </p:txBody>
      </p:sp>
      <p:sp>
        <p:nvSpPr>
          <p:cNvPr id="19483" name="Text Box 96"/>
          <p:cNvSpPr txBox="1">
            <a:spLocks noChangeArrowheads="1"/>
          </p:cNvSpPr>
          <p:nvPr/>
        </p:nvSpPr>
        <p:spPr bwMode="auto">
          <a:xfrm>
            <a:off x="7451725" y="692150"/>
            <a:ext cx="882650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8000m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7000m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6000m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5000m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4000m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3000m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2000m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1000m</a:t>
            </a:r>
          </a:p>
          <a:p>
            <a:pPr algn="l">
              <a:lnSpc>
                <a:spcPct val="210000"/>
              </a:lnSpc>
            </a:pPr>
            <a:r>
              <a:rPr lang="fr-CH">
                <a:solidFill>
                  <a:schemeClr val="accent2"/>
                </a:solidFill>
              </a:rPr>
              <a:t>0m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19484" name="Text Box 97"/>
          <p:cNvSpPr txBox="1">
            <a:spLocks noChangeArrowheads="1"/>
          </p:cNvSpPr>
          <p:nvPr/>
        </p:nvSpPr>
        <p:spPr bwMode="auto">
          <a:xfrm>
            <a:off x="1331913" y="5734050"/>
            <a:ext cx="6192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0238" algn="l"/>
                <a:tab pos="1165225" algn="l"/>
                <a:tab pos="1793875" algn="l"/>
                <a:tab pos="2328863" algn="l"/>
                <a:tab pos="3054350" algn="l"/>
                <a:tab pos="3589338" algn="l"/>
                <a:tab pos="4217988" algn="l"/>
                <a:tab pos="4752975" algn="l"/>
                <a:tab pos="52879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>
                <a:solidFill>
                  <a:schemeClr val="accent2"/>
                </a:solidFill>
              </a:rPr>
              <a:t>-50°	-40°	-30°	-20°	-10°	0°	10°	20°	30°	40°</a:t>
            </a:r>
            <a:endParaRPr lang="fr-FR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6" dur="2000" fill="hold"/>
                                        <p:tgtEl>
                                          <p:spTgt spid="318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8" dur="2000" fill="hold"/>
                                        <p:tgtEl>
                                          <p:spTgt spid="31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0" dur="2000" fill="hold"/>
                                        <p:tgtEl>
                                          <p:spTgt spid="318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2" dur="2000" fill="hold"/>
                                        <p:tgtEl>
                                          <p:spTgt spid="318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4" dur="2000" fill="hold"/>
                                        <p:tgtEl>
                                          <p:spTgt spid="31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6" dur="2000" fill="hold"/>
                                        <p:tgtEl>
                                          <p:spTgt spid="318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18" dur="2000" fill="hold"/>
                                        <p:tgtEl>
                                          <p:spTgt spid="31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0" dur="2000" fill="hold"/>
                                        <p:tgtEl>
                                          <p:spTgt spid="31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2" dur="2000" fill="hold"/>
                                        <p:tgtEl>
                                          <p:spTgt spid="319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4" dur="2000" fill="hold"/>
                                        <p:tgtEl>
                                          <p:spTgt spid="319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80000">
                                      <p:cBhvr>
                                        <p:cTn id="26" dur="2000" fill="hold"/>
                                        <p:tgtEl>
                                          <p:spTgt spid="319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1068387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2" name="Rectangle 1"/>
          <p:cNvSpPr/>
          <p:nvPr/>
        </p:nvSpPr>
        <p:spPr bwMode="auto">
          <a:xfrm>
            <a:off x="179388" y="981075"/>
            <a:ext cx="8675687" cy="573563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29839" y="1051133"/>
            <a:ext cx="8033047" cy="5520583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789" y="919658"/>
            <a:ext cx="505267" cy="5494938"/>
            <a:chOff x="98789" y="919658"/>
            <a:chExt cx="505267" cy="5494938"/>
          </a:xfrm>
        </p:grpSpPr>
        <p:sp>
          <p:nvSpPr>
            <p:cNvPr id="4" name="TextBox 3"/>
            <p:cNvSpPr txBox="1"/>
            <p:nvPr/>
          </p:nvSpPr>
          <p:spPr>
            <a:xfrm>
              <a:off x="98789" y="6152986"/>
              <a:ext cx="498855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168" y="5546762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900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71" y="4870185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800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168" y="4113905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700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9168" y="2187101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168" y="919658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6771" y="3235066"/>
              <a:ext cx="420308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50" b="1" dirty="0">
                  <a:solidFill>
                    <a:schemeClr val="tx1"/>
                  </a:solidFill>
                </a:rPr>
                <a:t>600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789" y="1057134"/>
              <a:ext cx="505267" cy="246221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000" b="1" dirty="0">
                  <a:solidFill>
                    <a:schemeClr val="tx1"/>
                  </a:solidFill>
                </a:rPr>
                <a:t>(</a:t>
              </a:r>
              <a:r>
                <a:rPr lang="fr-CH" sz="1000" b="1" dirty="0" err="1">
                  <a:solidFill>
                    <a:schemeClr val="tx1"/>
                  </a:solidFill>
                </a:rPr>
                <a:t>hPa</a:t>
              </a:r>
              <a:r>
                <a:rPr lang="fr-CH" sz="1000" b="1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450" y="1714945"/>
            <a:ext cx="8057437" cy="4576541"/>
            <a:chOff x="505450" y="1714945"/>
            <a:chExt cx="8057437" cy="4576541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 flipV="1">
              <a:off x="505460" y="62914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 flipV="1">
              <a:off x="505460" y="5686004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 flipV="1">
              <a:off x="505460" y="50086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 flipV="1">
              <a:off x="505458" y="425240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505457" y="337356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05455" y="2325600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 flipV="1">
              <a:off x="505454" y="171494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505453" y="2873184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505460" y="3827109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 flipV="1">
              <a:off x="505452" y="464102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505451" y="536683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 flipV="1">
              <a:off x="505450" y="600310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8503697" y="1080985"/>
            <a:ext cx="351378" cy="5509986"/>
            <a:chOff x="8503697" y="1080985"/>
            <a:chExt cx="351378" cy="5509986"/>
          </a:xfrm>
        </p:grpSpPr>
        <p:sp>
          <p:nvSpPr>
            <p:cNvPr id="43" name="TextBox 42"/>
            <p:cNvSpPr txBox="1"/>
            <p:nvPr/>
          </p:nvSpPr>
          <p:spPr>
            <a:xfrm>
              <a:off x="8503697" y="6360139"/>
              <a:ext cx="351378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km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59985" y="5743574"/>
              <a:ext cx="68757" cy="600075"/>
              <a:chOff x="8559985" y="5743575"/>
              <a:chExt cx="68757" cy="579120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7" name="Group 56"/>
            <p:cNvGrpSpPr/>
            <p:nvPr/>
          </p:nvGrpSpPr>
          <p:grpSpPr>
            <a:xfrm>
              <a:off x="8565699" y="5057775"/>
              <a:ext cx="68757" cy="621995"/>
              <a:chOff x="8559985" y="5743575"/>
              <a:chExt cx="68757" cy="579120"/>
            </a:xfrm>
          </p:grpSpPr>
          <p:cxnSp>
            <p:nvCxnSpPr>
              <p:cNvPr id="58" name="Straight Connector 57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8565699" y="4364355"/>
              <a:ext cx="68757" cy="621995"/>
              <a:chOff x="8559985" y="5743575"/>
              <a:chExt cx="68757" cy="579120"/>
            </a:xfrm>
          </p:grpSpPr>
          <p:cxnSp>
            <p:nvCxnSpPr>
              <p:cNvPr id="69" name="Straight Connector 68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9" name="Group 78"/>
            <p:cNvGrpSpPr/>
            <p:nvPr/>
          </p:nvGrpSpPr>
          <p:grpSpPr>
            <a:xfrm>
              <a:off x="8565699" y="3667704"/>
              <a:ext cx="68757" cy="621995"/>
              <a:chOff x="8559985" y="5743575"/>
              <a:chExt cx="68757" cy="579120"/>
            </a:xfrm>
          </p:grpSpPr>
          <p:cxnSp>
            <p:nvCxnSpPr>
              <p:cNvPr id="80" name="Straight Connector 79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89"/>
            <p:cNvGrpSpPr/>
            <p:nvPr/>
          </p:nvGrpSpPr>
          <p:grpSpPr>
            <a:xfrm>
              <a:off x="8562877" y="2950846"/>
              <a:ext cx="68757" cy="645170"/>
              <a:chOff x="8559985" y="5743575"/>
              <a:chExt cx="68757" cy="579120"/>
            </a:xfrm>
          </p:grpSpPr>
          <p:cxnSp>
            <p:nvCxnSpPr>
              <p:cNvPr id="91" name="Straight Connector 90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8565699" y="2225040"/>
              <a:ext cx="68757" cy="662015"/>
              <a:chOff x="8559985" y="5743575"/>
              <a:chExt cx="68757" cy="57912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2" name="Group 111"/>
            <p:cNvGrpSpPr/>
            <p:nvPr/>
          </p:nvGrpSpPr>
          <p:grpSpPr>
            <a:xfrm>
              <a:off x="8565699" y="1464945"/>
              <a:ext cx="68757" cy="685800"/>
              <a:chOff x="8559985" y="5743575"/>
              <a:chExt cx="68757" cy="579120"/>
            </a:xfrm>
          </p:grpSpPr>
          <p:cxnSp>
            <p:nvCxnSpPr>
              <p:cNvPr id="113" name="Straight Connector 112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" name="Straight Connector 123"/>
            <p:cNvCxnSpPr/>
            <p:nvPr/>
          </p:nvCxnSpPr>
          <p:spPr bwMode="auto">
            <a:xfrm>
              <a:off x="8568591" y="131466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8568591" y="1236772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8568591" y="1158878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568591" y="1080985"/>
              <a:ext cx="68757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8568591" y="139255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4" name="TextBox 133"/>
            <p:cNvSpPr txBox="1"/>
            <p:nvPr/>
          </p:nvSpPr>
          <p:spPr>
            <a:xfrm>
              <a:off x="8554993" y="562815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554993" y="494235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554993" y="424893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554993" y="355228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554993" y="2835430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554993" y="2109624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554993" y="134952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6455664" y="6571716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33" name="Group 232"/>
          <p:cNvGrpSpPr/>
          <p:nvPr/>
        </p:nvGrpSpPr>
        <p:grpSpPr>
          <a:xfrm>
            <a:off x="523621" y="1049655"/>
            <a:ext cx="8041259" cy="5526405"/>
            <a:chOff x="523621" y="1049655"/>
            <a:chExt cx="8041259" cy="5526405"/>
          </a:xfrm>
        </p:grpSpPr>
        <p:cxnSp>
          <p:nvCxnSpPr>
            <p:cNvPr id="26" name="Straight Connector 25"/>
            <p:cNvCxnSpPr/>
            <p:nvPr/>
          </p:nvCxnSpPr>
          <p:spPr bwMode="auto">
            <a:xfrm flipV="1">
              <a:off x="6454140" y="4463416"/>
              <a:ext cx="2106930" cy="210883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 flipV="1">
              <a:off x="6221730" y="4232911"/>
              <a:ext cx="2339340" cy="233933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/>
            <p:cNvCxnSpPr/>
            <p:nvPr/>
          </p:nvCxnSpPr>
          <p:spPr bwMode="auto">
            <a:xfrm flipV="1">
              <a:off x="5995035" y="4004311"/>
              <a:ext cx="2566035" cy="25698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/>
            <p:nvPr/>
          </p:nvCxnSpPr>
          <p:spPr bwMode="auto">
            <a:xfrm flipV="1">
              <a:off x="5760720" y="3771901"/>
              <a:ext cx="2804160" cy="280034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/>
            <p:cNvCxnSpPr/>
            <p:nvPr/>
          </p:nvCxnSpPr>
          <p:spPr bwMode="auto">
            <a:xfrm flipV="1">
              <a:off x="5537835" y="3547112"/>
              <a:ext cx="3023235" cy="3025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/>
            <p:cNvCxnSpPr/>
            <p:nvPr/>
          </p:nvCxnSpPr>
          <p:spPr bwMode="auto">
            <a:xfrm flipV="1">
              <a:off x="5303520" y="3314702"/>
              <a:ext cx="3257550" cy="32594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5073015" y="3084197"/>
              <a:ext cx="3489960" cy="34880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/>
            <p:cNvCxnSpPr/>
            <p:nvPr/>
          </p:nvCxnSpPr>
          <p:spPr bwMode="auto">
            <a:xfrm flipV="1">
              <a:off x="4846320" y="2851786"/>
              <a:ext cx="3716655" cy="3718559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4154805" y="2169418"/>
              <a:ext cx="4408932" cy="440283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4385310" y="2396112"/>
              <a:ext cx="4175379" cy="4176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Connector 164"/>
            <p:cNvCxnSpPr/>
            <p:nvPr/>
          </p:nvCxnSpPr>
          <p:spPr bwMode="auto">
            <a:xfrm flipV="1">
              <a:off x="4612005" y="2623185"/>
              <a:ext cx="3952875" cy="394716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 flipV="1">
              <a:off x="3928110" y="1935484"/>
              <a:ext cx="4634484" cy="46386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/>
            <p:cNvCxnSpPr/>
            <p:nvPr/>
          </p:nvCxnSpPr>
          <p:spPr bwMode="auto">
            <a:xfrm flipV="1">
              <a:off x="3697605" y="1705740"/>
              <a:ext cx="4865370" cy="486651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/>
            <p:nvPr/>
          </p:nvCxnSpPr>
          <p:spPr bwMode="auto">
            <a:xfrm flipV="1">
              <a:off x="3467100" y="1478285"/>
              <a:ext cx="5092954" cy="509587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Connector 182"/>
            <p:cNvCxnSpPr/>
            <p:nvPr/>
          </p:nvCxnSpPr>
          <p:spPr bwMode="auto">
            <a:xfrm flipV="1">
              <a:off x="3236595" y="1243335"/>
              <a:ext cx="5327269" cy="532891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Connector 183"/>
            <p:cNvCxnSpPr/>
            <p:nvPr/>
          </p:nvCxnSpPr>
          <p:spPr bwMode="auto">
            <a:xfrm flipV="1">
              <a:off x="3006090" y="1056010"/>
              <a:ext cx="5520309" cy="551814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Connector 184"/>
            <p:cNvCxnSpPr/>
            <p:nvPr/>
          </p:nvCxnSpPr>
          <p:spPr bwMode="auto">
            <a:xfrm flipV="1">
              <a:off x="2775585" y="1056645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Connector 185"/>
            <p:cNvCxnSpPr/>
            <p:nvPr/>
          </p:nvCxnSpPr>
          <p:spPr bwMode="auto">
            <a:xfrm flipV="1">
              <a:off x="2548890" y="1052325"/>
              <a:ext cx="5522595" cy="5519925"/>
            </a:xfrm>
            <a:prstGeom prst="line">
              <a:avLst/>
            </a:prstGeom>
            <a:solidFill>
              <a:srgbClr val="C0C0C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/>
            <p:nvPr/>
          </p:nvCxnSpPr>
          <p:spPr bwMode="auto">
            <a:xfrm flipV="1">
              <a:off x="1627251" y="105855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 flipV="1">
              <a:off x="1859280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 flipV="1">
              <a:off x="2087118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/>
            <p:cNvCxnSpPr/>
            <p:nvPr/>
          </p:nvCxnSpPr>
          <p:spPr bwMode="auto">
            <a:xfrm flipV="1">
              <a:off x="2321433" y="1055370"/>
              <a:ext cx="5511927" cy="551764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/>
            <p:cNvCxnSpPr/>
            <p:nvPr/>
          </p:nvCxnSpPr>
          <p:spPr bwMode="auto">
            <a:xfrm flipV="1">
              <a:off x="1402080" y="1051560"/>
              <a:ext cx="5516880" cy="5518786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9" name="Straight Connector 198"/>
            <p:cNvCxnSpPr/>
            <p:nvPr/>
          </p:nvCxnSpPr>
          <p:spPr bwMode="auto">
            <a:xfrm flipV="1">
              <a:off x="528066" y="1053465"/>
              <a:ext cx="5476494" cy="547306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/>
            <p:cNvCxnSpPr/>
            <p:nvPr/>
          </p:nvCxnSpPr>
          <p:spPr bwMode="auto">
            <a:xfrm flipV="1">
              <a:off x="70777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200"/>
            <p:cNvCxnSpPr/>
            <p:nvPr/>
          </p:nvCxnSpPr>
          <p:spPr bwMode="auto">
            <a:xfrm flipV="1">
              <a:off x="941451" y="105347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2" name="Straight Connector 201"/>
            <p:cNvCxnSpPr/>
            <p:nvPr/>
          </p:nvCxnSpPr>
          <p:spPr bwMode="auto">
            <a:xfrm flipV="1">
              <a:off x="117513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/>
            <p:cNvCxnSpPr/>
            <p:nvPr/>
          </p:nvCxnSpPr>
          <p:spPr bwMode="auto">
            <a:xfrm flipV="1">
              <a:off x="530225" y="1051560"/>
              <a:ext cx="5238115" cy="5241292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203"/>
            <p:cNvCxnSpPr/>
            <p:nvPr/>
          </p:nvCxnSpPr>
          <p:spPr bwMode="auto">
            <a:xfrm flipV="1">
              <a:off x="532665" y="1051560"/>
              <a:ext cx="2713455" cy="271196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 flipV="1">
              <a:off x="525580" y="1051560"/>
              <a:ext cx="5017970" cy="501848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 flipV="1">
              <a:off x="529870" y="1053465"/>
              <a:ext cx="4783175" cy="478153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V="1">
              <a:off x="530351" y="1053465"/>
              <a:ext cx="4552189" cy="4546487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8" name="Straight Connector 207"/>
            <p:cNvCxnSpPr/>
            <p:nvPr/>
          </p:nvCxnSpPr>
          <p:spPr bwMode="auto">
            <a:xfrm flipV="1">
              <a:off x="523621" y="1051560"/>
              <a:ext cx="4328414" cy="433324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/>
            <p:cNvCxnSpPr/>
            <p:nvPr/>
          </p:nvCxnSpPr>
          <p:spPr bwMode="auto">
            <a:xfrm flipV="1">
              <a:off x="524256" y="1053465"/>
              <a:ext cx="3868674" cy="386905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/>
            <p:cNvCxnSpPr/>
            <p:nvPr/>
          </p:nvCxnSpPr>
          <p:spPr bwMode="auto">
            <a:xfrm flipV="1">
              <a:off x="528066" y="1051560"/>
              <a:ext cx="3636264" cy="364236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/>
            <p:cNvCxnSpPr/>
            <p:nvPr/>
          </p:nvCxnSpPr>
          <p:spPr bwMode="auto">
            <a:xfrm flipV="1">
              <a:off x="524891" y="1051560"/>
              <a:ext cx="3407029" cy="3408046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/>
            <p:cNvCxnSpPr/>
            <p:nvPr/>
          </p:nvCxnSpPr>
          <p:spPr bwMode="auto">
            <a:xfrm flipV="1">
              <a:off x="531876" y="1053465"/>
              <a:ext cx="3165729" cy="31762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/>
            <p:cNvCxnSpPr/>
            <p:nvPr/>
          </p:nvCxnSpPr>
          <p:spPr bwMode="auto">
            <a:xfrm flipV="1">
              <a:off x="531495" y="1051560"/>
              <a:ext cx="4090035" cy="4090035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213"/>
            <p:cNvCxnSpPr/>
            <p:nvPr/>
          </p:nvCxnSpPr>
          <p:spPr bwMode="auto">
            <a:xfrm flipV="1">
              <a:off x="530860" y="1057275"/>
              <a:ext cx="2938145" cy="2939417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4" name="Straight Connector 243"/>
            <p:cNvCxnSpPr/>
            <p:nvPr/>
          </p:nvCxnSpPr>
          <p:spPr bwMode="auto">
            <a:xfrm flipV="1">
              <a:off x="527585" y="1053465"/>
              <a:ext cx="1110715" cy="110859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/>
            <p:cNvCxnSpPr/>
            <p:nvPr/>
          </p:nvCxnSpPr>
          <p:spPr bwMode="auto">
            <a:xfrm flipV="1">
              <a:off x="530125" y="1053465"/>
              <a:ext cx="1334870" cy="13346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7" name="Straight Connector 246"/>
            <p:cNvCxnSpPr/>
            <p:nvPr/>
          </p:nvCxnSpPr>
          <p:spPr bwMode="auto">
            <a:xfrm flipV="1">
              <a:off x="525680" y="1053465"/>
              <a:ext cx="1567915" cy="156706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8" name="Straight Connector 247"/>
            <p:cNvCxnSpPr/>
            <p:nvPr/>
          </p:nvCxnSpPr>
          <p:spPr bwMode="auto">
            <a:xfrm flipV="1">
              <a:off x="530760" y="1051560"/>
              <a:ext cx="2025750" cy="201854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Connector 249"/>
            <p:cNvCxnSpPr/>
            <p:nvPr/>
          </p:nvCxnSpPr>
          <p:spPr bwMode="auto">
            <a:xfrm flipV="1">
              <a:off x="527585" y="1051560"/>
              <a:ext cx="2257525" cy="22604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/>
            <p:cNvCxnSpPr/>
            <p:nvPr/>
          </p:nvCxnSpPr>
          <p:spPr bwMode="auto">
            <a:xfrm flipV="1">
              <a:off x="530125" y="1053465"/>
              <a:ext cx="2483585" cy="24871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2" name="Straight Connector 251"/>
            <p:cNvCxnSpPr/>
            <p:nvPr/>
          </p:nvCxnSpPr>
          <p:spPr bwMode="auto">
            <a:xfrm flipV="1">
              <a:off x="528320" y="1049655"/>
              <a:ext cx="1797685" cy="1800863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7" name="Straight Connector 266"/>
            <p:cNvCxnSpPr/>
            <p:nvPr/>
          </p:nvCxnSpPr>
          <p:spPr bwMode="auto">
            <a:xfrm flipV="1">
              <a:off x="529490" y="1053465"/>
              <a:ext cx="188695" cy="1884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8" name="Straight Connector 267"/>
            <p:cNvCxnSpPr/>
            <p:nvPr/>
          </p:nvCxnSpPr>
          <p:spPr bwMode="auto">
            <a:xfrm flipV="1">
              <a:off x="527585" y="1053465"/>
              <a:ext cx="419200" cy="4189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9" name="Straight Connector 268"/>
            <p:cNvCxnSpPr/>
            <p:nvPr/>
          </p:nvCxnSpPr>
          <p:spPr bwMode="auto">
            <a:xfrm flipV="1">
              <a:off x="529490" y="1053465"/>
              <a:ext cx="876400" cy="8742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0" name="Straight Connector 269"/>
            <p:cNvCxnSpPr/>
            <p:nvPr/>
          </p:nvCxnSpPr>
          <p:spPr bwMode="auto">
            <a:xfrm flipV="1">
              <a:off x="528320" y="1055370"/>
              <a:ext cx="648970" cy="6502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236" name="Group 235"/>
          <p:cNvGrpSpPr/>
          <p:nvPr/>
        </p:nvGrpSpPr>
        <p:grpSpPr>
          <a:xfrm>
            <a:off x="522288" y="1044575"/>
            <a:ext cx="8045450" cy="5534025"/>
            <a:chOff x="522288" y="1044575"/>
            <a:chExt cx="8045450" cy="5534025"/>
          </a:xfrm>
        </p:grpSpPr>
        <p:sp>
          <p:nvSpPr>
            <p:cNvPr id="302" name="Freeform 16"/>
            <p:cNvSpPr>
              <a:spLocks/>
            </p:cNvSpPr>
            <p:nvPr/>
          </p:nvSpPr>
          <p:spPr bwMode="auto">
            <a:xfrm>
              <a:off x="3503613" y="1052513"/>
              <a:ext cx="2986088" cy="5518150"/>
            </a:xfrm>
            <a:custGeom>
              <a:avLst/>
              <a:gdLst>
                <a:gd name="T0" fmla="*/ 1881 w 1881"/>
                <a:gd name="T1" fmla="*/ 3476 h 3476"/>
                <a:gd name="T2" fmla="*/ 760 w 1881"/>
                <a:gd name="T3" fmla="*/ 1763 h 3476"/>
                <a:gd name="T4" fmla="*/ 0 w 1881"/>
                <a:gd name="T5" fmla="*/ 0 h 34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81" h="3476">
                  <a:moveTo>
                    <a:pt x="1881" y="3476"/>
                  </a:moveTo>
                  <a:cubicBezTo>
                    <a:pt x="1477" y="2909"/>
                    <a:pt x="1073" y="2342"/>
                    <a:pt x="760" y="1763"/>
                  </a:cubicBezTo>
                  <a:cubicBezTo>
                    <a:pt x="447" y="1184"/>
                    <a:pt x="223" y="592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3" name="Freeform 17"/>
            <p:cNvSpPr>
              <a:spLocks/>
            </p:cNvSpPr>
            <p:nvPr/>
          </p:nvSpPr>
          <p:spPr bwMode="auto">
            <a:xfrm>
              <a:off x="3940176" y="1052513"/>
              <a:ext cx="3105150" cy="5499100"/>
            </a:xfrm>
            <a:custGeom>
              <a:avLst/>
              <a:gdLst>
                <a:gd name="T0" fmla="*/ 1956 w 1956"/>
                <a:gd name="T1" fmla="*/ 3464 h 3464"/>
                <a:gd name="T2" fmla="*/ 826 w 1956"/>
                <a:gd name="T3" fmla="*/ 1768 h 3464"/>
                <a:gd name="T4" fmla="*/ 0 w 195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3464">
                  <a:moveTo>
                    <a:pt x="1956" y="3464"/>
                  </a:moveTo>
                  <a:cubicBezTo>
                    <a:pt x="1768" y="3181"/>
                    <a:pt x="1310" y="2645"/>
                    <a:pt x="826" y="1768"/>
                  </a:cubicBezTo>
                  <a:cubicBezTo>
                    <a:pt x="291" y="815"/>
                    <a:pt x="172" y="368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4" name="Freeform 18"/>
            <p:cNvSpPr>
              <a:spLocks/>
            </p:cNvSpPr>
            <p:nvPr/>
          </p:nvSpPr>
          <p:spPr bwMode="auto">
            <a:xfrm>
              <a:off x="4386263" y="1060450"/>
              <a:ext cx="3233738" cy="5491163"/>
            </a:xfrm>
            <a:custGeom>
              <a:avLst/>
              <a:gdLst>
                <a:gd name="T0" fmla="*/ 2037 w 2037"/>
                <a:gd name="T1" fmla="*/ 3459 h 3459"/>
                <a:gd name="T2" fmla="*/ 815 w 2037"/>
                <a:gd name="T3" fmla="*/ 1697 h 3459"/>
                <a:gd name="T4" fmla="*/ 0 w 2037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37" h="3459">
                  <a:moveTo>
                    <a:pt x="2037" y="3459"/>
                  </a:moveTo>
                  <a:cubicBezTo>
                    <a:pt x="1833" y="3165"/>
                    <a:pt x="1259" y="2482"/>
                    <a:pt x="815" y="1697"/>
                  </a:cubicBezTo>
                  <a:cubicBezTo>
                    <a:pt x="367" y="984"/>
                    <a:pt x="170" y="354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5" name="Freeform 19"/>
            <p:cNvSpPr>
              <a:spLocks/>
            </p:cNvSpPr>
            <p:nvPr/>
          </p:nvSpPr>
          <p:spPr bwMode="auto">
            <a:xfrm>
              <a:off x="4814888" y="1060450"/>
              <a:ext cx="3379788" cy="5475288"/>
            </a:xfrm>
            <a:custGeom>
              <a:avLst/>
              <a:gdLst>
                <a:gd name="T0" fmla="*/ 2129 w 2129"/>
                <a:gd name="T1" fmla="*/ 3449 h 3449"/>
                <a:gd name="T2" fmla="*/ 907 w 2129"/>
                <a:gd name="T3" fmla="*/ 1763 h 3449"/>
                <a:gd name="T4" fmla="*/ 0 w 2129"/>
                <a:gd name="T5" fmla="*/ 0 h 34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9" h="3449">
                  <a:moveTo>
                    <a:pt x="2129" y="3449"/>
                  </a:moveTo>
                  <a:cubicBezTo>
                    <a:pt x="1925" y="3168"/>
                    <a:pt x="1402" y="2584"/>
                    <a:pt x="907" y="1763"/>
                  </a:cubicBezTo>
                  <a:cubicBezTo>
                    <a:pt x="408" y="989"/>
                    <a:pt x="189" y="367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6" name="Freeform 20"/>
            <p:cNvSpPr>
              <a:spLocks/>
            </p:cNvSpPr>
            <p:nvPr/>
          </p:nvSpPr>
          <p:spPr bwMode="auto">
            <a:xfrm>
              <a:off x="5243513" y="1052513"/>
              <a:ext cx="3324225" cy="5240338"/>
            </a:xfrm>
            <a:custGeom>
              <a:avLst/>
              <a:gdLst>
                <a:gd name="T0" fmla="*/ 2094 w 2094"/>
                <a:gd name="T1" fmla="*/ 3301 h 3301"/>
                <a:gd name="T2" fmla="*/ 897 w 2094"/>
                <a:gd name="T3" fmla="*/ 1677 h 3301"/>
                <a:gd name="T4" fmla="*/ 0 w 2094"/>
                <a:gd name="T5" fmla="*/ 0 h 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4" h="3301">
                  <a:moveTo>
                    <a:pt x="2094" y="3301"/>
                  </a:moveTo>
                  <a:cubicBezTo>
                    <a:pt x="1895" y="3030"/>
                    <a:pt x="1234" y="2268"/>
                    <a:pt x="897" y="1677"/>
                  </a:cubicBezTo>
                  <a:cubicBezTo>
                    <a:pt x="484" y="1055"/>
                    <a:pt x="187" y="34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7" name="Freeform 21"/>
            <p:cNvSpPr>
              <a:spLocks/>
            </p:cNvSpPr>
            <p:nvPr/>
          </p:nvSpPr>
          <p:spPr bwMode="auto">
            <a:xfrm>
              <a:off x="5721351" y="1060450"/>
              <a:ext cx="2836863" cy="4537075"/>
            </a:xfrm>
            <a:custGeom>
              <a:avLst/>
              <a:gdLst>
                <a:gd name="T0" fmla="*/ 1787 w 1787"/>
                <a:gd name="T1" fmla="*/ 2858 h 2858"/>
                <a:gd name="T2" fmla="*/ 739 w 1787"/>
                <a:gd name="T3" fmla="*/ 1417 h 2858"/>
                <a:gd name="T4" fmla="*/ 0 w 1787"/>
                <a:gd name="T5" fmla="*/ 0 h 28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2858">
                  <a:moveTo>
                    <a:pt x="1787" y="2858"/>
                  </a:moveTo>
                  <a:cubicBezTo>
                    <a:pt x="1612" y="2618"/>
                    <a:pt x="1203" y="2130"/>
                    <a:pt x="739" y="1417"/>
                  </a:cubicBezTo>
                  <a:cubicBezTo>
                    <a:pt x="382" y="841"/>
                    <a:pt x="154" y="295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8" name="Freeform 22"/>
            <p:cNvSpPr>
              <a:spLocks/>
            </p:cNvSpPr>
            <p:nvPr/>
          </p:nvSpPr>
          <p:spPr bwMode="auto">
            <a:xfrm>
              <a:off x="6149976" y="1044575"/>
              <a:ext cx="2393950" cy="3863975"/>
            </a:xfrm>
            <a:custGeom>
              <a:avLst/>
              <a:gdLst>
                <a:gd name="T0" fmla="*/ 1508 w 1508"/>
                <a:gd name="T1" fmla="*/ 2434 h 2434"/>
                <a:gd name="T2" fmla="*/ 647 w 1508"/>
                <a:gd name="T3" fmla="*/ 1182 h 2434"/>
                <a:gd name="T4" fmla="*/ 0 w 1508"/>
                <a:gd name="T5" fmla="*/ 0 h 24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8" h="2434">
                  <a:moveTo>
                    <a:pt x="1508" y="2434"/>
                  </a:moveTo>
                  <a:cubicBezTo>
                    <a:pt x="1365" y="2225"/>
                    <a:pt x="1060" y="1835"/>
                    <a:pt x="647" y="1182"/>
                  </a:cubicBezTo>
                  <a:cubicBezTo>
                    <a:pt x="311" y="652"/>
                    <a:pt x="135" y="246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9" name="Freeform 23"/>
            <p:cNvSpPr>
              <a:spLocks/>
            </p:cNvSpPr>
            <p:nvPr/>
          </p:nvSpPr>
          <p:spPr bwMode="auto">
            <a:xfrm>
              <a:off x="3059113" y="1052513"/>
              <a:ext cx="2836863" cy="5524500"/>
            </a:xfrm>
            <a:custGeom>
              <a:avLst/>
              <a:gdLst>
                <a:gd name="T0" fmla="*/ 1787 w 1787"/>
                <a:gd name="T1" fmla="*/ 3480 h 3480"/>
                <a:gd name="T2" fmla="*/ 719 w 1787"/>
                <a:gd name="T3" fmla="*/ 1758 h 3480"/>
                <a:gd name="T4" fmla="*/ 0 w 1787"/>
                <a:gd name="T5" fmla="*/ 0 h 3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3480">
                  <a:moveTo>
                    <a:pt x="1787" y="3480"/>
                  </a:moveTo>
                  <a:cubicBezTo>
                    <a:pt x="1609" y="3193"/>
                    <a:pt x="1017" y="2338"/>
                    <a:pt x="719" y="1758"/>
                  </a:cubicBezTo>
                  <a:cubicBezTo>
                    <a:pt x="421" y="1178"/>
                    <a:pt x="150" y="366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0" name="Freeform 24"/>
            <p:cNvSpPr>
              <a:spLocks/>
            </p:cNvSpPr>
            <p:nvPr/>
          </p:nvSpPr>
          <p:spPr bwMode="auto">
            <a:xfrm>
              <a:off x="2622551" y="1060450"/>
              <a:ext cx="2667000" cy="5500688"/>
            </a:xfrm>
            <a:custGeom>
              <a:avLst/>
              <a:gdLst>
                <a:gd name="T0" fmla="*/ 1680 w 1680"/>
                <a:gd name="T1" fmla="*/ 3465 h 3465"/>
                <a:gd name="T2" fmla="*/ 683 w 1680"/>
                <a:gd name="T3" fmla="*/ 1779 h 3465"/>
                <a:gd name="T4" fmla="*/ 0 w 1680"/>
                <a:gd name="T5" fmla="*/ 0 h 34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0" h="3465">
                  <a:moveTo>
                    <a:pt x="1680" y="3465"/>
                  </a:moveTo>
                  <a:cubicBezTo>
                    <a:pt x="1514" y="3184"/>
                    <a:pt x="963" y="2356"/>
                    <a:pt x="683" y="1779"/>
                  </a:cubicBezTo>
                  <a:cubicBezTo>
                    <a:pt x="403" y="1202"/>
                    <a:pt x="142" y="371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1" name="Freeform 25"/>
            <p:cNvSpPr>
              <a:spLocks/>
            </p:cNvSpPr>
            <p:nvPr/>
          </p:nvSpPr>
          <p:spPr bwMode="auto">
            <a:xfrm>
              <a:off x="2184401" y="1060450"/>
              <a:ext cx="2538413" cy="5499100"/>
            </a:xfrm>
            <a:custGeom>
              <a:avLst/>
              <a:gdLst>
                <a:gd name="T0" fmla="*/ 1599 w 1599"/>
                <a:gd name="T1" fmla="*/ 3464 h 3464"/>
                <a:gd name="T2" fmla="*/ 561 w 1599"/>
                <a:gd name="T3" fmla="*/ 1611 h 3464"/>
                <a:gd name="T4" fmla="*/ 0 w 1599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9" h="3464">
                  <a:moveTo>
                    <a:pt x="1599" y="3464"/>
                  </a:moveTo>
                  <a:cubicBezTo>
                    <a:pt x="1426" y="3155"/>
                    <a:pt x="943" y="2436"/>
                    <a:pt x="561" y="1611"/>
                  </a:cubicBezTo>
                  <a:cubicBezTo>
                    <a:pt x="295" y="1034"/>
                    <a:pt x="117" y="336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2" name="Freeform 26"/>
            <p:cNvSpPr>
              <a:spLocks/>
            </p:cNvSpPr>
            <p:nvPr/>
          </p:nvSpPr>
          <p:spPr bwMode="auto">
            <a:xfrm>
              <a:off x="1731963" y="1060450"/>
              <a:ext cx="2400300" cy="5491163"/>
            </a:xfrm>
            <a:custGeom>
              <a:avLst/>
              <a:gdLst>
                <a:gd name="T0" fmla="*/ 1512 w 1512"/>
                <a:gd name="T1" fmla="*/ 3459 h 3459"/>
                <a:gd name="T2" fmla="*/ 601 w 1512"/>
                <a:gd name="T3" fmla="*/ 1789 h 3459"/>
                <a:gd name="T4" fmla="*/ 0 w 1512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2" h="3459">
                  <a:moveTo>
                    <a:pt x="1512" y="3459"/>
                  </a:moveTo>
                  <a:cubicBezTo>
                    <a:pt x="1360" y="3181"/>
                    <a:pt x="902" y="2477"/>
                    <a:pt x="601" y="1789"/>
                  </a:cubicBezTo>
                  <a:cubicBezTo>
                    <a:pt x="260" y="984"/>
                    <a:pt x="125" y="373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3" name="Freeform 27"/>
            <p:cNvSpPr>
              <a:spLocks/>
            </p:cNvSpPr>
            <p:nvPr/>
          </p:nvSpPr>
          <p:spPr bwMode="auto">
            <a:xfrm>
              <a:off x="1285876" y="1052513"/>
              <a:ext cx="2263775" cy="5499100"/>
            </a:xfrm>
            <a:custGeom>
              <a:avLst/>
              <a:gdLst>
                <a:gd name="T0" fmla="*/ 1426 w 1426"/>
                <a:gd name="T1" fmla="*/ 3464 h 3464"/>
                <a:gd name="T2" fmla="*/ 551 w 1426"/>
                <a:gd name="T3" fmla="*/ 1743 h 3464"/>
                <a:gd name="T4" fmla="*/ 0 w 142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26" h="3464">
                  <a:moveTo>
                    <a:pt x="1426" y="3464"/>
                  </a:moveTo>
                  <a:cubicBezTo>
                    <a:pt x="1280" y="3177"/>
                    <a:pt x="826" y="2406"/>
                    <a:pt x="551" y="1743"/>
                  </a:cubicBezTo>
                  <a:cubicBezTo>
                    <a:pt x="250" y="1019"/>
                    <a:pt x="115" y="363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4" name="Freeform 28"/>
            <p:cNvSpPr>
              <a:spLocks/>
            </p:cNvSpPr>
            <p:nvPr/>
          </p:nvSpPr>
          <p:spPr bwMode="auto">
            <a:xfrm>
              <a:off x="857251" y="1060450"/>
              <a:ext cx="2109788" cy="5491163"/>
            </a:xfrm>
            <a:custGeom>
              <a:avLst/>
              <a:gdLst>
                <a:gd name="T0" fmla="*/ 1329 w 1329"/>
                <a:gd name="T1" fmla="*/ 3459 h 3459"/>
                <a:gd name="T2" fmla="*/ 459 w 1329"/>
                <a:gd name="T3" fmla="*/ 1626 h 3459"/>
                <a:gd name="T4" fmla="*/ 0 w 1329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9" h="3459">
                  <a:moveTo>
                    <a:pt x="1329" y="3459"/>
                  </a:moveTo>
                  <a:cubicBezTo>
                    <a:pt x="1184" y="3154"/>
                    <a:pt x="780" y="2472"/>
                    <a:pt x="459" y="1626"/>
                  </a:cubicBezTo>
                  <a:cubicBezTo>
                    <a:pt x="220" y="1019"/>
                    <a:pt x="96" y="33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5" name="Freeform 29"/>
            <p:cNvSpPr>
              <a:spLocks/>
            </p:cNvSpPr>
            <p:nvPr/>
          </p:nvSpPr>
          <p:spPr bwMode="auto">
            <a:xfrm>
              <a:off x="531813" y="1717675"/>
              <a:ext cx="1881188" cy="4840288"/>
            </a:xfrm>
            <a:custGeom>
              <a:avLst/>
              <a:gdLst>
                <a:gd name="T0" fmla="*/ 1185 w 1185"/>
                <a:gd name="T1" fmla="*/ 3049 h 3049"/>
                <a:gd name="T2" fmla="*/ 414 w 1185"/>
                <a:gd name="T3" fmla="*/ 1426 h 3049"/>
                <a:gd name="T4" fmla="*/ 0 w 1185"/>
                <a:gd name="T5" fmla="*/ 0 h 30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5" h="3049">
                  <a:moveTo>
                    <a:pt x="1185" y="3049"/>
                  </a:moveTo>
                  <a:cubicBezTo>
                    <a:pt x="1057" y="2779"/>
                    <a:pt x="700" y="2172"/>
                    <a:pt x="414" y="1426"/>
                  </a:cubicBezTo>
                  <a:cubicBezTo>
                    <a:pt x="180" y="833"/>
                    <a:pt x="86" y="297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6" name="Freeform 30"/>
            <p:cNvSpPr>
              <a:spLocks/>
            </p:cNvSpPr>
            <p:nvPr/>
          </p:nvSpPr>
          <p:spPr bwMode="auto">
            <a:xfrm>
              <a:off x="528638" y="3451225"/>
              <a:ext cx="1277938" cy="3114675"/>
            </a:xfrm>
            <a:custGeom>
              <a:avLst/>
              <a:gdLst>
                <a:gd name="T0" fmla="*/ 805 w 805"/>
                <a:gd name="T1" fmla="*/ 1962 h 1962"/>
                <a:gd name="T2" fmla="*/ 309 w 805"/>
                <a:gd name="T3" fmla="*/ 884 h 1962"/>
                <a:gd name="T4" fmla="*/ 0 w 805"/>
                <a:gd name="T5" fmla="*/ 0 h 19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05" h="1962">
                  <a:moveTo>
                    <a:pt x="805" y="1962"/>
                  </a:moveTo>
                  <a:cubicBezTo>
                    <a:pt x="722" y="1782"/>
                    <a:pt x="549" y="1463"/>
                    <a:pt x="309" y="884"/>
                  </a:cubicBezTo>
                  <a:cubicBezTo>
                    <a:pt x="147" y="484"/>
                    <a:pt x="65" y="184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7" name="Freeform 31"/>
            <p:cNvSpPr>
              <a:spLocks/>
            </p:cNvSpPr>
            <p:nvPr/>
          </p:nvSpPr>
          <p:spPr bwMode="auto">
            <a:xfrm>
              <a:off x="533401" y="4981575"/>
              <a:ext cx="714375" cy="1597025"/>
            </a:xfrm>
            <a:custGeom>
              <a:avLst/>
              <a:gdLst>
                <a:gd name="T0" fmla="*/ 450 w 450"/>
                <a:gd name="T1" fmla="*/ 1006 h 1006"/>
                <a:gd name="T2" fmla="*/ 204 w 450"/>
                <a:gd name="T3" fmla="*/ 522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8" name="Freeform 32"/>
            <p:cNvSpPr>
              <a:spLocks/>
            </p:cNvSpPr>
            <p:nvPr/>
          </p:nvSpPr>
          <p:spPr bwMode="auto">
            <a:xfrm>
              <a:off x="522288" y="6281738"/>
              <a:ext cx="131763" cy="260350"/>
            </a:xfrm>
            <a:custGeom>
              <a:avLst/>
              <a:gdLst>
                <a:gd name="T0" fmla="*/ 83 w 450"/>
                <a:gd name="T1" fmla="*/ 164 h 1006"/>
                <a:gd name="T2" fmla="*/ 38 w 450"/>
                <a:gd name="T3" fmla="*/ 85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12700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517525" y="1046163"/>
            <a:ext cx="7477126" cy="5249862"/>
            <a:chOff x="517525" y="1046163"/>
            <a:chExt cx="7477126" cy="5249862"/>
          </a:xfrm>
        </p:grpSpPr>
        <p:sp>
          <p:nvSpPr>
            <p:cNvPr id="321" name="Freeform 23"/>
            <p:cNvSpPr>
              <a:spLocks/>
            </p:cNvSpPr>
            <p:nvPr/>
          </p:nvSpPr>
          <p:spPr bwMode="auto">
            <a:xfrm>
              <a:off x="517525" y="1804988"/>
              <a:ext cx="1149350" cy="4491037"/>
            </a:xfrm>
            <a:custGeom>
              <a:avLst/>
              <a:gdLst>
                <a:gd name="T0" fmla="*/ 724 w 724"/>
                <a:gd name="T1" fmla="*/ 2829 h 2829"/>
                <a:gd name="T2" fmla="*/ 393 w 724"/>
                <a:gd name="T3" fmla="*/ 1473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2" name="Freeform 24"/>
            <p:cNvSpPr>
              <a:spLocks/>
            </p:cNvSpPr>
            <p:nvPr/>
          </p:nvSpPr>
          <p:spPr bwMode="auto">
            <a:xfrm>
              <a:off x="1020763" y="1058863"/>
              <a:ext cx="1225550" cy="5210175"/>
            </a:xfrm>
            <a:custGeom>
              <a:avLst/>
              <a:gdLst>
                <a:gd name="T0" fmla="*/ 772 w 772"/>
                <a:gd name="T1" fmla="*/ 3282 h 3282"/>
                <a:gd name="T2" fmla="*/ 485 w 772"/>
                <a:gd name="T3" fmla="*/ 1891 h 3282"/>
                <a:gd name="T4" fmla="*/ 0 w 772"/>
                <a:gd name="T5" fmla="*/ 0 h 32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2" h="3282">
                  <a:moveTo>
                    <a:pt x="772" y="3282"/>
                  </a:moveTo>
                  <a:cubicBezTo>
                    <a:pt x="724" y="3050"/>
                    <a:pt x="658" y="2631"/>
                    <a:pt x="485" y="1891"/>
                  </a:cubicBezTo>
                  <a:cubicBezTo>
                    <a:pt x="301" y="1193"/>
                    <a:pt x="101" y="394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3" name="Freeform 25"/>
            <p:cNvSpPr>
              <a:spLocks/>
            </p:cNvSpPr>
            <p:nvPr/>
          </p:nvSpPr>
          <p:spPr bwMode="auto">
            <a:xfrm>
              <a:off x="1722438" y="1058863"/>
              <a:ext cx="1098550" cy="5226050"/>
            </a:xfrm>
            <a:custGeom>
              <a:avLst/>
              <a:gdLst>
                <a:gd name="T0" fmla="*/ 692 w 692"/>
                <a:gd name="T1" fmla="*/ 3292 h 3292"/>
                <a:gd name="T2" fmla="*/ 509 w 692"/>
                <a:gd name="T3" fmla="*/ 1891 h 3292"/>
                <a:gd name="T4" fmla="*/ 0 w 692"/>
                <a:gd name="T5" fmla="*/ 0 h 3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2" h="3292">
                  <a:moveTo>
                    <a:pt x="692" y="3292"/>
                  </a:moveTo>
                  <a:cubicBezTo>
                    <a:pt x="662" y="3059"/>
                    <a:pt x="677" y="2746"/>
                    <a:pt x="509" y="1891"/>
                  </a:cubicBezTo>
                  <a:cubicBezTo>
                    <a:pt x="325" y="1193"/>
                    <a:pt x="106" y="394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4" name="Freeform 26"/>
            <p:cNvSpPr>
              <a:spLocks/>
            </p:cNvSpPr>
            <p:nvPr/>
          </p:nvSpPr>
          <p:spPr bwMode="auto">
            <a:xfrm>
              <a:off x="2560638" y="1058863"/>
              <a:ext cx="868363" cy="5211762"/>
            </a:xfrm>
            <a:custGeom>
              <a:avLst/>
              <a:gdLst>
                <a:gd name="T0" fmla="*/ 536 w 547"/>
                <a:gd name="T1" fmla="*/ 3283 h 3283"/>
                <a:gd name="T2" fmla="*/ 441 w 547"/>
                <a:gd name="T3" fmla="*/ 1891 h 3283"/>
                <a:gd name="T4" fmla="*/ 0 w 547"/>
                <a:gd name="T5" fmla="*/ 0 h 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7" h="3283">
                  <a:moveTo>
                    <a:pt x="536" y="3283"/>
                  </a:moveTo>
                  <a:cubicBezTo>
                    <a:pt x="520" y="3051"/>
                    <a:pt x="547" y="2597"/>
                    <a:pt x="441" y="1891"/>
                  </a:cubicBezTo>
                  <a:cubicBezTo>
                    <a:pt x="293" y="994"/>
                    <a:pt x="92" y="394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5" name="Freeform 27"/>
            <p:cNvSpPr>
              <a:spLocks/>
            </p:cNvSpPr>
            <p:nvPr/>
          </p:nvSpPr>
          <p:spPr bwMode="auto">
            <a:xfrm>
              <a:off x="3514725" y="1047750"/>
              <a:ext cx="639763" cy="5238750"/>
            </a:xfrm>
            <a:custGeom>
              <a:avLst/>
              <a:gdLst>
                <a:gd name="T0" fmla="*/ 302 w 403"/>
                <a:gd name="T1" fmla="*/ 3300 h 3300"/>
                <a:gd name="T2" fmla="*/ 335 w 403"/>
                <a:gd name="T3" fmla="*/ 1721 h 3300"/>
                <a:gd name="T4" fmla="*/ 0 w 403"/>
                <a:gd name="T5" fmla="*/ 0 h 3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3" h="3300">
                  <a:moveTo>
                    <a:pt x="302" y="3300"/>
                  </a:moveTo>
                  <a:cubicBezTo>
                    <a:pt x="307" y="3037"/>
                    <a:pt x="403" y="2453"/>
                    <a:pt x="335" y="1721"/>
                  </a:cubicBezTo>
                  <a:cubicBezTo>
                    <a:pt x="258" y="907"/>
                    <a:pt x="70" y="359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6" name="Freeform 28"/>
            <p:cNvSpPr>
              <a:spLocks/>
            </p:cNvSpPr>
            <p:nvPr/>
          </p:nvSpPr>
          <p:spPr bwMode="auto">
            <a:xfrm>
              <a:off x="4538663" y="1054100"/>
              <a:ext cx="336550" cy="5214937"/>
            </a:xfrm>
            <a:custGeom>
              <a:avLst/>
              <a:gdLst>
                <a:gd name="T0" fmla="*/ 0 w 212"/>
                <a:gd name="T1" fmla="*/ 3285 h 3285"/>
                <a:gd name="T2" fmla="*/ 199 w 212"/>
                <a:gd name="T3" fmla="*/ 1597 h 3285"/>
                <a:gd name="T4" fmla="*/ 49 w 212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" h="3285">
                  <a:moveTo>
                    <a:pt x="0" y="3285"/>
                  </a:moveTo>
                  <a:cubicBezTo>
                    <a:pt x="33" y="3004"/>
                    <a:pt x="184" y="2528"/>
                    <a:pt x="199" y="1597"/>
                  </a:cubicBezTo>
                  <a:cubicBezTo>
                    <a:pt x="212" y="787"/>
                    <a:pt x="80" y="333"/>
                    <a:pt x="49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" name="Freeform 29"/>
            <p:cNvSpPr>
              <a:spLocks/>
            </p:cNvSpPr>
            <p:nvPr/>
          </p:nvSpPr>
          <p:spPr bwMode="auto">
            <a:xfrm>
              <a:off x="5119688" y="1046163"/>
              <a:ext cx="739775" cy="5214937"/>
            </a:xfrm>
            <a:custGeom>
              <a:avLst/>
              <a:gdLst>
                <a:gd name="T0" fmla="*/ 0 w 466"/>
                <a:gd name="T1" fmla="*/ 3285 h 3285"/>
                <a:gd name="T2" fmla="*/ 337 w 466"/>
                <a:gd name="T3" fmla="*/ 1727 h 3285"/>
                <a:gd name="T4" fmla="*/ 419 w 466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6" h="3285">
                  <a:moveTo>
                    <a:pt x="0" y="3285"/>
                  </a:moveTo>
                  <a:cubicBezTo>
                    <a:pt x="56" y="3025"/>
                    <a:pt x="242" y="2455"/>
                    <a:pt x="337" y="1727"/>
                  </a:cubicBezTo>
                  <a:cubicBezTo>
                    <a:pt x="466" y="728"/>
                    <a:pt x="402" y="360"/>
                    <a:pt x="419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8" name="Freeform 30"/>
            <p:cNvSpPr>
              <a:spLocks/>
            </p:cNvSpPr>
            <p:nvPr/>
          </p:nvSpPr>
          <p:spPr bwMode="auto">
            <a:xfrm>
              <a:off x="5694363" y="1062038"/>
              <a:ext cx="1250950" cy="5214937"/>
            </a:xfrm>
            <a:custGeom>
              <a:avLst/>
              <a:gdLst>
                <a:gd name="T0" fmla="*/ 0 w 788"/>
                <a:gd name="T1" fmla="*/ 3285 h 3285"/>
                <a:gd name="T2" fmla="*/ 464 w 788"/>
                <a:gd name="T3" fmla="*/ 1726 h 3285"/>
                <a:gd name="T4" fmla="*/ 788 w 788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8" h="3285">
                  <a:moveTo>
                    <a:pt x="0" y="3285"/>
                  </a:moveTo>
                  <a:cubicBezTo>
                    <a:pt x="77" y="3025"/>
                    <a:pt x="287" y="2454"/>
                    <a:pt x="464" y="1726"/>
                  </a:cubicBezTo>
                  <a:cubicBezTo>
                    <a:pt x="728" y="718"/>
                    <a:pt x="721" y="360"/>
                    <a:pt x="788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9" name="Freeform 31"/>
            <p:cNvSpPr>
              <a:spLocks/>
            </p:cNvSpPr>
            <p:nvPr/>
          </p:nvSpPr>
          <p:spPr bwMode="auto">
            <a:xfrm>
              <a:off x="6278563" y="1054100"/>
              <a:ext cx="1716088" cy="5207000"/>
            </a:xfrm>
            <a:custGeom>
              <a:avLst/>
              <a:gdLst>
                <a:gd name="T0" fmla="*/ 0 w 1081"/>
                <a:gd name="T1" fmla="*/ 3280 h 3280"/>
                <a:gd name="T2" fmla="*/ 547 w 1081"/>
                <a:gd name="T3" fmla="*/ 1726 h 3280"/>
                <a:gd name="T4" fmla="*/ 1081 w 1081"/>
                <a:gd name="T5" fmla="*/ 0 h 32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" h="3280">
                  <a:moveTo>
                    <a:pt x="0" y="3280"/>
                  </a:moveTo>
                  <a:cubicBezTo>
                    <a:pt x="91" y="3021"/>
                    <a:pt x="304" y="2453"/>
                    <a:pt x="547" y="1726"/>
                  </a:cubicBezTo>
                  <a:cubicBezTo>
                    <a:pt x="822" y="917"/>
                    <a:pt x="970" y="360"/>
                    <a:pt x="1081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0" name="Freeform 32"/>
            <p:cNvSpPr>
              <a:spLocks/>
            </p:cNvSpPr>
            <p:nvPr/>
          </p:nvSpPr>
          <p:spPr bwMode="auto">
            <a:xfrm>
              <a:off x="527050" y="4254500"/>
              <a:ext cx="585788" cy="2014537"/>
            </a:xfrm>
            <a:custGeom>
              <a:avLst/>
              <a:gdLst>
                <a:gd name="T0" fmla="*/ 369 w 724"/>
                <a:gd name="T1" fmla="*/ 1269 h 2829"/>
                <a:gd name="T2" fmla="*/ 200 w 724"/>
                <a:gd name="T3" fmla="*/ 661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15875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530543" y="1048385"/>
            <a:ext cx="8050212" cy="5535613"/>
            <a:chOff x="521018" y="1063625"/>
            <a:chExt cx="8050212" cy="5535613"/>
          </a:xfrm>
        </p:grpSpPr>
        <p:sp>
          <p:nvSpPr>
            <p:cNvPr id="332" name="Line 16"/>
            <p:cNvSpPr>
              <a:spLocks noChangeShapeType="1"/>
            </p:cNvSpPr>
            <p:nvPr/>
          </p:nvSpPr>
          <p:spPr bwMode="auto">
            <a:xfrm flipV="1">
              <a:off x="6315393" y="3152775"/>
              <a:ext cx="2239962" cy="34432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3" name="Line 17"/>
            <p:cNvSpPr>
              <a:spLocks noChangeShapeType="1"/>
            </p:cNvSpPr>
            <p:nvPr/>
          </p:nvSpPr>
          <p:spPr bwMode="auto">
            <a:xfrm flipV="1">
              <a:off x="5508943" y="2095500"/>
              <a:ext cx="3062287" cy="44958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4" name="Line 18"/>
            <p:cNvSpPr>
              <a:spLocks noChangeShapeType="1"/>
            </p:cNvSpPr>
            <p:nvPr/>
          </p:nvSpPr>
          <p:spPr bwMode="auto">
            <a:xfrm flipV="1">
              <a:off x="4983480" y="1417638"/>
              <a:ext cx="3573462" cy="517207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5" name="Line 19"/>
            <p:cNvSpPr>
              <a:spLocks noChangeShapeType="1"/>
            </p:cNvSpPr>
            <p:nvPr/>
          </p:nvSpPr>
          <p:spPr bwMode="auto">
            <a:xfrm flipV="1">
              <a:off x="4253230" y="1076325"/>
              <a:ext cx="3886200" cy="55006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6" name="Line 20"/>
            <p:cNvSpPr>
              <a:spLocks noChangeShapeType="1"/>
            </p:cNvSpPr>
            <p:nvPr/>
          </p:nvSpPr>
          <p:spPr bwMode="auto">
            <a:xfrm flipV="1">
              <a:off x="3864293" y="1066800"/>
              <a:ext cx="3916362" cy="55245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7" name="Line 21"/>
            <p:cNvSpPr>
              <a:spLocks noChangeShapeType="1"/>
            </p:cNvSpPr>
            <p:nvPr/>
          </p:nvSpPr>
          <p:spPr bwMode="auto">
            <a:xfrm flipV="1">
              <a:off x="3361055" y="1074738"/>
              <a:ext cx="4008437" cy="55165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8" name="Line 22"/>
            <p:cNvSpPr>
              <a:spLocks noChangeShapeType="1"/>
            </p:cNvSpPr>
            <p:nvPr/>
          </p:nvSpPr>
          <p:spPr bwMode="auto">
            <a:xfrm flipV="1">
              <a:off x="2699068" y="1074738"/>
              <a:ext cx="4060825" cy="55006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9" name="Line 23"/>
            <p:cNvSpPr>
              <a:spLocks noChangeShapeType="1"/>
            </p:cNvSpPr>
            <p:nvPr/>
          </p:nvSpPr>
          <p:spPr bwMode="auto">
            <a:xfrm flipV="1">
              <a:off x="2264093" y="1082675"/>
              <a:ext cx="4084637" cy="55006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0" name="Line 24"/>
            <p:cNvSpPr>
              <a:spLocks noChangeShapeType="1"/>
            </p:cNvSpPr>
            <p:nvPr/>
          </p:nvSpPr>
          <p:spPr bwMode="auto">
            <a:xfrm flipV="1">
              <a:off x="1632268" y="1081088"/>
              <a:ext cx="4167187" cy="55086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1" name="Line 25"/>
            <p:cNvSpPr>
              <a:spLocks noChangeShapeType="1"/>
            </p:cNvSpPr>
            <p:nvPr/>
          </p:nvSpPr>
          <p:spPr bwMode="auto">
            <a:xfrm flipV="1">
              <a:off x="1213168" y="1082675"/>
              <a:ext cx="4213225" cy="55165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2" name="Line 26"/>
            <p:cNvSpPr>
              <a:spLocks noChangeShapeType="1"/>
            </p:cNvSpPr>
            <p:nvPr/>
          </p:nvSpPr>
          <p:spPr bwMode="auto">
            <a:xfrm flipV="1">
              <a:off x="657543" y="1074738"/>
              <a:ext cx="4244975" cy="55086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3" name="Line 27"/>
            <p:cNvSpPr>
              <a:spLocks noChangeShapeType="1"/>
            </p:cNvSpPr>
            <p:nvPr/>
          </p:nvSpPr>
          <p:spPr bwMode="auto">
            <a:xfrm flipV="1">
              <a:off x="525780" y="1082675"/>
              <a:ext cx="4122737" cy="52641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4" name="Line 28"/>
            <p:cNvSpPr>
              <a:spLocks noChangeShapeType="1"/>
            </p:cNvSpPr>
            <p:nvPr/>
          </p:nvSpPr>
          <p:spPr bwMode="auto">
            <a:xfrm flipV="1">
              <a:off x="527368" y="1084263"/>
              <a:ext cx="3284537" cy="41211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5" name="Line 29"/>
            <p:cNvSpPr>
              <a:spLocks noChangeShapeType="1"/>
            </p:cNvSpPr>
            <p:nvPr/>
          </p:nvSpPr>
          <p:spPr bwMode="auto">
            <a:xfrm flipV="1">
              <a:off x="541655" y="1074738"/>
              <a:ext cx="2947987" cy="370998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6" name="Line 30"/>
            <p:cNvSpPr>
              <a:spLocks noChangeShapeType="1"/>
            </p:cNvSpPr>
            <p:nvPr/>
          </p:nvSpPr>
          <p:spPr bwMode="auto">
            <a:xfrm flipV="1">
              <a:off x="536893" y="1063625"/>
              <a:ext cx="3756025" cy="47545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7" name="Line 31"/>
            <p:cNvSpPr>
              <a:spLocks noChangeShapeType="1"/>
            </p:cNvSpPr>
            <p:nvPr/>
          </p:nvSpPr>
          <p:spPr bwMode="auto">
            <a:xfrm flipV="1">
              <a:off x="521018" y="1084263"/>
              <a:ext cx="2536825" cy="311626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8" name="Line 32"/>
            <p:cNvSpPr>
              <a:spLocks noChangeShapeType="1"/>
            </p:cNvSpPr>
            <p:nvPr/>
          </p:nvSpPr>
          <p:spPr bwMode="auto">
            <a:xfrm flipV="1">
              <a:off x="524193" y="1069975"/>
              <a:ext cx="1843087" cy="221773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49" name="Group 33"/>
          <p:cNvGrpSpPr>
            <a:grpSpLocks/>
          </p:cNvGrpSpPr>
          <p:nvPr/>
        </p:nvGrpSpPr>
        <p:grpSpPr bwMode="auto">
          <a:xfrm>
            <a:off x="531813" y="1041400"/>
            <a:ext cx="8050213" cy="5535613"/>
            <a:chOff x="329" y="662"/>
            <a:chExt cx="5071" cy="3487"/>
          </a:xfrm>
        </p:grpSpPr>
        <p:sp>
          <p:nvSpPr>
            <p:cNvPr id="350" name="Line 16"/>
            <p:cNvSpPr>
              <a:spLocks noChangeShapeType="1"/>
            </p:cNvSpPr>
            <p:nvPr/>
          </p:nvSpPr>
          <p:spPr bwMode="auto">
            <a:xfrm flipV="1">
              <a:off x="3979" y="1978"/>
              <a:ext cx="1411" cy="2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1" name="Line 17"/>
            <p:cNvSpPr>
              <a:spLocks noChangeShapeType="1"/>
            </p:cNvSpPr>
            <p:nvPr/>
          </p:nvSpPr>
          <p:spPr bwMode="auto">
            <a:xfrm flipV="1">
              <a:off x="3471" y="1312"/>
              <a:ext cx="1929" cy="2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2" name="Line 18"/>
            <p:cNvSpPr>
              <a:spLocks noChangeShapeType="1"/>
            </p:cNvSpPr>
            <p:nvPr/>
          </p:nvSpPr>
          <p:spPr bwMode="auto">
            <a:xfrm flipV="1">
              <a:off x="3140" y="885"/>
              <a:ext cx="2251" cy="3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3" name="Line 19"/>
            <p:cNvSpPr>
              <a:spLocks noChangeShapeType="1"/>
            </p:cNvSpPr>
            <p:nvPr/>
          </p:nvSpPr>
          <p:spPr bwMode="auto">
            <a:xfrm flipV="1">
              <a:off x="2680" y="670"/>
              <a:ext cx="2448" cy="3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4" name="Line 20"/>
            <p:cNvSpPr>
              <a:spLocks noChangeShapeType="1"/>
            </p:cNvSpPr>
            <p:nvPr/>
          </p:nvSpPr>
          <p:spPr bwMode="auto">
            <a:xfrm flipV="1">
              <a:off x="2435" y="664"/>
              <a:ext cx="2467" cy="3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5" name="Line 21"/>
            <p:cNvSpPr>
              <a:spLocks noChangeShapeType="1"/>
            </p:cNvSpPr>
            <p:nvPr/>
          </p:nvSpPr>
          <p:spPr bwMode="auto">
            <a:xfrm flipV="1">
              <a:off x="2118" y="669"/>
              <a:ext cx="2525" cy="3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6" name="Line 22"/>
            <p:cNvSpPr>
              <a:spLocks noChangeShapeType="1"/>
            </p:cNvSpPr>
            <p:nvPr/>
          </p:nvSpPr>
          <p:spPr bwMode="auto">
            <a:xfrm flipV="1">
              <a:off x="1701" y="669"/>
              <a:ext cx="2558" cy="3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7" name="Line 23"/>
            <p:cNvSpPr>
              <a:spLocks noChangeShapeType="1"/>
            </p:cNvSpPr>
            <p:nvPr/>
          </p:nvSpPr>
          <p:spPr bwMode="auto">
            <a:xfrm flipV="1">
              <a:off x="1427" y="674"/>
              <a:ext cx="2573" cy="3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8" name="Line 24"/>
            <p:cNvSpPr>
              <a:spLocks noChangeShapeType="1"/>
            </p:cNvSpPr>
            <p:nvPr/>
          </p:nvSpPr>
          <p:spPr bwMode="auto">
            <a:xfrm flipV="1">
              <a:off x="1029" y="673"/>
              <a:ext cx="2625" cy="34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9" name="Line 25"/>
            <p:cNvSpPr>
              <a:spLocks noChangeShapeType="1"/>
            </p:cNvSpPr>
            <p:nvPr/>
          </p:nvSpPr>
          <p:spPr bwMode="auto">
            <a:xfrm flipV="1">
              <a:off x="765" y="674"/>
              <a:ext cx="2654" cy="3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0" name="Line 26"/>
            <p:cNvSpPr>
              <a:spLocks noChangeShapeType="1"/>
            </p:cNvSpPr>
            <p:nvPr/>
          </p:nvSpPr>
          <p:spPr bwMode="auto">
            <a:xfrm flipV="1">
              <a:off x="415" y="669"/>
              <a:ext cx="2674" cy="34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1" name="Line 27"/>
            <p:cNvSpPr>
              <a:spLocks noChangeShapeType="1"/>
            </p:cNvSpPr>
            <p:nvPr/>
          </p:nvSpPr>
          <p:spPr bwMode="auto">
            <a:xfrm flipV="1">
              <a:off x="332" y="674"/>
              <a:ext cx="2597" cy="3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2" name="Line 28"/>
            <p:cNvSpPr>
              <a:spLocks noChangeShapeType="1"/>
            </p:cNvSpPr>
            <p:nvPr/>
          </p:nvSpPr>
          <p:spPr bwMode="auto">
            <a:xfrm flipV="1">
              <a:off x="333" y="675"/>
              <a:ext cx="2069" cy="25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3" name="Line 29"/>
            <p:cNvSpPr>
              <a:spLocks noChangeShapeType="1"/>
            </p:cNvSpPr>
            <p:nvPr/>
          </p:nvSpPr>
          <p:spPr bwMode="auto">
            <a:xfrm flipV="1">
              <a:off x="342" y="669"/>
              <a:ext cx="1857" cy="2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4" name="Line 30"/>
            <p:cNvSpPr>
              <a:spLocks noChangeShapeType="1"/>
            </p:cNvSpPr>
            <p:nvPr/>
          </p:nvSpPr>
          <p:spPr bwMode="auto">
            <a:xfrm flipV="1">
              <a:off x="339" y="662"/>
              <a:ext cx="2366" cy="29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5" name="Line 31"/>
            <p:cNvSpPr>
              <a:spLocks noChangeShapeType="1"/>
            </p:cNvSpPr>
            <p:nvPr/>
          </p:nvSpPr>
          <p:spPr bwMode="auto">
            <a:xfrm flipV="1">
              <a:off x="329" y="675"/>
              <a:ext cx="1598" cy="1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6" name="Line 32"/>
            <p:cNvSpPr>
              <a:spLocks noChangeShapeType="1"/>
            </p:cNvSpPr>
            <p:nvPr/>
          </p:nvSpPr>
          <p:spPr bwMode="auto">
            <a:xfrm flipV="1">
              <a:off x="331" y="666"/>
              <a:ext cx="1161" cy="1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67" name="Group 32"/>
          <p:cNvGrpSpPr>
            <a:grpSpLocks/>
          </p:cNvGrpSpPr>
          <p:nvPr/>
        </p:nvGrpSpPr>
        <p:grpSpPr bwMode="auto">
          <a:xfrm>
            <a:off x="6277293" y="1041400"/>
            <a:ext cx="2287587" cy="5534025"/>
            <a:chOff x="3959" y="656"/>
            <a:chExt cx="1441" cy="3486"/>
          </a:xfrm>
        </p:grpSpPr>
        <p:sp>
          <p:nvSpPr>
            <p:cNvPr id="368" name="Line 23"/>
            <p:cNvSpPr>
              <a:spLocks noChangeShapeType="1"/>
            </p:cNvSpPr>
            <p:nvPr/>
          </p:nvSpPr>
          <p:spPr bwMode="auto">
            <a:xfrm flipH="1" flipV="1">
              <a:off x="4373" y="667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9" name="Line 24"/>
            <p:cNvSpPr>
              <a:spLocks noChangeShapeType="1"/>
            </p:cNvSpPr>
            <p:nvPr/>
          </p:nvSpPr>
          <p:spPr bwMode="auto">
            <a:xfrm flipH="1" flipV="1">
              <a:off x="4572" y="664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0" name="Line 25"/>
            <p:cNvSpPr>
              <a:spLocks noChangeShapeType="1"/>
            </p:cNvSpPr>
            <p:nvPr/>
          </p:nvSpPr>
          <p:spPr bwMode="auto">
            <a:xfrm flipH="1" flipV="1">
              <a:off x="4778" y="659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1" name="Line 26"/>
            <p:cNvSpPr>
              <a:spLocks noChangeShapeType="1"/>
            </p:cNvSpPr>
            <p:nvPr/>
          </p:nvSpPr>
          <p:spPr bwMode="auto">
            <a:xfrm flipH="1" flipV="1">
              <a:off x="4979" y="659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2" name="Line 27"/>
            <p:cNvSpPr>
              <a:spLocks noChangeShapeType="1"/>
            </p:cNvSpPr>
            <p:nvPr/>
          </p:nvSpPr>
          <p:spPr bwMode="auto">
            <a:xfrm flipH="1" flipV="1">
              <a:off x="5190" y="659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3" name="Line 28"/>
            <p:cNvSpPr>
              <a:spLocks noChangeShapeType="1"/>
            </p:cNvSpPr>
            <p:nvPr/>
          </p:nvSpPr>
          <p:spPr bwMode="auto">
            <a:xfrm flipH="1" flipV="1">
              <a:off x="5395" y="666"/>
              <a:ext cx="5" cy="3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4" name="Line 29"/>
            <p:cNvSpPr>
              <a:spLocks noChangeShapeType="1"/>
            </p:cNvSpPr>
            <p:nvPr/>
          </p:nvSpPr>
          <p:spPr bwMode="auto">
            <a:xfrm flipH="1" flipV="1">
              <a:off x="4163" y="661"/>
              <a:ext cx="7" cy="11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5" name="Line 30"/>
            <p:cNvSpPr>
              <a:spLocks noChangeShapeType="1"/>
            </p:cNvSpPr>
            <p:nvPr/>
          </p:nvSpPr>
          <p:spPr bwMode="auto">
            <a:xfrm flipV="1">
              <a:off x="3959" y="656"/>
              <a:ext cx="1" cy="58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376" name="Text Box 31"/>
          <p:cNvSpPr txBox="1">
            <a:spLocks noChangeArrowheads="1"/>
          </p:cNvSpPr>
          <p:nvPr/>
        </p:nvSpPr>
        <p:spPr bwMode="auto">
          <a:xfrm>
            <a:off x="6829744" y="6566219"/>
            <a:ext cx="2022792" cy="1508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 sz="1000" b="1" dirty="0">
                <a:solidFill>
                  <a:schemeClr val="tx1"/>
                </a:solidFill>
              </a:rPr>
              <a:t>100	80	60	40	20	0 [</a:t>
            </a:r>
            <a:r>
              <a:rPr lang="fr-CH" sz="1000" b="1" dirty="0" err="1">
                <a:solidFill>
                  <a:schemeClr val="tx1"/>
                </a:solidFill>
              </a:rPr>
              <a:t>kt</a:t>
            </a:r>
            <a:r>
              <a:rPr lang="fr-CH" sz="1000" b="1" dirty="0">
                <a:solidFill>
                  <a:schemeClr val="tx1"/>
                </a:solidFill>
              </a:rPr>
              <a:t>]</a:t>
            </a:r>
            <a:endParaRPr lang="fr-FR" sz="1000" b="1" dirty="0">
              <a:solidFill>
                <a:schemeClr val="tx1"/>
              </a:solidFill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6272451" y="1030012"/>
            <a:ext cx="2287587" cy="5534026"/>
            <a:chOff x="6760131" y="461052"/>
            <a:chExt cx="2287587" cy="5534026"/>
          </a:xfrm>
        </p:grpSpPr>
        <p:sp>
          <p:nvSpPr>
            <p:cNvPr id="378" name="Line 23"/>
            <p:cNvSpPr>
              <a:spLocks noChangeShapeType="1"/>
            </p:cNvSpPr>
            <p:nvPr/>
          </p:nvSpPr>
          <p:spPr bwMode="auto">
            <a:xfrm flipH="1" flipV="1">
              <a:off x="7417356" y="4785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9" name="Line 24"/>
            <p:cNvSpPr>
              <a:spLocks noChangeShapeType="1"/>
            </p:cNvSpPr>
            <p:nvPr/>
          </p:nvSpPr>
          <p:spPr bwMode="auto">
            <a:xfrm flipH="1" flipV="1">
              <a:off x="7733268" y="473752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0" name="Line 25"/>
            <p:cNvSpPr>
              <a:spLocks noChangeShapeType="1"/>
            </p:cNvSpPr>
            <p:nvPr/>
          </p:nvSpPr>
          <p:spPr bwMode="auto">
            <a:xfrm flipH="1" flipV="1">
              <a:off x="806029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1" name="Line 26"/>
            <p:cNvSpPr>
              <a:spLocks noChangeShapeType="1"/>
            </p:cNvSpPr>
            <p:nvPr/>
          </p:nvSpPr>
          <p:spPr bwMode="auto">
            <a:xfrm flipH="1" flipV="1">
              <a:off x="8379381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2" name="Line 27"/>
            <p:cNvSpPr>
              <a:spLocks noChangeShapeType="1"/>
            </p:cNvSpPr>
            <p:nvPr/>
          </p:nvSpPr>
          <p:spPr bwMode="auto">
            <a:xfrm flipH="1" flipV="1">
              <a:off x="871434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3" name="Line 28"/>
            <p:cNvSpPr>
              <a:spLocks noChangeShapeType="1"/>
            </p:cNvSpPr>
            <p:nvPr/>
          </p:nvSpPr>
          <p:spPr bwMode="auto">
            <a:xfrm flipH="1" flipV="1">
              <a:off x="9039781" y="476927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4" name="Line 29"/>
            <p:cNvSpPr>
              <a:spLocks noChangeShapeType="1"/>
            </p:cNvSpPr>
            <p:nvPr/>
          </p:nvSpPr>
          <p:spPr bwMode="auto">
            <a:xfrm flipH="1" flipV="1">
              <a:off x="7083981" y="468990"/>
              <a:ext cx="11112" cy="1820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5" name="Line 30"/>
            <p:cNvSpPr>
              <a:spLocks noChangeShapeType="1"/>
            </p:cNvSpPr>
            <p:nvPr/>
          </p:nvSpPr>
          <p:spPr bwMode="auto">
            <a:xfrm flipV="1">
              <a:off x="6760131" y="461052"/>
              <a:ext cx="1587" cy="930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86" name="Group 24"/>
          <p:cNvGrpSpPr>
            <a:grpSpLocks/>
          </p:cNvGrpSpPr>
          <p:nvPr/>
        </p:nvGrpSpPr>
        <p:grpSpPr bwMode="auto">
          <a:xfrm>
            <a:off x="6908800" y="1401763"/>
            <a:ext cx="742950" cy="4589462"/>
            <a:chOff x="4352" y="883"/>
            <a:chExt cx="468" cy="2891"/>
          </a:xfrm>
        </p:grpSpPr>
        <p:sp>
          <p:nvSpPr>
            <p:cNvPr id="387" name="Line 15"/>
            <p:cNvSpPr>
              <a:spLocks noChangeShapeType="1"/>
            </p:cNvSpPr>
            <p:nvPr/>
          </p:nvSpPr>
          <p:spPr bwMode="auto">
            <a:xfrm>
              <a:off x="4371" y="3774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8" name="Line 16"/>
            <p:cNvSpPr>
              <a:spLocks noChangeShapeType="1"/>
            </p:cNvSpPr>
            <p:nvPr/>
          </p:nvSpPr>
          <p:spPr bwMode="auto">
            <a:xfrm>
              <a:off x="4576" y="3253"/>
              <a:ext cx="6" cy="3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9" name="Line 17"/>
            <p:cNvSpPr>
              <a:spLocks noChangeShapeType="1"/>
            </p:cNvSpPr>
            <p:nvPr/>
          </p:nvSpPr>
          <p:spPr bwMode="auto">
            <a:xfrm>
              <a:off x="4416" y="3023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0" name="Line 18"/>
            <p:cNvSpPr>
              <a:spLocks noChangeShapeType="1"/>
            </p:cNvSpPr>
            <p:nvPr/>
          </p:nvSpPr>
          <p:spPr bwMode="auto">
            <a:xfrm flipH="1" flipV="1">
              <a:off x="4370" y="2734"/>
              <a:ext cx="398" cy="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1" name="Line 19"/>
            <p:cNvSpPr>
              <a:spLocks noChangeShapeType="1"/>
            </p:cNvSpPr>
            <p:nvPr/>
          </p:nvSpPr>
          <p:spPr bwMode="auto">
            <a:xfrm flipH="1" flipV="1">
              <a:off x="4566" y="2100"/>
              <a:ext cx="10" cy="3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2" name="Line 20"/>
            <p:cNvSpPr>
              <a:spLocks noChangeShapeType="1"/>
            </p:cNvSpPr>
            <p:nvPr/>
          </p:nvSpPr>
          <p:spPr bwMode="auto">
            <a:xfrm>
              <a:off x="4369" y="1870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3" name="Line 21"/>
            <p:cNvSpPr>
              <a:spLocks noChangeShapeType="1"/>
            </p:cNvSpPr>
            <p:nvPr/>
          </p:nvSpPr>
          <p:spPr bwMode="auto">
            <a:xfrm>
              <a:off x="4558" y="1402"/>
              <a:ext cx="6" cy="3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4" name="Line 22"/>
            <p:cNvSpPr>
              <a:spLocks noChangeShapeType="1"/>
            </p:cNvSpPr>
            <p:nvPr/>
          </p:nvSpPr>
          <p:spPr bwMode="auto">
            <a:xfrm>
              <a:off x="4398" y="1172"/>
              <a:ext cx="40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5" name="Line 23"/>
            <p:cNvSpPr>
              <a:spLocks noChangeShapeType="1"/>
            </p:cNvSpPr>
            <p:nvPr/>
          </p:nvSpPr>
          <p:spPr bwMode="auto">
            <a:xfrm flipH="1" flipV="1">
              <a:off x="4352" y="883"/>
              <a:ext cx="398" cy="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574040" y="1107802"/>
            <a:ext cx="7985760" cy="5312956"/>
            <a:chOff x="574040" y="1107802"/>
            <a:chExt cx="7985760" cy="5312956"/>
          </a:xfrm>
        </p:grpSpPr>
        <p:sp>
          <p:nvSpPr>
            <p:cNvPr id="234" name="Oval 233"/>
            <p:cNvSpPr/>
            <p:nvPr/>
          </p:nvSpPr>
          <p:spPr bwMode="auto">
            <a:xfrm>
              <a:off x="1478280" y="6197600"/>
              <a:ext cx="350520" cy="198120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7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1" name="Oval 280"/>
            <p:cNvSpPr/>
            <p:nvPr/>
          </p:nvSpPr>
          <p:spPr bwMode="auto">
            <a:xfrm>
              <a:off x="2656840" y="618272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82" name="Oval 281"/>
            <p:cNvSpPr/>
            <p:nvPr/>
          </p:nvSpPr>
          <p:spPr bwMode="auto">
            <a:xfrm>
              <a:off x="3789680" y="616748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3" name="Oval 282"/>
            <p:cNvSpPr/>
            <p:nvPr/>
          </p:nvSpPr>
          <p:spPr bwMode="auto">
            <a:xfrm>
              <a:off x="4947920" y="617256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84" name="Oval 283"/>
            <p:cNvSpPr/>
            <p:nvPr/>
          </p:nvSpPr>
          <p:spPr bwMode="auto">
            <a:xfrm>
              <a:off x="6080760" y="617764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  <p:sp>
          <p:nvSpPr>
            <p:cNvPr id="286" name="Oval 285"/>
            <p:cNvSpPr/>
            <p:nvPr/>
          </p:nvSpPr>
          <p:spPr bwMode="auto">
            <a:xfrm>
              <a:off x="584200" y="58982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87" name="Oval 286"/>
            <p:cNvSpPr/>
            <p:nvPr/>
          </p:nvSpPr>
          <p:spPr bwMode="auto">
            <a:xfrm>
              <a:off x="574040" y="4780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88" name="Oval 287"/>
            <p:cNvSpPr/>
            <p:nvPr/>
          </p:nvSpPr>
          <p:spPr bwMode="auto">
            <a:xfrm>
              <a:off x="584200" y="3637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584200" y="24590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0" name="Oval 289"/>
            <p:cNvSpPr/>
            <p:nvPr/>
          </p:nvSpPr>
          <p:spPr bwMode="auto">
            <a:xfrm>
              <a:off x="655320" y="12602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-60°</a:t>
              </a:r>
            </a:p>
          </p:txBody>
        </p:sp>
        <p:sp>
          <p:nvSpPr>
            <p:cNvPr id="291" name="Oval 290"/>
            <p:cNvSpPr/>
            <p:nvPr/>
          </p:nvSpPr>
          <p:spPr bwMode="auto">
            <a:xfrm>
              <a:off x="194056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2" name="Oval 291"/>
            <p:cNvSpPr/>
            <p:nvPr/>
          </p:nvSpPr>
          <p:spPr bwMode="auto">
            <a:xfrm>
              <a:off x="3088640" y="111796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93" name="Oval 292"/>
            <p:cNvSpPr/>
            <p:nvPr/>
          </p:nvSpPr>
          <p:spPr bwMode="auto">
            <a:xfrm>
              <a:off x="422656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94" name="Oval 293"/>
            <p:cNvSpPr/>
            <p:nvPr/>
          </p:nvSpPr>
          <p:spPr bwMode="auto">
            <a:xfrm>
              <a:off x="538480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652272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-10°</a:t>
              </a:r>
            </a:p>
          </p:txBody>
        </p:sp>
        <p:sp>
          <p:nvSpPr>
            <p:cNvPr id="296" name="Oval 295"/>
            <p:cNvSpPr/>
            <p:nvPr/>
          </p:nvSpPr>
          <p:spPr bwMode="auto">
            <a:xfrm>
              <a:off x="769620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97" name="Oval 296"/>
            <p:cNvSpPr/>
            <p:nvPr/>
          </p:nvSpPr>
          <p:spPr bwMode="auto">
            <a:xfrm>
              <a:off x="8138160" y="178852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98" name="Oval 297"/>
            <p:cNvSpPr/>
            <p:nvPr/>
          </p:nvSpPr>
          <p:spPr bwMode="auto">
            <a:xfrm>
              <a:off x="8148320" y="29416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99" name="Oval 298"/>
            <p:cNvSpPr/>
            <p:nvPr/>
          </p:nvSpPr>
          <p:spPr bwMode="auto">
            <a:xfrm>
              <a:off x="8117840" y="41050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</p:grpSp>
      <p:sp>
        <p:nvSpPr>
          <p:cNvPr id="241" name="Rounded Rectangle 240"/>
          <p:cNvSpPr/>
          <p:nvPr/>
        </p:nvSpPr>
        <p:spPr bwMode="auto">
          <a:xfrm>
            <a:off x="937260" y="146304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lang="fr-CH" sz="2400" dirty="0">
                <a:solidFill>
                  <a:schemeClr val="tx1"/>
                </a:solidFill>
              </a:rPr>
              <a:t>↑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Altitude en </a:t>
            </a:r>
            <a:r>
              <a:rPr kumimoji="0" lang="fr-CH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hPa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401" name="Rounded Rectangle 400"/>
          <p:cNvSpPr/>
          <p:nvPr/>
        </p:nvSpPr>
        <p:spPr bwMode="auto">
          <a:xfrm>
            <a:off x="922020" y="198882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  Altitude en km   </a:t>
            </a:r>
            <a:r>
              <a:rPr lang="fr-CH" sz="2400" dirty="0">
                <a:solidFill>
                  <a:schemeClr val="tx1"/>
                </a:solidFill>
              </a:rPr>
              <a:t>↑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2" name="Rounded Rectangle 401"/>
          <p:cNvSpPr/>
          <p:nvPr/>
        </p:nvSpPr>
        <p:spPr bwMode="auto">
          <a:xfrm>
            <a:off x="922020" y="250698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95000"/>
                  </a:schemeClr>
                </a:solidFill>
                <a:effectLst/>
                <a:latin typeface="Arial" charset="0"/>
                <a:cs typeface="Arial" charset="0"/>
              </a:rPr>
              <a:t>.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   Température    ∕ ∕ </a:t>
            </a:r>
          </a:p>
        </p:txBody>
      </p:sp>
      <p:sp>
        <p:nvSpPr>
          <p:cNvPr id="403" name="Rounded Rectangle 402"/>
          <p:cNvSpPr/>
          <p:nvPr/>
        </p:nvSpPr>
        <p:spPr bwMode="auto">
          <a:xfrm>
            <a:off x="929640" y="301752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charset="0"/>
                <a:cs typeface="Arial" charset="0"/>
              </a:rPr>
              <a:t>Gradient Adiabatique sec   \ \ </a:t>
            </a:r>
          </a:p>
        </p:txBody>
      </p:sp>
      <p:sp>
        <p:nvSpPr>
          <p:cNvPr id="404" name="Rounded Rectangle 403"/>
          <p:cNvSpPr/>
          <p:nvPr/>
        </p:nvSpPr>
        <p:spPr bwMode="auto">
          <a:xfrm>
            <a:off x="929640" y="352044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charset="0"/>
                <a:cs typeface="Arial" charset="0"/>
              </a:rPr>
              <a:t>Gradient Adiabatique humide   / / </a:t>
            </a:r>
          </a:p>
        </p:txBody>
      </p:sp>
      <p:sp>
        <p:nvSpPr>
          <p:cNvPr id="405" name="Rounded Rectangle 404"/>
          <p:cNvSpPr/>
          <p:nvPr/>
        </p:nvSpPr>
        <p:spPr bwMode="auto">
          <a:xfrm>
            <a:off x="929640" y="403098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Évolution</a:t>
            </a:r>
            <a:r>
              <a:rPr kumimoji="0" lang="fr-CH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du mélange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‒ - ‒ - ‒ </a:t>
            </a:r>
          </a:p>
        </p:txBody>
      </p:sp>
      <p:sp>
        <p:nvSpPr>
          <p:cNvPr id="406" name="Rounded Rectangle 405"/>
          <p:cNvSpPr/>
          <p:nvPr/>
        </p:nvSpPr>
        <p:spPr bwMode="auto">
          <a:xfrm>
            <a:off x="929640" y="454914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Vitesse du vent ······ </a:t>
            </a:r>
            <a:r>
              <a:rPr kumimoji="0" lang="fr-CH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(1kt = 1.85km) </a:t>
            </a:r>
            <a:endParaRPr kumimoji="0" lang="fr-CH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7" name="Rounded Rectangle 406"/>
          <p:cNvSpPr/>
          <p:nvPr/>
        </p:nvSpPr>
        <p:spPr bwMode="auto">
          <a:xfrm>
            <a:off x="937260" y="5067300"/>
            <a:ext cx="4991100" cy="51054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00"/>
            </a:solidFill>
          </a:ln>
          <a:effectLst/>
          <a:extLst/>
        </p:spPr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cs typeface="Arial" charset="0"/>
              </a:rPr>
              <a:t>Orientation du vent  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cs typeface="Arial" charset="0"/>
                <a:sym typeface="Wingdings" panose="05000000000000000000" pitchFamily="2" charset="2"/>
              </a:rPr>
              <a:t>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408" name="Group 407"/>
          <p:cNvGrpSpPr/>
          <p:nvPr/>
        </p:nvGrpSpPr>
        <p:grpSpPr>
          <a:xfrm>
            <a:off x="922020" y="1452880"/>
            <a:ext cx="5006340" cy="4114800"/>
            <a:chOff x="922020" y="1463040"/>
            <a:chExt cx="5006340" cy="4114800"/>
          </a:xfrm>
        </p:grpSpPr>
        <p:sp>
          <p:nvSpPr>
            <p:cNvPr id="409" name="Rounded Rectangle 408"/>
            <p:cNvSpPr/>
            <p:nvPr/>
          </p:nvSpPr>
          <p:spPr bwMode="auto">
            <a:xfrm>
              <a:off x="937260" y="146304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fr-CH" sz="2400" dirty="0">
                  <a:solidFill>
                    <a:schemeClr val="tx1"/>
                  </a:solidFill>
                </a:rPr>
                <a:t>↑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Altitude en </a:t>
              </a:r>
              <a:r>
                <a:rPr kumimoji="0" lang="fr-CH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hPa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95000"/>
                    </a:schemeClr>
                  </a:solidFill>
                  <a:effectLst/>
                  <a:latin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410" name="Rounded Rectangle 409"/>
            <p:cNvSpPr/>
            <p:nvPr/>
          </p:nvSpPr>
          <p:spPr bwMode="auto">
            <a:xfrm>
              <a:off x="922020" y="198882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95000"/>
                    </a:schemeClr>
                  </a:solidFill>
                  <a:effectLst/>
                  <a:latin typeface="Arial" charset="0"/>
                  <a:cs typeface="Arial" charset="0"/>
                </a:rPr>
                <a:t>.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  Altitude en km   </a:t>
              </a:r>
              <a:r>
                <a:rPr lang="fr-CH" sz="2400" dirty="0">
                  <a:solidFill>
                    <a:schemeClr val="tx1"/>
                  </a:solidFill>
                </a:rPr>
                <a:t>↑</a:t>
              </a:r>
              <a:endParaRPr kumimoji="0" lang="fr-C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1" name="Rounded Rectangle 410"/>
            <p:cNvSpPr/>
            <p:nvPr/>
          </p:nvSpPr>
          <p:spPr bwMode="auto">
            <a:xfrm>
              <a:off x="922020" y="250698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accent3">
                      <a:lumMod val="95000"/>
                    </a:schemeClr>
                  </a:solidFill>
                  <a:effectLst/>
                  <a:latin typeface="Arial" charset="0"/>
                  <a:cs typeface="Arial" charset="0"/>
                </a:rPr>
                <a:t>.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    Température    ∕ ∕ </a:t>
              </a:r>
            </a:p>
          </p:txBody>
        </p:sp>
        <p:sp>
          <p:nvSpPr>
            <p:cNvPr id="412" name="Rounded Rectangle 411"/>
            <p:cNvSpPr/>
            <p:nvPr/>
          </p:nvSpPr>
          <p:spPr bwMode="auto">
            <a:xfrm>
              <a:off x="929640" y="301752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92D050"/>
                  </a:solidFill>
                  <a:effectLst/>
                  <a:latin typeface="Arial" charset="0"/>
                  <a:cs typeface="Arial" charset="0"/>
                </a:rPr>
                <a:t>Gradient Adiabatique sec   \ \ </a:t>
              </a:r>
            </a:p>
          </p:txBody>
        </p:sp>
        <p:sp>
          <p:nvSpPr>
            <p:cNvPr id="413" name="Rounded Rectangle 412"/>
            <p:cNvSpPr/>
            <p:nvPr/>
          </p:nvSpPr>
          <p:spPr bwMode="auto">
            <a:xfrm>
              <a:off x="929640" y="352044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latin typeface="Arial" charset="0"/>
                  <a:cs typeface="Arial" charset="0"/>
                </a:rPr>
                <a:t>Gradient Adiabatique humide   / / </a:t>
              </a:r>
            </a:p>
          </p:txBody>
        </p:sp>
        <p:sp>
          <p:nvSpPr>
            <p:cNvPr id="414" name="Rounded Rectangle 413"/>
            <p:cNvSpPr/>
            <p:nvPr/>
          </p:nvSpPr>
          <p:spPr bwMode="auto">
            <a:xfrm>
              <a:off x="929640" y="403098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Évolution</a:t>
              </a:r>
              <a:r>
                <a:rPr kumimoji="0" lang="fr-CH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du mélange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 ‒ - ‒ - ‒ </a:t>
              </a:r>
            </a:p>
          </p:txBody>
        </p:sp>
        <p:sp>
          <p:nvSpPr>
            <p:cNvPr id="415" name="Rounded Rectangle 414"/>
            <p:cNvSpPr/>
            <p:nvPr/>
          </p:nvSpPr>
          <p:spPr bwMode="auto">
            <a:xfrm>
              <a:off x="929640" y="454914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Vitesse du vent ······ </a:t>
              </a:r>
              <a:r>
                <a:rPr kumimoji="0" lang="fr-CH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(1kt = 1.85km) </a:t>
              </a:r>
              <a:endParaRPr kumimoji="0" lang="fr-C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6" name="Rounded Rectangle 415"/>
            <p:cNvSpPr/>
            <p:nvPr/>
          </p:nvSpPr>
          <p:spPr bwMode="auto">
            <a:xfrm>
              <a:off x="937260" y="5067300"/>
              <a:ext cx="4991100" cy="510540"/>
            </a:xfrm>
            <a:prstGeom prst="roundRect">
              <a:avLst/>
            </a:prstGeom>
            <a:solidFill>
              <a:schemeClr val="accent3">
                <a:lumMod val="95000"/>
              </a:schemeClr>
            </a:solidFill>
            <a:ln w="28575">
              <a:solidFill>
                <a:srgbClr val="000000"/>
              </a:solidFill>
            </a:ln>
            <a:effectLst/>
            <a:extLst/>
          </p:spPr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Arial" charset="0"/>
                  <a:cs typeface="Arial" charset="0"/>
                </a:rPr>
                <a:t>Orientation du vent  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Arial" charset="0"/>
                  <a:cs typeface="Arial" charset="0"/>
                  <a:sym typeface="Wingdings" panose="05000000000000000000" pitchFamily="2" charset="2"/>
                </a:rPr>
                <a:t></a:t>
              </a:r>
              <a:r>
                <a:rPr kumimoji="0" lang="fr-CH" sz="24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Arial" charset="0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25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00035 -0.07755 L -1.94444E-6 0.07245 L -1.94444E-6 7.40741E-7 Z " pathEditMode="relative" rAng="0" ptsTypes="FFFF">
                                      <p:cBhvr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/>
      <p:bldP spid="241" grpId="0" animBg="1"/>
      <p:bldP spid="241" grpId="1" animBg="1"/>
      <p:bldP spid="401" grpId="0" animBg="1"/>
      <p:bldP spid="401" grpId="1" animBg="1"/>
      <p:bldP spid="402" grpId="0" animBg="1"/>
      <p:bldP spid="402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07" grpId="0" animBg="1"/>
      <p:bldP spid="40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1045029"/>
            <a:ext cx="8103899" cy="535795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624840" y="1110343"/>
            <a:ext cx="7352833" cy="4772297"/>
            <a:chOff x="624840" y="1110343"/>
            <a:chExt cx="7352833" cy="4772297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24840" y="1135380"/>
              <a:ext cx="1120140" cy="4747260"/>
            </a:xfrm>
            <a:prstGeom prst="rect">
              <a:avLst/>
            </a:prstGeom>
            <a:solidFill>
              <a:srgbClr val="F8F8F8">
                <a:alpha val="74902"/>
              </a:srgbClr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 flipV="1">
              <a:off x="5868956" y="1119673"/>
              <a:ext cx="2108717" cy="469329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1169438" y="1110343"/>
              <a:ext cx="6219" cy="4677747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9"/>
            <a:ext cx="8228013" cy="627192"/>
          </a:xfrm>
        </p:spPr>
        <p:txBody>
          <a:bodyPr/>
          <a:lstStyle/>
          <a:p>
            <a:r>
              <a:rPr lang="fr-CH" sz="3600" dirty="0"/>
              <a:t>Vent dans l'</a:t>
            </a:r>
            <a:r>
              <a:rPr lang="fr-CH" sz="3600" dirty="0" err="1"/>
              <a:t>emagramme</a:t>
            </a:r>
            <a:endParaRPr lang="fr-CH" sz="360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H="1" flipV="1">
            <a:off x="7927340" y="5687060"/>
            <a:ext cx="55312" cy="129332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7359857" y="5530307"/>
            <a:ext cx="442388" cy="2448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7210425" y="5084445"/>
            <a:ext cx="409575" cy="207645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250430" y="4665345"/>
            <a:ext cx="0" cy="346710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867525" y="4404360"/>
            <a:ext cx="409575" cy="207645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6743700" y="4078606"/>
            <a:ext cx="335280" cy="180974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610350" y="3741421"/>
            <a:ext cx="335280" cy="180974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6456045" y="3510915"/>
            <a:ext cx="356235" cy="5715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6318886" y="3076576"/>
            <a:ext cx="331469" cy="125729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6242687" y="2674622"/>
            <a:ext cx="179068" cy="260983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 flipV="1">
            <a:off x="6104893" y="2320928"/>
            <a:ext cx="153667" cy="274952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5964555" y="1981203"/>
            <a:ext cx="165738" cy="289557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5791200" y="1628778"/>
            <a:ext cx="165738" cy="289557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V="1">
            <a:off x="5644515" y="1322073"/>
            <a:ext cx="165738" cy="289557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7504637" y="5708107"/>
            <a:ext cx="442388" cy="2448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7319010" y="5261611"/>
            <a:ext cx="366395" cy="224789"/>
          </a:xfrm>
          <a:prstGeom prst="straightConnector1">
            <a:avLst/>
          </a:prstGeom>
          <a:solidFill>
            <a:srgbClr val="C0C0C0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2625598" y="568045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 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(nm) = 9  km/h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25885" y="5654040"/>
            <a:ext cx="442388" cy="50419"/>
            <a:chOff x="725885" y="5654040"/>
            <a:chExt cx="442388" cy="50419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>
              <a:off x="725885" y="5702011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763905" y="5654040"/>
              <a:ext cx="30480" cy="4762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50" name="Straight Connector 49"/>
          <p:cNvCxnSpPr/>
          <p:nvPr/>
        </p:nvCxnSpPr>
        <p:spPr bwMode="auto">
          <a:xfrm flipH="1" flipV="1">
            <a:off x="7848600" y="5521960"/>
            <a:ext cx="76902" cy="166797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2625598" y="5397794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19 km/h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78180" y="5421630"/>
            <a:ext cx="486283" cy="116205"/>
            <a:chOff x="678180" y="5391150"/>
            <a:chExt cx="486283" cy="116205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722075" y="5503891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678180" y="539115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58" name="Straight Connector 57"/>
          <p:cNvCxnSpPr/>
          <p:nvPr/>
        </p:nvCxnSpPr>
        <p:spPr bwMode="auto">
          <a:xfrm flipH="1" flipV="1">
            <a:off x="7782560" y="5374640"/>
            <a:ext cx="66742" cy="14647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2625598" y="5115128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15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28 km/h</a:t>
            </a:r>
          </a:p>
        </p:txBody>
      </p:sp>
      <p:grpSp>
        <p:nvGrpSpPr>
          <p:cNvPr id="66" name="Group 65"/>
          <p:cNvGrpSpPr/>
          <p:nvPr/>
        </p:nvGrpSpPr>
        <p:grpSpPr>
          <a:xfrm rot="9264567">
            <a:off x="1170940" y="5278120"/>
            <a:ext cx="486283" cy="116205"/>
            <a:chOff x="683260" y="5243830"/>
            <a:chExt cx="486283" cy="116205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727155" y="5356571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683260" y="524383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787400" y="5283200"/>
              <a:ext cx="31115" cy="6667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67" name="Straight Connector 66"/>
          <p:cNvCxnSpPr/>
          <p:nvPr/>
        </p:nvCxnSpPr>
        <p:spPr bwMode="auto">
          <a:xfrm flipH="1" flipV="1">
            <a:off x="7691120" y="5181600"/>
            <a:ext cx="93412" cy="19854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9" name="TextBox 68"/>
          <p:cNvSpPr txBox="1"/>
          <p:nvPr/>
        </p:nvSpPr>
        <p:spPr>
          <a:xfrm>
            <a:off x="2625598" y="4832462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37 km/h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709751" y="5240172"/>
            <a:ext cx="488430" cy="146685"/>
            <a:chOff x="709751" y="5278272"/>
            <a:chExt cx="488430" cy="146685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 rot="20144141">
              <a:off x="755793" y="5319755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Arrow Connector 71"/>
            <p:cNvCxnSpPr/>
            <p:nvPr/>
          </p:nvCxnSpPr>
          <p:spPr bwMode="auto">
            <a:xfrm rot="20144141">
              <a:off x="709751" y="530875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Arrow Connector 73"/>
            <p:cNvCxnSpPr/>
            <p:nvPr/>
          </p:nvCxnSpPr>
          <p:spPr bwMode="auto">
            <a:xfrm rot="20144141">
              <a:off x="763091" y="527827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77" name="Straight Connector 76"/>
          <p:cNvCxnSpPr/>
          <p:nvPr/>
        </p:nvCxnSpPr>
        <p:spPr bwMode="auto">
          <a:xfrm flipH="1" flipV="1">
            <a:off x="7536180" y="483870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9" name="TextBox 78"/>
          <p:cNvSpPr txBox="1"/>
          <p:nvPr/>
        </p:nvSpPr>
        <p:spPr>
          <a:xfrm>
            <a:off x="2625598" y="454979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56 km/h</a:t>
            </a:r>
          </a:p>
        </p:txBody>
      </p:sp>
      <p:grpSp>
        <p:nvGrpSpPr>
          <p:cNvPr id="85" name="Group 84"/>
          <p:cNvGrpSpPr/>
          <p:nvPr/>
        </p:nvGrpSpPr>
        <p:grpSpPr>
          <a:xfrm rot="17686107">
            <a:off x="932255" y="5012081"/>
            <a:ext cx="488430" cy="172084"/>
            <a:chOff x="1252295" y="4714901"/>
            <a:chExt cx="488430" cy="172084"/>
          </a:xfrm>
        </p:grpSpPr>
        <p:cxnSp>
          <p:nvCxnSpPr>
            <p:cNvPr id="81" name="Straight Arrow Connector 80"/>
            <p:cNvCxnSpPr/>
            <p:nvPr/>
          </p:nvCxnSpPr>
          <p:spPr bwMode="auto">
            <a:xfrm rot="20144141">
              <a:off x="1298337" y="478178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Arrow Connector 81"/>
            <p:cNvCxnSpPr/>
            <p:nvPr/>
          </p:nvCxnSpPr>
          <p:spPr bwMode="auto">
            <a:xfrm rot="20144141">
              <a:off x="1252295" y="477078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Arrow Connector 82"/>
            <p:cNvCxnSpPr/>
            <p:nvPr/>
          </p:nvCxnSpPr>
          <p:spPr bwMode="auto">
            <a:xfrm rot="20144141">
              <a:off x="1305635" y="474030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Arrow Connector 83"/>
            <p:cNvCxnSpPr/>
            <p:nvPr/>
          </p:nvCxnSpPr>
          <p:spPr bwMode="auto">
            <a:xfrm rot="20144141">
              <a:off x="1358975" y="4714901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86" name="Straight Connector 85"/>
          <p:cNvCxnSpPr/>
          <p:nvPr/>
        </p:nvCxnSpPr>
        <p:spPr bwMode="auto">
          <a:xfrm flipH="1" flipV="1">
            <a:off x="7383780" y="449961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7" name="TextBox 86"/>
          <p:cNvSpPr txBox="1"/>
          <p:nvPr/>
        </p:nvSpPr>
        <p:spPr>
          <a:xfrm>
            <a:off x="2625598" y="4267130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74 km/h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02131" y="4527702"/>
            <a:ext cx="488430" cy="200025"/>
            <a:chOff x="702131" y="4527702"/>
            <a:chExt cx="488430" cy="200025"/>
          </a:xfrm>
        </p:grpSpPr>
        <p:cxnSp>
          <p:nvCxnSpPr>
            <p:cNvPr id="89" name="Straight Arrow Connector 88"/>
            <p:cNvCxnSpPr/>
            <p:nvPr/>
          </p:nvCxnSpPr>
          <p:spPr bwMode="auto">
            <a:xfrm rot="20144141">
              <a:off x="748173" y="4622525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Arrow Connector 89"/>
            <p:cNvCxnSpPr/>
            <p:nvPr/>
          </p:nvCxnSpPr>
          <p:spPr bwMode="auto">
            <a:xfrm rot="20144141">
              <a:off x="702131" y="461152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Arrow Connector 90"/>
            <p:cNvCxnSpPr/>
            <p:nvPr/>
          </p:nvCxnSpPr>
          <p:spPr bwMode="auto">
            <a:xfrm rot="20144141">
              <a:off x="755471" y="458104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91"/>
            <p:cNvCxnSpPr/>
            <p:nvPr/>
          </p:nvCxnSpPr>
          <p:spPr bwMode="auto">
            <a:xfrm rot="20144141">
              <a:off x="812621" y="455056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Arrow Connector 92"/>
            <p:cNvCxnSpPr/>
            <p:nvPr/>
          </p:nvCxnSpPr>
          <p:spPr bwMode="auto">
            <a:xfrm rot="20144141">
              <a:off x="865961" y="452770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95" name="Straight Connector 94"/>
          <p:cNvCxnSpPr/>
          <p:nvPr/>
        </p:nvCxnSpPr>
        <p:spPr bwMode="auto">
          <a:xfrm flipH="1" flipV="1">
            <a:off x="7231380" y="415671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6" name="TextBox 95"/>
          <p:cNvSpPr txBox="1"/>
          <p:nvPr/>
        </p:nvSpPr>
        <p:spPr>
          <a:xfrm>
            <a:off x="2625598" y="3984464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93 km/h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1155521" y="4015380"/>
            <a:ext cx="444679" cy="129417"/>
            <a:chOff x="1155521" y="4015380"/>
            <a:chExt cx="444679" cy="129417"/>
          </a:xfrm>
        </p:grpSpPr>
        <p:cxnSp>
          <p:nvCxnSpPr>
            <p:cNvPr id="98" name="Straight Arrow Connector 97"/>
            <p:cNvCxnSpPr/>
            <p:nvPr/>
          </p:nvCxnSpPr>
          <p:spPr bwMode="auto">
            <a:xfrm rot="9344141">
              <a:off x="1155521" y="4100866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9" name="Straight Arrow Connector 98"/>
            <p:cNvCxnSpPr/>
            <p:nvPr/>
          </p:nvCxnSpPr>
          <p:spPr bwMode="auto">
            <a:xfrm flipH="1" flipV="1">
              <a:off x="1563629" y="4015380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Arrow Connector 99"/>
            <p:cNvCxnSpPr/>
            <p:nvPr/>
          </p:nvCxnSpPr>
          <p:spPr bwMode="auto">
            <a:xfrm rot="9344141">
              <a:off x="1531556" y="402859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05" name="Straight Connector 104"/>
          <p:cNvCxnSpPr/>
          <p:nvPr/>
        </p:nvCxnSpPr>
        <p:spPr bwMode="auto">
          <a:xfrm flipH="1" flipV="1">
            <a:off x="7078980" y="381127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2625598" y="3701798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60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111km/h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155521" y="3629300"/>
            <a:ext cx="444679" cy="154817"/>
            <a:chOff x="1155521" y="3629300"/>
            <a:chExt cx="444679" cy="154817"/>
          </a:xfrm>
        </p:grpSpPr>
        <p:cxnSp>
          <p:nvCxnSpPr>
            <p:cNvPr id="108" name="Straight Arrow Connector 107"/>
            <p:cNvCxnSpPr/>
            <p:nvPr/>
          </p:nvCxnSpPr>
          <p:spPr bwMode="auto">
            <a:xfrm rot="9344141">
              <a:off x="1155521" y="3714786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9" name="Straight Arrow Connector 108"/>
            <p:cNvCxnSpPr/>
            <p:nvPr/>
          </p:nvCxnSpPr>
          <p:spPr bwMode="auto">
            <a:xfrm flipH="1" flipV="1">
              <a:off x="1563629" y="3629300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Arrow Connector 109"/>
            <p:cNvCxnSpPr/>
            <p:nvPr/>
          </p:nvCxnSpPr>
          <p:spPr bwMode="auto">
            <a:xfrm rot="9344141">
              <a:off x="1531556" y="364251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Arrow Connector 110"/>
            <p:cNvCxnSpPr/>
            <p:nvPr/>
          </p:nvCxnSpPr>
          <p:spPr bwMode="auto">
            <a:xfrm rot="9344141">
              <a:off x="1478216" y="366791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13" name="Straight Connector 112"/>
          <p:cNvCxnSpPr/>
          <p:nvPr/>
        </p:nvCxnSpPr>
        <p:spPr bwMode="auto">
          <a:xfrm flipH="1" flipV="1">
            <a:off x="6924040" y="346837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4" name="TextBox 113"/>
          <p:cNvSpPr txBox="1"/>
          <p:nvPr/>
        </p:nvSpPr>
        <p:spPr>
          <a:xfrm>
            <a:off x="2625598" y="3419132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130km/h</a:t>
            </a:r>
          </a:p>
        </p:txBody>
      </p:sp>
      <p:grpSp>
        <p:nvGrpSpPr>
          <p:cNvPr id="121" name="Group 120"/>
          <p:cNvGrpSpPr/>
          <p:nvPr/>
        </p:nvGrpSpPr>
        <p:grpSpPr>
          <a:xfrm rot="1474740">
            <a:off x="1175841" y="3372759"/>
            <a:ext cx="444679" cy="175137"/>
            <a:chOff x="1180921" y="3314340"/>
            <a:chExt cx="444679" cy="175137"/>
          </a:xfrm>
        </p:grpSpPr>
        <p:cxnSp>
          <p:nvCxnSpPr>
            <p:cNvPr id="116" name="Straight Arrow Connector 115"/>
            <p:cNvCxnSpPr/>
            <p:nvPr/>
          </p:nvCxnSpPr>
          <p:spPr bwMode="auto">
            <a:xfrm rot="9344141">
              <a:off x="1180921" y="3399826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Arrow Connector 116"/>
            <p:cNvCxnSpPr/>
            <p:nvPr/>
          </p:nvCxnSpPr>
          <p:spPr bwMode="auto">
            <a:xfrm flipH="1" flipV="1">
              <a:off x="1589029" y="3314340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Arrow Connector 117"/>
            <p:cNvCxnSpPr/>
            <p:nvPr/>
          </p:nvCxnSpPr>
          <p:spPr bwMode="auto">
            <a:xfrm rot="9344141">
              <a:off x="1556956" y="332755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Arrow Connector 118"/>
            <p:cNvCxnSpPr/>
            <p:nvPr/>
          </p:nvCxnSpPr>
          <p:spPr bwMode="auto">
            <a:xfrm rot="9344141">
              <a:off x="1503616" y="335295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0" name="Straight Arrow Connector 119"/>
            <p:cNvCxnSpPr/>
            <p:nvPr/>
          </p:nvCxnSpPr>
          <p:spPr bwMode="auto">
            <a:xfrm rot="9344141">
              <a:off x="1450276" y="337327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22" name="Straight Connector 121"/>
          <p:cNvCxnSpPr/>
          <p:nvPr/>
        </p:nvCxnSpPr>
        <p:spPr bwMode="auto">
          <a:xfrm flipH="1" flipV="1">
            <a:off x="6764020" y="3125470"/>
            <a:ext cx="156912" cy="34332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3" name="TextBox 122"/>
          <p:cNvSpPr txBox="1"/>
          <p:nvPr/>
        </p:nvSpPr>
        <p:spPr>
          <a:xfrm>
            <a:off x="2625598" y="313646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148km/h</a:t>
            </a:r>
          </a:p>
        </p:txBody>
      </p:sp>
      <p:grpSp>
        <p:nvGrpSpPr>
          <p:cNvPr id="132" name="Group 131"/>
          <p:cNvGrpSpPr/>
          <p:nvPr/>
        </p:nvGrpSpPr>
        <p:grpSpPr>
          <a:xfrm>
            <a:off x="1150285" y="3240502"/>
            <a:ext cx="442388" cy="194985"/>
            <a:chOff x="1150285" y="3240502"/>
            <a:chExt cx="442388" cy="194985"/>
          </a:xfrm>
        </p:grpSpPr>
        <p:cxnSp>
          <p:nvCxnSpPr>
            <p:cNvPr id="125" name="Straight Arrow Connector 124"/>
            <p:cNvCxnSpPr/>
            <p:nvPr/>
          </p:nvCxnSpPr>
          <p:spPr bwMode="auto">
            <a:xfrm rot="12460093">
              <a:off x="1150285" y="3240502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Arrow Connector 125"/>
            <p:cNvCxnSpPr/>
            <p:nvPr/>
          </p:nvCxnSpPr>
          <p:spPr bwMode="auto">
            <a:xfrm rot="3115952" flipH="1" flipV="1">
              <a:off x="1508847" y="3330753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Arrow Connector 126"/>
            <p:cNvCxnSpPr/>
            <p:nvPr/>
          </p:nvCxnSpPr>
          <p:spPr bwMode="auto">
            <a:xfrm rot="12460093">
              <a:off x="1467752" y="3319282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Arrow Connector 127"/>
            <p:cNvCxnSpPr/>
            <p:nvPr/>
          </p:nvCxnSpPr>
          <p:spPr bwMode="auto">
            <a:xfrm rot="12460093">
              <a:off x="1414866" y="3292949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Arrow Connector 128"/>
            <p:cNvCxnSpPr/>
            <p:nvPr/>
          </p:nvCxnSpPr>
          <p:spPr bwMode="auto">
            <a:xfrm rot="12460093">
              <a:off x="1365979" y="3263485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Arrow Connector 129"/>
            <p:cNvCxnSpPr/>
            <p:nvPr/>
          </p:nvCxnSpPr>
          <p:spPr bwMode="auto">
            <a:xfrm rot="12460093">
              <a:off x="1314543" y="3240625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33" name="Straight Connector 132"/>
          <p:cNvCxnSpPr/>
          <p:nvPr/>
        </p:nvCxnSpPr>
        <p:spPr bwMode="auto">
          <a:xfrm flipH="1" flipV="1">
            <a:off x="6634480" y="2819400"/>
            <a:ext cx="139132" cy="31919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5" name="TextBox 134"/>
          <p:cNvSpPr txBox="1"/>
          <p:nvPr/>
        </p:nvSpPr>
        <p:spPr>
          <a:xfrm>
            <a:off x="2625598" y="2853800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90 </a:t>
            </a:r>
            <a:r>
              <a:rPr lang="fr-CH" b="1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kt</a:t>
            </a:r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= 167km/h</a:t>
            </a:r>
          </a:p>
        </p:txBody>
      </p:sp>
      <p:grpSp>
        <p:nvGrpSpPr>
          <p:cNvPr id="144" name="Group 143"/>
          <p:cNvGrpSpPr/>
          <p:nvPr/>
        </p:nvGrpSpPr>
        <p:grpSpPr>
          <a:xfrm>
            <a:off x="1169761" y="2754595"/>
            <a:ext cx="279676" cy="442388"/>
            <a:chOff x="1169761" y="2719035"/>
            <a:chExt cx="279676" cy="442388"/>
          </a:xfrm>
        </p:grpSpPr>
        <p:cxnSp>
          <p:nvCxnSpPr>
            <p:cNvPr id="137" name="Straight Arrow Connector 136"/>
            <p:cNvCxnSpPr/>
            <p:nvPr/>
          </p:nvCxnSpPr>
          <p:spPr bwMode="auto">
            <a:xfrm rot="13905324">
              <a:off x="1093055" y="2939005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Arrow Connector 137"/>
            <p:cNvCxnSpPr/>
            <p:nvPr/>
          </p:nvCxnSpPr>
          <p:spPr bwMode="auto">
            <a:xfrm rot="4561183" flipH="1" flipV="1">
              <a:off x="1381441" y="308070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Arrow Connector 138"/>
            <p:cNvCxnSpPr/>
            <p:nvPr/>
          </p:nvCxnSpPr>
          <p:spPr bwMode="auto">
            <a:xfrm rot="13905324">
              <a:off x="1344202" y="3057315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Arrow Connector 139"/>
            <p:cNvCxnSpPr/>
            <p:nvPr/>
          </p:nvCxnSpPr>
          <p:spPr bwMode="auto">
            <a:xfrm rot="13905324">
              <a:off x="1306668" y="301169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Arrow Connector 140"/>
            <p:cNvCxnSpPr/>
            <p:nvPr/>
          </p:nvCxnSpPr>
          <p:spPr bwMode="auto">
            <a:xfrm rot="13905324">
              <a:off x="1274063" y="2964840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Arrow Connector 141"/>
            <p:cNvCxnSpPr/>
            <p:nvPr/>
          </p:nvCxnSpPr>
          <p:spPr bwMode="auto">
            <a:xfrm rot="13905324">
              <a:off x="1236435" y="2922978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Arrow Connector 142"/>
            <p:cNvCxnSpPr/>
            <p:nvPr/>
          </p:nvCxnSpPr>
          <p:spPr bwMode="auto">
            <a:xfrm rot="13905324">
              <a:off x="1198336" y="2869638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45" name="Straight Connector 144"/>
          <p:cNvCxnSpPr/>
          <p:nvPr/>
        </p:nvCxnSpPr>
        <p:spPr bwMode="auto">
          <a:xfrm flipH="1" flipV="1">
            <a:off x="6489700" y="2499360"/>
            <a:ext cx="139132" cy="31919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6" name="TextBox 145"/>
          <p:cNvSpPr txBox="1"/>
          <p:nvPr/>
        </p:nvSpPr>
        <p:spPr>
          <a:xfrm>
            <a:off x="2625598" y="2571134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100kt      = 185km/h</a:t>
            </a:r>
          </a:p>
        </p:txBody>
      </p:sp>
      <p:grpSp>
        <p:nvGrpSpPr>
          <p:cNvPr id="157" name="Group 156"/>
          <p:cNvGrpSpPr/>
          <p:nvPr/>
        </p:nvGrpSpPr>
        <p:grpSpPr>
          <a:xfrm rot="20289226">
            <a:off x="1223291" y="2465398"/>
            <a:ext cx="154821" cy="447571"/>
            <a:chOff x="1149631" y="2450158"/>
            <a:chExt cx="154821" cy="447571"/>
          </a:xfrm>
        </p:grpSpPr>
        <p:cxnSp>
          <p:nvCxnSpPr>
            <p:cNvPr id="148" name="Straight Arrow Connector 147"/>
            <p:cNvCxnSpPr/>
            <p:nvPr/>
          </p:nvCxnSpPr>
          <p:spPr bwMode="auto">
            <a:xfrm rot="15140003">
              <a:off x="1020369" y="2670128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Arrow Connector 148"/>
            <p:cNvCxnSpPr/>
            <p:nvPr/>
          </p:nvCxnSpPr>
          <p:spPr bwMode="auto">
            <a:xfrm rot="5795862" flipH="1" flipV="1">
              <a:off x="1236456" y="2829734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Arrow Connector 149"/>
            <p:cNvCxnSpPr/>
            <p:nvPr/>
          </p:nvCxnSpPr>
          <p:spPr bwMode="auto">
            <a:xfrm rot="15140003">
              <a:off x="1206146" y="2798167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Arrow Connector 154"/>
            <p:cNvCxnSpPr/>
            <p:nvPr/>
          </p:nvCxnSpPr>
          <p:spPr bwMode="auto">
            <a:xfrm rot="5795862" flipH="1" flipV="1">
              <a:off x="1208516" y="2753534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Arrow Connector 155"/>
            <p:cNvCxnSpPr/>
            <p:nvPr/>
          </p:nvCxnSpPr>
          <p:spPr bwMode="auto">
            <a:xfrm rot="15140003">
              <a:off x="1178206" y="2721967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59" name="Straight Connector 158"/>
          <p:cNvCxnSpPr/>
          <p:nvPr/>
        </p:nvCxnSpPr>
        <p:spPr bwMode="auto">
          <a:xfrm flipH="1" flipV="1">
            <a:off x="6337300" y="2159000"/>
            <a:ext cx="149292" cy="33951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1" name="TextBox 160"/>
          <p:cNvSpPr txBox="1"/>
          <p:nvPr/>
        </p:nvSpPr>
        <p:spPr>
          <a:xfrm>
            <a:off x="2625598" y="2288468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110kt      = 204km/h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803479" y="2144093"/>
            <a:ext cx="223349" cy="442388"/>
            <a:chOff x="803479" y="2144093"/>
            <a:chExt cx="223349" cy="442388"/>
          </a:xfrm>
        </p:grpSpPr>
        <p:cxnSp>
          <p:nvCxnSpPr>
            <p:cNvPr id="163" name="Straight Arrow Connector 162"/>
            <p:cNvCxnSpPr/>
            <p:nvPr/>
          </p:nvCxnSpPr>
          <p:spPr bwMode="auto">
            <a:xfrm rot="18777167">
              <a:off x="804410" y="236406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Arrow Connector 163"/>
            <p:cNvCxnSpPr/>
            <p:nvPr/>
          </p:nvCxnSpPr>
          <p:spPr bwMode="auto">
            <a:xfrm rot="9433026" flipH="1" flipV="1">
              <a:off x="832457" y="2429152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Arrow Connector 164"/>
            <p:cNvCxnSpPr/>
            <p:nvPr/>
          </p:nvCxnSpPr>
          <p:spPr bwMode="auto">
            <a:xfrm rot="18777167">
              <a:off x="832054" y="239277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Arrow Connector 165"/>
            <p:cNvCxnSpPr/>
            <p:nvPr/>
          </p:nvCxnSpPr>
          <p:spPr bwMode="auto">
            <a:xfrm rot="9433026" flipH="1" flipV="1">
              <a:off x="885148" y="236742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Arrow Connector 166"/>
            <p:cNvCxnSpPr/>
            <p:nvPr/>
          </p:nvCxnSpPr>
          <p:spPr bwMode="auto">
            <a:xfrm rot="18777167">
              <a:off x="884745" y="233104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Arrow Connector 167"/>
            <p:cNvCxnSpPr/>
            <p:nvPr/>
          </p:nvCxnSpPr>
          <p:spPr bwMode="auto">
            <a:xfrm rot="18777167">
              <a:off x="935544" y="228278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70" name="Straight Connector 169"/>
          <p:cNvCxnSpPr/>
          <p:nvPr/>
        </p:nvCxnSpPr>
        <p:spPr bwMode="auto">
          <a:xfrm flipH="1" flipV="1">
            <a:off x="6184900" y="1823720"/>
            <a:ext cx="149292" cy="33951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1" name="TextBox 170"/>
          <p:cNvSpPr txBox="1"/>
          <p:nvPr/>
        </p:nvSpPr>
        <p:spPr>
          <a:xfrm>
            <a:off x="2625598" y="2005802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120kt      = 222km/h</a:t>
            </a:r>
          </a:p>
        </p:txBody>
      </p:sp>
      <p:grpSp>
        <p:nvGrpSpPr>
          <p:cNvPr id="180" name="Group 179"/>
          <p:cNvGrpSpPr/>
          <p:nvPr/>
        </p:nvGrpSpPr>
        <p:grpSpPr>
          <a:xfrm>
            <a:off x="808559" y="1783413"/>
            <a:ext cx="257795" cy="442388"/>
            <a:chOff x="808559" y="1783413"/>
            <a:chExt cx="257795" cy="442388"/>
          </a:xfrm>
        </p:grpSpPr>
        <p:cxnSp>
          <p:nvCxnSpPr>
            <p:cNvPr id="173" name="Straight Arrow Connector 172"/>
            <p:cNvCxnSpPr/>
            <p:nvPr/>
          </p:nvCxnSpPr>
          <p:spPr bwMode="auto">
            <a:xfrm rot="18777167">
              <a:off x="809490" y="200338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Arrow Connector 173"/>
            <p:cNvCxnSpPr/>
            <p:nvPr/>
          </p:nvCxnSpPr>
          <p:spPr bwMode="auto">
            <a:xfrm rot="9433026" flipH="1" flipV="1">
              <a:off x="837537" y="2068472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Arrow Connector 174"/>
            <p:cNvCxnSpPr/>
            <p:nvPr/>
          </p:nvCxnSpPr>
          <p:spPr bwMode="auto">
            <a:xfrm rot="18777167">
              <a:off x="837134" y="203209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6" name="Straight Arrow Connector 175"/>
            <p:cNvCxnSpPr/>
            <p:nvPr/>
          </p:nvCxnSpPr>
          <p:spPr bwMode="auto">
            <a:xfrm rot="9433026" flipH="1" flipV="1">
              <a:off x="890228" y="200674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Arrow Connector 176"/>
            <p:cNvCxnSpPr/>
            <p:nvPr/>
          </p:nvCxnSpPr>
          <p:spPr bwMode="auto">
            <a:xfrm rot="18777167">
              <a:off x="889825" y="197036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8" name="Straight Arrow Connector 177"/>
            <p:cNvCxnSpPr/>
            <p:nvPr/>
          </p:nvCxnSpPr>
          <p:spPr bwMode="auto">
            <a:xfrm rot="18777167">
              <a:off x="940624" y="192210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9" name="Straight Arrow Connector 178"/>
            <p:cNvCxnSpPr/>
            <p:nvPr/>
          </p:nvCxnSpPr>
          <p:spPr bwMode="auto">
            <a:xfrm rot="18777167">
              <a:off x="978724" y="187384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81" name="Straight Connector 180"/>
          <p:cNvCxnSpPr/>
          <p:nvPr/>
        </p:nvCxnSpPr>
        <p:spPr bwMode="auto">
          <a:xfrm flipH="1" flipV="1">
            <a:off x="6032500" y="1480820"/>
            <a:ext cx="149292" cy="339518"/>
          </a:xfrm>
          <a:prstGeom prst="line">
            <a:avLst/>
          </a:prstGeom>
          <a:solidFill>
            <a:srgbClr val="C0C0C0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2" name="TextBox 181"/>
          <p:cNvSpPr txBox="1"/>
          <p:nvPr/>
        </p:nvSpPr>
        <p:spPr>
          <a:xfrm>
            <a:off x="2625598" y="1723136"/>
            <a:ext cx="2605448" cy="276999"/>
          </a:xfrm>
          <a:prstGeom prst="rect">
            <a:avLst/>
          </a:prstGeom>
          <a:solidFill>
            <a:srgbClr val="F8F8F8">
              <a:alpha val="82000"/>
            </a:srgbClr>
          </a:solidFill>
          <a:ln w="25400"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fr-CH" b="1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130kt      = 241km/h</a:t>
            </a:r>
          </a:p>
        </p:txBody>
      </p:sp>
      <p:grpSp>
        <p:nvGrpSpPr>
          <p:cNvPr id="192" name="Group 191"/>
          <p:cNvGrpSpPr/>
          <p:nvPr/>
        </p:nvGrpSpPr>
        <p:grpSpPr>
          <a:xfrm>
            <a:off x="816179" y="1463373"/>
            <a:ext cx="303515" cy="442388"/>
            <a:chOff x="816179" y="1463373"/>
            <a:chExt cx="303515" cy="442388"/>
          </a:xfrm>
        </p:grpSpPr>
        <p:cxnSp>
          <p:nvCxnSpPr>
            <p:cNvPr id="184" name="Straight Arrow Connector 183"/>
            <p:cNvCxnSpPr/>
            <p:nvPr/>
          </p:nvCxnSpPr>
          <p:spPr bwMode="auto">
            <a:xfrm rot="18777167">
              <a:off x="817110" y="1683343"/>
              <a:ext cx="442388" cy="2448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Arrow Connector 184"/>
            <p:cNvCxnSpPr/>
            <p:nvPr/>
          </p:nvCxnSpPr>
          <p:spPr bwMode="auto">
            <a:xfrm rot="9433026" flipH="1" flipV="1">
              <a:off x="845157" y="1748432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Arrow Connector 185"/>
            <p:cNvCxnSpPr/>
            <p:nvPr/>
          </p:nvCxnSpPr>
          <p:spPr bwMode="auto">
            <a:xfrm rot="18777167">
              <a:off x="844754" y="171205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Arrow Connector 186"/>
            <p:cNvCxnSpPr/>
            <p:nvPr/>
          </p:nvCxnSpPr>
          <p:spPr bwMode="auto">
            <a:xfrm rot="9433026" flipH="1" flipV="1">
              <a:off x="897848" y="1686701"/>
              <a:ext cx="36571" cy="99420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Arrow Connector 187"/>
            <p:cNvCxnSpPr/>
            <p:nvPr/>
          </p:nvCxnSpPr>
          <p:spPr bwMode="auto">
            <a:xfrm rot="18777167">
              <a:off x="897445" y="165032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Arrow Connector 188"/>
            <p:cNvCxnSpPr/>
            <p:nvPr/>
          </p:nvCxnSpPr>
          <p:spPr bwMode="auto">
            <a:xfrm rot="18777167">
              <a:off x="948244" y="160206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Arrow Connector 189"/>
            <p:cNvCxnSpPr/>
            <p:nvPr/>
          </p:nvCxnSpPr>
          <p:spPr bwMode="auto">
            <a:xfrm rot="18777167">
              <a:off x="986344" y="155380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Arrow Connector 190"/>
            <p:cNvCxnSpPr/>
            <p:nvPr/>
          </p:nvCxnSpPr>
          <p:spPr bwMode="auto">
            <a:xfrm rot="18777167">
              <a:off x="1032064" y="1508084"/>
              <a:ext cx="59055" cy="116205"/>
            </a:xfrm>
            <a:prstGeom prst="straightConnector1">
              <a:avLst/>
            </a:prstGeom>
            <a:solidFill>
              <a:srgbClr val="C0C0C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016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1" grpId="0" animBg="1"/>
      <p:bldP spid="60" grpId="0" animBg="1"/>
      <p:bldP spid="69" grpId="0" animBg="1"/>
      <p:bldP spid="79" grpId="0" animBg="1"/>
      <p:bldP spid="87" grpId="0" animBg="1"/>
      <p:bldP spid="96" grpId="0" animBg="1"/>
      <p:bldP spid="106" grpId="0" animBg="1"/>
      <p:bldP spid="114" grpId="0" animBg="1"/>
      <p:bldP spid="123" grpId="0" animBg="1"/>
      <p:bldP spid="135" grpId="0" animBg="1"/>
      <p:bldP spid="146" grpId="0" animBg="1"/>
      <p:bldP spid="161" grpId="0" animBg="1"/>
      <p:bldP spid="171" grpId="0" animBg="1"/>
      <p:bldP spid="18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1068387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2" name="Rectangle 1"/>
          <p:cNvSpPr/>
          <p:nvPr/>
        </p:nvSpPr>
        <p:spPr bwMode="auto">
          <a:xfrm>
            <a:off x="179388" y="981075"/>
            <a:ext cx="8675687" cy="573563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29839" y="1051133"/>
            <a:ext cx="8033047" cy="5520583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789" y="919658"/>
            <a:ext cx="537327" cy="5510327"/>
            <a:chOff x="98789" y="919658"/>
            <a:chExt cx="537327" cy="5510327"/>
          </a:xfrm>
        </p:grpSpPr>
        <p:sp>
          <p:nvSpPr>
            <p:cNvPr id="4" name="TextBox 3"/>
            <p:cNvSpPr txBox="1"/>
            <p:nvPr/>
          </p:nvSpPr>
          <p:spPr>
            <a:xfrm>
              <a:off x="98789" y="6152986"/>
              <a:ext cx="524503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168" y="5546762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900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71" y="4870185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800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168" y="4113905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700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9168" y="2187101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168" y="919658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6771" y="3235066"/>
              <a:ext cx="439544" cy="27699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200" b="1" dirty="0">
                  <a:solidFill>
                    <a:schemeClr val="tx1"/>
                  </a:solidFill>
                </a:rPr>
                <a:t>600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789" y="1057134"/>
              <a:ext cx="537327" cy="2616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100" b="1" dirty="0">
                  <a:solidFill>
                    <a:schemeClr val="tx1"/>
                  </a:solidFill>
                </a:rPr>
                <a:t>(</a:t>
              </a:r>
              <a:r>
                <a:rPr lang="fr-CH" sz="1100" b="1" dirty="0" err="1">
                  <a:solidFill>
                    <a:schemeClr val="tx1"/>
                  </a:solidFill>
                </a:rPr>
                <a:t>hPa</a:t>
              </a:r>
              <a:r>
                <a:rPr lang="fr-CH" sz="1100" b="1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450" y="1714945"/>
            <a:ext cx="8057437" cy="4576541"/>
            <a:chOff x="505450" y="1714945"/>
            <a:chExt cx="8057437" cy="4576541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 flipV="1">
              <a:off x="505460" y="62914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 flipV="1">
              <a:off x="505460" y="5686004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 flipV="1">
              <a:off x="505460" y="500868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 flipV="1">
              <a:off x="505458" y="425240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 flipV="1">
              <a:off x="505457" y="3373565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05455" y="2325600"/>
              <a:ext cx="8057427" cy="1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 flipV="1">
              <a:off x="505454" y="171494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505453" y="2873184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505460" y="3827109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 flipV="1">
              <a:off x="505452" y="4641025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 flipV="1">
              <a:off x="505451" y="536683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 flipV="1">
              <a:off x="505450" y="6003100"/>
              <a:ext cx="8057427" cy="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8503697" y="1080985"/>
            <a:ext cx="351378" cy="5509986"/>
            <a:chOff x="8503697" y="1080985"/>
            <a:chExt cx="351378" cy="5509986"/>
          </a:xfrm>
        </p:grpSpPr>
        <p:sp>
          <p:nvSpPr>
            <p:cNvPr id="43" name="TextBox 42"/>
            <p:cNvSpPr txBox="1"/>
            <p:nvPr/>
          </p:nvSpPr>
          <p:spPr>
            <a:xfrm>
              <a:off x="8503697" y="6360139"/>
              <a:ext cx="351378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km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559985" y="5743574"/>
              <a:ext cx="68757" cy="600075"/>
              <a:chOff x="8559985" y="5743575"/>
              <a:chExt cx="68757" cy="579120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7" name="Group 56"/>
            <p:cNvGrpSpPr/>
            <p:nvPr/>
          </p:nvGrpSpPr>
          <p:grpSpPr>
            <a:xfrm>
              <a:off x="8565699" y="5057775"/>
              <a:ext cx="68757" cy="621995"/>
              <a:chOff x="8559985" y="5743575"/>
              <a:chExt cx="68757" cy="579120"/>
            </a:xfrm>
          </p:grpSpPr>
          <p:cxnSp>
            <p:nvCxnSpPr>
              <p:cNvPr id="58" name="Straight Connector 57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8565699" y="4364355"/>
              <a:ext cx="68757" cy="621995"/>
              <a:chOff x="8559985" y="5743575"/>
              <a:chExt cx="68757" cy="579120"/>
            </a:xfrm>
          </p:grpSpPr>
          <p:cxnSp>
            <p:nvCxnSpPr>
              <p:cNvPr id="69" name="Straight Connector 68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9" name="Group 78"/>
            <p:cNvGrpSpPr/>
            <p:nvPr/>
          </p:nvGrpSpPr>
          <p:grpSpPr>
            <a:xfrm>
              <a:off x="8565699" y="3667704"/>
              <a:ext cx="68757" cy="621995"/>
              <a:chOff x="8559985" y="5743575"/>
              <a:chExt cx="68757" cy="579120"/>
            </a:xfrm>
          </p:grpSpPr>
          <p:cxnSp>
            <p:nvCxnSpPr>
              <p:cNvPr id="80" name="Straight Connector 79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89"/>
            <p:cNvGrpSpPr/>
            <p:nvPr/>
          </p:nvGrpSpPr>
          <p:grpSpPr>
            <a:xfrm>
              <a:off x="8562877" y="2950846"/>
              <a:ext cx="68757" cy="645170"/>
              <a:chOff x="8559985" y="5743575"/>
              <a:chExt cx="68757" cy="579120"/>
            </a:xfrm>
          </p:grpSpPr>
          <p:cxnSp>
            <p:nvCxnSpPr>
              <p:cNvPr id="91" name="Straight Connector 90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91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92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95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1" name="Group 100"/>
            <p:cNvGrpSpPr/>
            <p:nvPr/>
          </p:nvGrpSpPr>
          <p:grpSpPr>
            <a:xfrm>
              <a:off x="8565699" y="2225040"/>
              <a:ext cx="68757" cy="662015"/>
              <a:chOff x="8559985" y="5743575"/>
              <a:chExt cx="68757" cy="57912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2" name="Group 111"/>
            <p:cNvGrpSpPr/>
            <p:nvPr/>
          </p:nvGrpSpPr>
          <p:grpSpPr>
            <a:xfrm>
              <a:off x="8565699" y="1464945"/>
              <a:ext cx="68757" cy="685800"/>
              <a:chOff x="8559985" y="5743575"/>
              <a:chExt cx="68757" cy="579120"/>
            </a:xfrm>
          </p:grpSpPr>
          <p:cxnSp>
            <p:nvCxnSpPr>
              <p:cNvPr id="113" name="Straight Connector 112"/>
              <p:cNvCxnSpPr/>
              <p:nvPr/>
            </p:nvCxnSpPr>
            <p:spPr bwMode="auto">
              <a:xfrm>
                <a:off x="8559985" y="6258351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8559985" y="6194004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8559985" y="6129657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8559985" y="6000963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8559985" y="5936616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8559985" y="5872269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8559985" y="5807922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8559985" y="6065310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8559985" y="5743575"/>
                <a:ext cx="68757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8559985" y="6322695"/>
                <a:ext cx="40093" cy="0"/>
              </a:xfrm>
              <a:prstGeom prst="line">
                <a:avLst/>
              </a:prstGeom>
              <a:solidFill>
                <a:srgbClr val="C0C0C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" name="Straight Connector 123"/>
            <p:cNvCxnSpPr/>
            <p:nvPr/>
          </p:nvCxnSpPr>
          <p:spPr bwMode="auto">
            <a:xfrm>
              <a:off x="8568591" y="131466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8568591" y="1236772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8568591" y="1158878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568591" y="1080985"/>
              <a:ext cx="68757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8568591" y="1392555"/>
              <a:ext cx="40093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4" name="TextBox 133"/>
            <p:cNvSpPr txBox="1"/>
            <p:nvPr/>
          </p:nvSpPr>
          <p:spPr>
            <a:xfrm>
              <a:off x="8554993" y="562815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554993" y="494235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554993" y="424893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554993" y="3552288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554993" y="2835430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554993" y="2109624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554993" y="1349529"/>
              <a:ext cx="248786" cy="2308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9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6455664" y="6571716"/>
            <a:ext cx="914400" cy="914400"/>
          </a:xfrm>
          <a:prstGeom prst="lin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6" name="Straight Connector 245"/>
          <p:cNvCxnSpPr/>
          <p:nvPr/>
        </p:nvCxnSpPr>
        <p:spPr bwMode="auto">
          <a:xfrm flipV="1">
            <a:off x="989865" y="1508760"/>
            <a:ext cx="2713455" cy="2711968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9" name="Straight Connector 248"/>
          <p:cNvCxnSpPr/>
          <p:nvPr/>
        </p:nvCxnSpPr>
        <p:spPr bwMode="auto">
          <a:xfrm flipV="1">
            <a:off x="1447065" y="1965960"/>
            <a:ext cx="2713455" cy="2711968"/>
          </a:xfrm>
          <a:prstGeom prst="line">
            <a:avLst/>
          </a:prstGeom>
          <a:solidFill>
            <a:srgbClr val="C0C0C0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33" name="Group 232"/>
          <p:cNvGrpSpPr/>
          <p:nvPr/>
        </p:nvGrpSpPr>
        <p:grpSpPr>
          <a:xfrm>
            <a:off x="523621" y="1049655"/>
            <a:ext cx="8041259" cy="5526405"/>
            <a:chOff x="523621" y="1049655"/>
            <a:chExt cx="8041259" cy="5526405"/>
          </a:xfrm>
        </p:grpSpPr>
        <p:cxnSp>
          <p:nvCxnSpPr>
            <p:cNvPr id="26" name="Straight Connector 25"/>
            <p:cNvCxnSpPr/>
            <p:nvPr/>
          </p:nvCxnSpPr>
          <p:spPr bwMode="auto">
            <a:xfrm flipV="1">
              <a:off x="6454140" y="4463416"/>
              <a:ext cx="2106930" cy="210883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 flipV="1">
              <a:off x="6221730" y="4232911"/>
              <a:ext cx="2339340" cy="233933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/>
            <p:cNvCxnSpPr/>
            <p:nvPr/>
          </p:nvCxnSpPr>
          <p:spPr bwMode="auto">
            <a:xfrm flipV="1">
              <a:off x="5995035" y="4004311"/>
              <a:ext cx="2566035" cy="25698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/>
            <p:nvPr/>
          </p:nvCxnSpPr>
          <p:spPr bwMode="auto">
            <a:xfrm flipV="1">
              <a:off x="5760720" y="3771901"/>
              <a:ext cx="2804160" cy="280034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/>
            <p:cNvCxnSpPr/>
            <p:nvPr/>
          </p:nvCxnSpPr>
          <p:spPr bwMode="auto">
            <a:xfrm flipV="1">
              <a:off x="5537835" y="3547112"/>
              <a:ext cx="3023235" cy="3025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/>
            <p:cNvCxnSpPr/>
            <p:nvPr/>
          </p:nvCxnSpPr>
          <p:spPr bwMode="auto">
            <a:xfrm flipV="1">
              <a:off x="5303520" y="3314702"/>
              <a:ext cx="3257550" cy="32594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/>
            <p:cNvCxnSpPr/>
            <p:nvPr/>
          </p:nvCxnSpPr>
          <p:spPr bwMode="auto">
            <a:xfrm flipV="1">
              <a:off x="5073015" y="3084197"/>
              <a:ext cx="3489960" cy="34880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/>
            <p:cNvCxnSpPr/>
            <p:nvPr/>
          </p:nvCxnSpPr>
          <p:spPr bwMode="auto">
            <a:xfrm flipV="1">
              <a:off x="4846320" y="2851786"/>
              <a:ext cx="3716655" cy="3718559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4154805" y="2169418"/>
              <a:ext cx="4408932" cy="440283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4385310" y="2396112"/>
              <a:ext cx="4175379" cy="417613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Connector 164"/>
            <p:cNvCxnSpPr/>
            <p:nvPr/>
          </p:nvCxnSpPr>
          <p:spPr bwMode="auto">
            <a:xfrm flipV="1">
              <a:off x="4612005" y="2623185"/>
              <a:ext cx="3952875" cy="394716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 flipV="1">
              <a:off x="3928110" y="1935484"/>
              <a:ext cx="4634484" cy="46386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/>
            <p:cNvCxnSpPr/>
            <p:nvPr/>
          </p:nvCxnSpPr>
          <p:spPr bwMode="auto">
            <a:xfrm flipV="1">
              <a:off x="3697605" y="1705740"/>
              <a:ext cx="4865370" cy="4866510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/>
            <p:nvPr/>
          </p:nvCxnSpPr>
          <p:spPr bwMode="auto">
            <a:xfrm flipV="1">
              <a:off x="3467100" y="1478285"/>
              <a:ext cx="5092954" cy="509587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Connector 182"/>
            <p:cNvCxnSpPr/>
            <p:nvPr/>
          </p:nvCxnSpPr>
          <p:spPr bwMode="auto">
            <a:xfrm flipV="1">
              <a:off x="3236595" y="1243335"/>
              <a:ext cx="5327269" cy="532891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Connector 183"/>
            <p:cNvCxnSpPr/>
            <p:nvPr/>
          </p:nvCxnSpPr>
          <p:spPr bwMode="auto">
            <a:xfrm flipV="1">
              <a:off x="3006090" y="1056010"/>
              <a:ext cx="5520309" cy="551814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Connector 184"/>
            <p:cNvCxnSpPr/>
            <p:nvPr/>
          </p:nvCxnSpPr>
          <p:spPr bwMode="auto">
            <a:xfrm flipV="1">
              <a:off x="2775585" y="1056645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Connector 185"/>
            <p:cNvCxnSpPr/>
            <p:nvPr/>
          </p:nvCxnSpPr>
          <p:spPr bwMode="auto">
            <a:xfrm flipV="1">
              <a:off x="2548890" y="1052325"/>
              <a:ext cx="5522595" cy="5519925"/>
            </a:xfrm>
            <a:prstGeom prst="line">
              <a:avLst/>
            </a:prstGeom>
            <a:solidFill>
              <a:srgbClr val="C0C0C0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/>
            <p:cNvCxnSpPr/>
            <p:nvPr/>
          </p:nvCxnSpPr>
          <p:spPr bwMode="auto">
            <a:xfrm flipV="1">
              <a:off x="1627251" y="105855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 flipV="1">
              <a:off x="1859280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 flipV="1">
              <a:off x="2087118" y="1056264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/>
            <p:cNvCxnSpPr/>
            <p:nvPr/>
          </p:nvCxnSpPr>
          <p:spPr bwMode="auto">
            <a:xfrm flipV="1">
              <a:off x="2321433" y="1055370"/>
              <a:ext cx="5511927" cy="551764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/>
            <p:cNvCxnSpPr/>
            <p:nvPr/>
          </p:nvCxnSpPr>
          <p:spPr bwMode="auto">
            <a:xfrm flipV="1">
              <a:off x="1402080" y="1051560"/>
              <a:ext cx="5516880" cy="5518786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9" name="Straight Connector 198"/>
            <p:cNvCxnSpPr/>
            <p:nvPr/>
          </p:nvCxnSpPr>
          <p:spPr bwMode="auto">
            <a:xfrm flipV="1">
              <a:off x="528066" y="1053465"/>
              <a:ext cx="5476494" cy="547306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/>
            <p:cNvCxnSpPr/>
            <p:nvPr/>
          </p:nvCxnSpPr>
          <p:spPr bwMode="auto">
            <a:xfrm flipV="1">
              <a:off x="70777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200"/>
            <p:cNvCxnSpPr/>
            <p:nvPr/>
          </p:nvCxnSpPr>
          <p:spPr bwMode="auto">
            <a:xfrm flipV="1">
              <a:off x="941451" y="105347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2" name="Straight Connector 201"/>
            <p:cNvCxnSpPr/>
            <p:nvPr/>
          </p:nvCxnSpPr>
          <p:spPr bwMode="auto">
            <a:xfrm flipV="1">
              <a:off x="1175131" y="1050930"/>
              <a:ext cx="5518404" cy="551751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/>
            <p:cNvCxnSpPr/>
            <p:nvPr/>
          </p:nvCxnSpPr>
          <p:spPr bwMode="auto">
            <a:xfrm flipV="1">
              <a:off x="530225" y="1051560"/>
              <a:ext cx="5238115" cy="5241292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203"/>
            <p:cNvCxnSpPr/>
            <p:nvPr/>
          </p:nvCxnSpPr>
          <p:spPr bwMode="auto">
            <a:xfrm flipV="1">
              <a:off x="532665" y="1051560"/>
              <a:ext cx="2713455" cy="271196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 flipV="1">
              <a:off x="525580" y="1051560"/>
              <a:ext cx="5017970" cy="5018482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 flipV="1">
              <a:off x="529870" y="1053465"/>
              <a:ext cx="4783175" cy="478153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V="1">
              <a:off x="530351" y="1053465"/>
              <a:ext cx="4552189" cy="4546487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8" name="Straight Connector 207"/>
            <p:cNvCxnSpPr/>
            <p:nvPr/>
          </p:nvCxnSpPr>
          <p:spPr bwMode="auto">
            <a:xfrm flipV="1">
              <a:off x="523621" y="1051560"/>
              <a:ext cx="4328414" cy="433324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/>
            <p:cNvCxnSpPr/>
            <p:nvPr/>
          </p:nvCxnSpPr>
          <p:spPr bwMode="auto">
            <a:xfrm flipV="1">
              <a:off x="524256" y="1053465"/>
              <a:ext cx="3868674" cy="3869055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/>
            <p:cNvCxnSpPr/>
            <p:nvPr/>
          </p:nvCxnSpPr>
          <p:spPr bwMode="auto">
            <a:xfrm flipV="1">
              <a:off x="528066" y="1051560"/>
              <a:ext cx="3636264" cy="3642360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/>
            <p:cNvCxnSpPr/>
            <p:nvPr/>
          </p:nvCxnSpPr>
          <p:spPr bwMode="auto">
            <a:xfrm flipV="1">
              <a:off x="524891" y="1051560"/>
              <a:ext cx="3407029" cy="3408046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/>
            <p:cNvCxnSpPr/>
            <p:nvPr/>
          </p:nvCxnSpPr>
          <p:spPr bwMode="auto">
            <a:xfrm flipV="1">
              <a:off x="531876" y="1053465"/>
              <a:ext cx="3165729" cy="3176271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/>
            <p:cNvCxnSpPr/>
            <p:nvPr/>
          </p:nvCxnSpPr>
          <p:spPr bwMode="auto">
            <a:xfrm flipV="1">
              <a:off x="531495" y="1051560"/>
              <a:ext cx="4090035" cy="4090035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213"/>
            <p:cNvCxnSpPr/>
            <p:nvPr/>
          </p:nvCxnSpPr>
          <p:spPr bwMode="auto">
            <a:xfrm flipV="1">
              <a:off x="530860" y="1057275"/>
              <a:ext cx="2938145" cy="2939417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4" name="Straight Connector 243"/>
            <p:cNvCxnSpPr/>
            <p:nvPr/>
          </p:nvCxnSpPr>
          <p:spPr bwMode="auto">
            <a:xfrm flipV="1">
              <a:off x="527585" y="1053465"/>
              <a:ext cx="1110715" cy="110859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5" name="Straight Connector 244"/>
            <p:cNvCxnSpPr/>
            <p:nvPr/>
          </p:nvCxnSpPr>
          <p:spPr bwMode="auto">
            <a:xfrm flipV="1">
              <a:off x="530125" y="1053465"/>
              <a:ext cx="1334870" cy="133465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7" name="Straight Connector 246"/>
            <p:cNvCxnSpPr/>
            <p:nvPr/>
          </p:nvCxnSpPr>
          <p:spPr bwMode="auto">
            <a:xfrm flipV="1">
              <a:off x="525680" y="1053465"/>
              <a:ext cx="1567915" cy="1567063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8" name="Straight Connector 247"/>
            <p:cNvCxnSpPr/>
            <p:nvPr/>
          </p:nvCxnSpPr>
          <p:spPr bwMode="auto">
            <a:xfrm flipV="1">
              <a:off x="530760" y="1051560"/>
              <a:ext cx="2025750" cy="2018548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Connector 249"/>
            <p:cNvCxnSpPr/>
            <p:nvPr/>
          </p:nvCxnSpPr>
          <p:spPr bwMode="auto">
            <a:xfrm flipV="1">
              <a:off x="527585" y="1051560"/>
              <a:ext cx="2257525" cy="22604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/>
            <p:cNvCxnSpPr/>
            <p:nvPr/>
          </p:nvCxnSpPr>
          <p:spPr bwMode="auto">
            <a:xfrm flipV="1">
              <a:off x="530125" y="1053465"/>
              <a:ext cx="2483585" cy="24871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2" name="Straight Connector 251"/>
            <p:cNvCxnSpPr/>
            <p:nvPr/>
          </p:nvCxnSpPr>
          <p:spPr bwMode="auto">
            <a:xfrm flipV="1">
              <a:off x="528320" y="1049655"/>
              <a:ext cx="1797685" cy="1800863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7" name="Straight Connector 266"/>
            <p:cNvCxnSpPr/>
            <p:nvPr/>
          </p:nvCxnSpPr>
          <p:spPr bwMode="auto">
            <a:xfrm flipV="1">
              <a:off x="529490" y="1053465"/>
              <a:ext cx="188695" cy="1884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8" name="Straight Connector 267"/>
            <p:cNvCxnSpPr/>
            <p:nvPr/>
          </p:nvCxnSpPr>
          <p:spPr bwMode="auto">
            <a:xfrm flipV="1">
              <a:off x="527585" y="1053465"/>
              <a:ext cx="419200" cy="418984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9" name="Straight Connector 268"/>
            <p:cNvCxnSpPr/>
            <p:nvPr/>
          </p:nvCxnSpPr>
          <p:spPr bwMode="auto">
            <a:xfrm flipV="1">
              <a:off x="529490" y="1053465"/>
              <a:ext cx="876400" cy="874279"/>
            </a:xfrm>
            <a:prstGeom prst="line">
              <a:avLst/>
            </a:prstGeom>
            <a:solidFill>
              <a:srgbClr val="C0C0C0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0" name="Straight Connector 269"/>
            <p:cNvCxnSpPr/>
            <p:nvPr/>
          </p:nvCxnSpPr>
          <p:spPr bwMode="auto">
            <a:xfrm flipV="1">
              <a:off x="528320" y="1055370"/>
              <a:ext cx="648970" cy="650244"/>
            </a:xfrm>
            <a:prstGeom prst="line">
              <a:avLst/>
            </a:prstGeom>
            <a:solidFill>
              <a:srgbClr val="C0C0C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236" name="Group 235"/>
          <p:cNvGrpSpPr/>
          <p:nvPr/>
        </p:nvGrpSpPr>
        <p:grpSpPr>
          <a:xfrm>
            <a:off x="522288" y="1044575"/>
            <a:ext cx="8045450" cy="5534025"/>
            <a:chOff x="522288" y="1044575"/>
            <a:chExt cx="8045450" cy="5534025"/>
          </a:xfrm>
        </p:grpSpPr>
        <p:sp>
          <p:nvSpPr>
            <p:cNvPr id="302" name="Freeform 16"/>
            <p:cNvSpPr>
              <a:spLocks/>
            </p:cNvSpPr>
            <p:nvPr/>
          </p:nvSpPr>
          <p:spPr bwMode="auto">
            <a:xfrm>
              <a:off x="3503613" y="1052513"/>
              <a:ext cx="2986088" cy="5518150"/>
            </a:xfrm>
            <a:custGeom>
              <a:avLst/>
              <a:gdLst>
                <a:gd name="T0" fmla="*/ 1881 w 1881"/>
                <a:gd name="T1" fmla="*/ 3476 h 3476"/>
                <a:gd name="T2" fmla="*/ 760 w 1881"/>
                <a:gd name="T3" fmla="*/ 1763 h 3476"/>
                <a:gd name="T4" fmla="*/ 0 w 1881"/>
                <a:gd name="T5" fmla="*/ 0 h 34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81" h="3476">
                  <a:moveTo>
                    <a:pt x="1881" y="3476"/>
                  </a:moveTo>
                  <a:cubicBezTo>
                    <a:pt x="1477" y="2909"/>
                    <a:pt x="1073" y="2342"/>
                    <a:pt x="760" y="1763"/>
                  </a:cubicBezTo>
                  <a:cubicBezTo>
                    <a:pt x="447" y="1184"/>
                    <a:pt x="223" y="592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3" name="Freeform 17"/>
            <p:cNvSpPr>
              <a:spLocks/>
            </p:cNvSpPr>
            <p:nvPr/>
          </p:nvSpPr>
          <p:spPr bwMode="auto">
            <a:xfrm>
              <a:off x="3940176" y="1052513"/>
              <a:ext cx="3105150" cy="5499100"/>
            </a:xfrm>
            <a:custGeom>
              <a:avLst/>
              <a:gdLst>
                <a:gd name="T0" fmla="*/ 1956 w 1956"/>
                <a:gd name="T1" fmla="*/ 3464 h 3464"/>
                <a:gd name="T2" fmla="*/ 826 w 1956"/>
                <a:gd name="T3" fmla="*/ 1768 h 3464"/>
                <a:gd name="T4" fmla="*/ 0 w 195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3464">
                  <a:moveTo>
                    <a:pt x="1956" y="3464"/>
                  </a:moveTo>
                  <a:cubicBezTo>
                    <a:pt x="1768" y="3181"/>
                    <a:pt x="1310" y="2645"/>
                    <a:pt x="826" y="1768"/>
                  </a:cubicBezTo>
                  <a:cubicBezTo>
                    <a:pt x="291" y="815"/>
                    <a:pt x="172" y="368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4" name="Freeform 18"/>
            <p:cNvSpPr>
              <a:spLocks/>
            </p:cNvSpPr>
            <p:nvPr/>
          </p:nvSpPr>
          <p:spPr bwMode="auto">
            <a:xfrm>
              <a:off x="4386263" y="1060450"/>
              <a:ext cx="3233738" cy="5491163"/>
            </a:xfrm>
            <a:custGeom>
              <a:avLst/>
              <a:gdLst>
                <a:gd name="T0" fmla="*/ 2037 w 2037"/>
                <a:gd name="T1" fmla="*/ 3459 h 3459"/>
                <a:gd name="T2" fmla="*/ 815 w 2037"/>
                <a:gd name="T3" fmla="*/ 1697 h 3459"/>
                <a:gd name="T4" fmla="*/ 0 w 2037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37" h="3459">
                  <a:moveTo>
                    <a:pt x="2037" y="3459"/>
                  </a:moveTo>
                  <a:cubicBezTo>
                    <a:pt x="1833" y="3165"/>
                    <a:pt x="1259" y="2482"/>
                    <a:pt x="815" y="1697"/>
                  </a:cubicBezTo>
                  <a:cubicBezTo>
                    <a:pt x="367" y="984"/>
                    <a:pt x="170" y="354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5" name="Freeform 19"/>
            <p:cNvSpPr>
              <a:spLocks/>
            </p:cNvSpPr>
            <p:nvPr/>
          </p:nvSpPr>
          <p:spPr bwMode="auto">
            <a:xfrm>
              <a:off x="4814888" y="1060450"/>
              <a:ext cx="3379788" cy="5475288"/>
            </a:xfrm>
            <a:custGeom>
              <a:avLst/>
              <a:gdLst>
                <a:gd name="T0" fmla="*/ 2129 w 2129"/>
                <a:gd name="T1" fmla="*/ 3449 h 3449"/>
                <a:gd name="T2" fmla="*/ 907 w 2129"/>
                <a:gd name="T3" fmla="*/ 1763 h 3449"/>
                <a:gd name="T4" fmla="*/ 0 w 2129"/>
                <a:gd name="T5" fmla="*/ 0 h 34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9" h="3449">
                  <a:moveTo>
                    <a:pt x="2129" y="3449"/>
                  </a:moveTo>
                  <a:cubicBezTo>
                    <a:pt x="1925" y="3168"/>
                    <a:pt x="1402" y="2584"/>
                    <a:pt x="907" y="1763"/>
                  </a:cubicBezTo>
                  <a:cubicBezTo>
                    <a:pt x="408" y="989"/>
                    <a:pt x="189" y="367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6" name="Freeform 20"/>
            <p:cNvSpPr>
              <a:spLocks/>
            </p:cNvSpPr>
            <p:nvPr/>
          </p:nvSpPr>
          <p:spPr bwMode="auto">
            <a:xfrm>
              <a:off x="5243513" y="1052513"/>
              <a:ext cx="3324225" cy="5240338"/>
            </a:xfrm>
            <a:custGeom>
              <a:avLst/>
              <a:gdLst>
                <a:gd name="T0" fmla="*/ 2094 w 2094"/>
                <a:gd name="T1" fmla="*/ 3301 h 3301"/>
                <a:gd name="T2" fmla="*/ 897 w 2094"/>
                <a:gd name="T3" fmla="*/ 1677 h 3301"/>
                <a:gd name="T4" fmla="*/ 0 w 2094"/>
                <a:gd name="T5" fmla="*/ 0 h 33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4" h="3301">
                  <a:moveTo>
                    <a:pt x="2094" y="3301"/>
                  </a:moveTo>
                  <a:cubicBezTo>
                    <a:pt x="1895" y="3030"/>
                    <a:pt x="1234" y="2268"/>
                    <a:pt x="897" y="1677"/>
                  </a:cubicBezTo>
                  <a:cubicBezTo>
                    <a:pt x="484" y="1055"/>
                    <a:pt x="187" y="34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7" name="Freeform 21"/>
            <p:cNvSpPr>
              <a:spLocks/>
            </p:cNvSpPr>
            <p:nvPr/>
          </p:nvSpPr>
          <p:spPr bwMode="auto">
            <a:xfrm>
              <a:off x="5721351" y="1060450"/>
              <a:ext cx="2836863" cy="4537075"/>
            </a:xfrm>
            <a:custGeom>
              <a:avLst/>
              <a:gdLst>
                <a:gd name="T0" fmla="*/ 1787 w 1787"/>
                <a:gd name="T1" fmla="*/ 2858 h 2858"/>
                <a:gd name="T2" fmla="*/ 739 w 1787"/>
                <a:gd name="T3" fmla="*/ 1417 h 2858"/>
                <a:gd name="T4" fmla="*/ 0 w 1787"/>
                <a:gd name="T5" fmla="*/ 0 h 28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2858">
                  <a:moveTo>
                    <a:pt x="1787" y="2858"/>
                  </a:moveTo>
                  <a:cubicBezTo>
                    <a:pt x="1612" y="2618"/>
                    <a:pt x="1203" y="2130"/>
                    <a:pt x="739" y="1417"/>
                  </a:cubicBezTo>
                  <a:cubicBezTo>
                    <a:pt x="382" y="841"/>
                    <a:pt x="154" y="295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8" name="Freeform 22"/>
            <p:cNvSpPr>
              <a:spLocks/>
            </p:cNvSpPr>
            <p:nvPr/>
          </p:nvSpPr>
          <p:spPr bwMode="auto">
            <a:xfrm>
              <a:off x="6149976" y="1044575"/>
              <a:ext cx="2393950" cy="3863975"/>
            </a:xfrm>
            <a:custGeom>
              <a:avLst/>
              <a:gdLst>
                <a:gd name="T0" fmla="*/ 1508 w 1508"/>
                <a:gd name="T1" fmla="*/ 2434 h 2434"/>
                <a:gd name="T2" fmla="*/ 647 w 1508"/>
                <a:gd name="T3" fmla="*/ 1182 h 2434"/>
                <a:gd name="T4" fmla="*/ 0 w 1508"/>
                <a:gd name="T5" fmla="*/ 0 h 24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8" h="2434">
                  <a:moveTo>
                    <a:pt x="1508" y="2434"/>
                  </a:moveTo>
                  <a:cubicBezTo>
                    <a:pt x="1365" y="2225"/>
                    <a:pt x="1060" y="1835"/>
                    <a:pt x="647" y="1182"/>
                  </a:cubicBezTo>
                  <a:cubicBezTo>
                    <a:pt x="311" y="652"/>
                    <a:pt x="135" y="24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9" name="Freeform 23"/>
            <p:cNvSpPr>
              <a:spLocks/>
            </p:cNvSpPr>
            <p:nvPr/>
          </p:nvSpPr>
          <p:spPr bwMode="auto">
            <a:xfrm>
              <a:off x="3059113" y="1052513"/>
              <a:ext cx="2836863" cy="5524500"/>
            </a:xfrm>
            <a:custGeom>
              <a:avLst/>
              <a:gdLst>
                <a:gd name="T0" fmla="*/ 1787 w 1787"/>
                <a:gd name="T1" fmla="*/ 3480 h 3480"/>
                <a:gd name="T2" fmla="*/ 719 w 1787"/>
                <a:gd name="T3" fmla="*/ 1758 h 3480"/>
                <a:gd name="T4" fmla="*/ 0 w 1787"/>
                <a:gd name="T5" fmla="*/ 0 h 3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87" h="3480">
                  <a:moveTo>
                    <a:pt x="1787" y="3480"/>
                  </a:moveTo>
                  <a:cubicBezTo>
                    <a:pt x="1609" y="3193"/>
                    <a:pt x="1017" y="2338"/>
                    <a:pt x="719" y="1758"/>
                  </a:cubicBezTo>
                  <a:cubicBezTo>
                    <a:pt x="421" y="1178"/>
                    <a:pt x="150" y="36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0" name="Freeform 24"/>
            <p:cNvSpPr>
              <a:spLocks/>
            </p:cNvSpPr>
            <p:nvPr/>
          </p:nvSpPr>
          <p:spPr bwMode="auto">
            <a:xfrm>
              <a:off x="2622551" y="1060450"/>
              <a:ext cx="2667000" cy="5500688"/>
            </a:xfrm>
            <a:custGeom>
              <a:avLst/>
              <a:gdLst>
                <a:gd name="T0" fmla="*/ 1680 w 1680"/>
                <a:gd name="T1" fmla="*/ 3465 h 3465"/>
                <a:gd name="T2" fmla="*/ 683 w 1680"/>
                <a:gd name="T3" fmla="*/ 1779 h 3465"/>
                <a:gd name="T4" fmla="*/ 0 w 1680"/>
                <a:gd name="T5" fmla="*/ 0 h 34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0" h="3465">
                  <a:moveTo>
                    <a:pt x="1680" y="3465"/>
                  </a:moveTo>
                  <a:cubicBezTo>
                    <a:pt x="1514" y="3184"/>
                    <a:pt x="963" y="2356"/>
                    <a:pt x="683" y="1779"/>
                  </a:cubicBezTo>
                  <a:cubicBezTo>
                    <a:pt x="403" y="1202"/>
                    <a:pt x="142" y="371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1" name="Freeform 25"/>
            <p:cNvSpPr>
              <a:spLocks/>
            </p:cNvSpPr>
            <p:nvPr/>
          </p:nvSpPr>
          <p:spPr bwMode="auto">
            <a:xfrm>
              <a:off x="2184401" y="1060450"/>
              <a:ext cx="2538413" cy="5499100"/>
            </a:xfrm>
            <a:custGeom>
              <a:avLst/>
              <a:gdLst>
                <a:gd name="T0" fmla="*/ 1599 w 1599"/>
                <a:gd name="T1" fmla="*/ 3464 h 3464"/>
                <a:gd name="T2" fmla="*/ 561 w 1599"/>
                <a:gd name="T3" fmla="*/ 1611 h 3464"/>
                <a:gd name="T4" fmla="*/ 0 w 1599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9" h="3464">
                  <a:moveTo>
                    <a:pt x="1599" y="3464"/>
                  </a:moveTo>
                  <a:cubicBezTo>
                    <a:pt x="1426" y="3155"/>
                    <a:pt x="943" y="2436"/>
                    <a:pt x="561" y="1611"/>
                  </a:cubicBezTo>
                  <a:cubicBezTo>
                    <a:pt x="295" y="1034"/>
                    <a:pt x="117" y="336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2" name="Freeform 26"/>
            <p:cNvSpPr>
              <a:spLocks/>
            </p:cNvSpPr>
            <p:nvPr/>
          </p:nvSpPr>
          <p:spPr bwMode="auto">
            <a:xfrm>
              <a:off x="1731963" y="1060450"/>
              <a:ext cx="2400300" cy="5491163"/>
            </a:xfrm>
            <a:custGeom>
              <a:avLst/>
              <a:gdLst>
                <a:gd name="T0" fmla="*/ 1512 w 1512"/>
                <a:gd name="T1" fmla="*/ 3459 h 3459"/>
                <a:gd name="T2" fmla="*/ 601 w 1512"/>
                <a:gd name="T3" fmla="*/ 1789 h 3459"/>
                <a:gd name="T4" fmla="*/ 0 w 1512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2" h="3459">
                  <a:moveTo>
                    <a:pt x="1512" y="3459"/>
                  </a:moveTo>
                  <a:cubicBezTo>
                    <a:pt x="1360" y="3181"/>
                    <a:pt x="902" y="2477"/>
                    <a:pt x="601" y="1789"/>
                  </a:cubicBezTo>
                  <a:cubicBezTo>
                    <a:pt x="260" y="984"/>
                    <a:pt x="125" y="373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3" name="Freeform 27"/>
            <p:cNvSpPr>
              <a:spLocks/>
            </p:cNvSpPr>
            <p:nvPr/>
          </p:nvSpPr>
          <p:spPr bwMode="auto">
            <a:xfrm>
              <a:off x="1285876" y="1052513"/>
              <a:ext cx="2263775" cy="5499100"/>
            </a:xfrm>
            <a:custGeom>
              <a:avLst/>
              <a:gdLst>
                <a:gd name="T0" fmla="*/ 1426 w 1426"/>
                <a:gd name="T1" fmla="*/ 3464 h 3464"/>
                <a:gd name="T2" fmla="*/ 551 w 1426"/>
                <a:gd name="T3" fmla="*/ 1743 h 3464"/>
                <a:gd name="T4" fmla="*/ 0 w 1426"/>
                <a:gd name="T5" fmla="*/ 0 h 3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26" h="3464">
                  <a:moveTo>
                    <a:pt x="1426" y="3464"/>
                  </a:moveTo>
                  <a:cubicBezTo>
                    <a:pt x="1280" y="3177"/>
                    <a:pt x="826" y="2406"/>
                    <a:pt x="551" y="1743"/>
                  </a:cubicBezTo>
                  <a:cubicBezTo>
                    <a:pt x="250" y="1019"/>
                    <a:pt x="115" y="363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4" name="Freeform 28"/>
            <p:cNvSpPr>
              <a:spLocks/>
            </p:cNvSpPr>
            <p:nvPr/>
          </p:nvSpPr>
          <p:spPr bwMode="auto">
            <a:xfrm>
              <a:off x="857251" y="1060450"/>
              <a:ext cx="2109788" cy="5491163"/>
            </a:xfrm>
            <a:custGeom>
              <a:avLst/>
              <a:gdLst>
                <a:gd name="T0" fmla="*/ 1329 w 1329"/>
                <a:gd name="T1" fmla="*/ 3459 h 3459"/>
                <a:gd name="T2" fmla="*/ 459 w 1329"/>
                <a:gd name="T3" fmla="*/ 1626 h 3459"/>
                <a:gd name="T4" fmla="*/ 0 w 1329"/>
                <a:gd name="T5" fmla="*/ 0 h 34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9" h="3459">
                  <a:moveTo>
                    <a:pt x="1329" y="3459"/>
                  </a:moveTo>
                  <a:cubicBezTo>
                    <a:pt x="1184" y="3154"/>
                    <a:pt x="780" y="2472"/>
                    <a:pt x="459" y="1626"/>
                  </a:cubicBezTo>
                  <a:cubicBezTo>
                    <a:pt x="220" y="1019"/>
                    <a:pt x="96" y="33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5" name="Freeform 29"/>
            <p:cNvSpPr>
              <a:spLocks/>
            </p:cNvSpPr>
            <p:nvPr/>
          </p:nvSpPr>
          <p:spPr bwMode="auto">
            <a:xfrm>
              <a:off x="531813" y="1717675"/>
              <a:ext cx="1881188" cy="4840288"/>
            </a:xfrm>
            <a:custGeom>
              <a:avLst/>
              <a:gdLst>
                <a:gd name="T0" fmla="*/ 1185 w 1185"/>
                <a:gd name="T1" fmla="*/ 3049 h 3049"/>
                <a:gd name="T2" fmla="*/ 414 w 1185"/>
                <a:gd name="T3" fmla="*/ 1426 h 3049"/>
                <a:gd name="T4" fmla="*/ 0 w 1185"/>
                <a:gd name="T5" fmla="*/ 0 h 30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5" h="3049">
                  <a:moveTo>
                    <a:pt x="1185" y="3049"/>
                  </a:moveTo>
                  <a:cubicBezTo>
                    <a:pt x="1057" y="2779"/>
                    <a:pt x="700" y="2172"/>
                    <a:pt x="414" y="1426"/>
                  </a:cubicBezTo>
                  <a:cubicBezTo>
                    <a:pt x="180" y="833"/>
                    <a:pt x="86" y="297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6" name="Freeform 30"/>
            <p:cNvSpPr>
              <a:spLocks/>
            </p:cNvSpPr>
            <p:nvPr/>
          </p:nvSpPr>
          <p:spPr bwMode="auto">
            <a:xfrm>
              <a:off x="528638" y="3451225"/>
              <a:ext cx="1277938" cy="3114675"/>
            </a:xfrm>
            <a:custGeom>
              <a:avLst/>
              <a:gdLst>
                <a:gd name="T0" fmla="*/ 805 w 805"/>
                <a:gd name="T1" fmla="*/ 1962 h 1962"/>
                <a:gd name="T2" fmla="*/ 309 w 805"/>
                <a:gd name="T3" fmla="*/ 884 h 1962"/>
                <a:gd name="T4" fmla="*/ 0 w 805"/>
                <a:gd name="T5" fmla="*/ 0 h 19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05" h="1962">
                  <a:moveTo>
                    <a:pt x="805" y="1962"/>
                  </a:moveTo>
                  <a:cubicBezTo>
                    <a:pt x="722" y="1782"/>
                    <a:pt x="549" y="1463"/>
                    <a:pt x="309" y="884"/>
                  </a:cubicBezTo>
                  <a:cubicBezTo>
                    <a:pt x="147" y="484"/>
                    <a:pt x="65" y="184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7" name="Freeform 31"/>
            <p:cNvSpPr>
              <a:spLocks/>
            </p:cNvSpPr>
            <p:nvPr/>
          </p:nvSpPr>
          <p:spPr bwMode="auto">
            <a:xfrm>
              <a:off x="533401" y="4981575"/>
              <a:ext cx="714375" cy="1597025"/>
            </a:xfrm>
            <a:custGeom>
              <a:avLst/>
              <a:gdLst>
                <a:gd name="T0" fmla="*/ 450 w 450"/>
                <a:gd name="T1" fmla="*/ 1006 h 1006"/>
                <a:gd name="T2" fmla="*/ 204 w 450"/>
                <a:gd name="T3" fmla="*/ 522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8" name="Freeform 32"/>
            <p:cNvSpPr>
              <a:spLocks/>
            </p:cNvSpPr>
            <p:nvPr/>
          </p:nvSpPr>
          <p:spPr bwMode="auto">
            <a:xfrm>
              <a:off x="522288" y="6281738"/>
              <a:ext cx="131763" cy="260350"/>
            </a:xfrm>
            <a:custGeom>
              <a:avLst/>
              <a:gdLst>
                <a:gd name="T0" fmla="*/ 83 w 450"/>
                <a:gd name="T1" fmla="*/ 164 h 1006"/>
                <a:gd name="T2" fmla="*/ 38 w 450"/>
                <a:gd name="T3" fmla="*/ 85 h 1006"/>
                <a:gd name="T4" fmla="*/ 0 w 450"/>
                <a:gd name="T5" fmla="*/ 0 h 10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" h="1006">
                  <a:moveTo>
                    <a:pt x="450" y="1006"/>
                  </a:moveTo>
                  <a:cubicBezTo>
                    <a:pt x="409" y="925"/>
                    <a:pt x="313" y="768"/>
                    <a:pt x="204" y="522"/>
                  </a:cubicBezTo>
                  <a:cubicBezTo>
                    <a:pt x="123" y="345"/>
                    <a:pt x="42" y="109"/>
                    <a:pt x="0" y="0"/>
                  </a:cubicBezTo>
                </a:path>
              </a:pathLst>
            </a:custGeom>
            <a:noFill/>
            <a:ln w="9525" cmpd="sng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517525" y="1046163"/>
            <a:ext cx="7477126" cy="5249862"/>
            <a:chOff x="517525" y="1046163"/>
            <a:chExt cx="7477126" cy="5249862"/>
          </a:xfrm>
        </p:grpSpPr>
        <p:sp>
          <p:nvSpPr>
            <p:cNvPr id="321" name="Freeform 23"/>
            <p:cNvSpPr>
              <a:spLocks/>
            </p:cNvSpPr>
            <p:nvPr/>
          </p:nvSpPr>
          <p:spPr bwMode="auto">
            <a:xfrm>
              <a:off x="517525" y="1804988"/>
              <a:ext cx="1149350" cy="4491037"/>
            </a:xfrm>
            <a:custGeom>
              <a:avLst/>
              <a:gdLst>
                <a:gd name="T0" fmla="*/ 724 w 724"/>
                <a:gd name="T1" fmla="*/ 2829 h 2829"/>
                <a:gd name="T2" fmla="*/ 393 w 724"/>
                <a:gd name="T3" fmla="*/ 1473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2" name="Freeform 24"/>
            <p:cNvSpPr>
              <a:spLocks/>
            </p:cNvSpPr>
            <p:nvPr/>
          </p:nvSpPr>
          <p:spPr bwMode="auto">
            <a:xfrm>
              <a:off x="1020763" y="1058863"/>
              <a:ext cx="1225550" cy="5210175"/>
            </a:xfrm>
            <a:custGeom>
              <a:avLst/>
              <a:gdLst>
                <a:gd name="T0" fmla="*/ 772 w 772"/>
                <a:gd name="T1" fmla="*/ 3282 h 3282"/>
                <a:gd name="T2" fmla="*/ 485 w 772"/>
                <a:gd name="T3" fmla="*/ 1891 h 3282"/>
                <a:gd name="T4" fmla="*/ 0 w 772"/>
                <a:gd name="T5" fmla="*/ 0 h 32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2" h="3282">
                  <a:moveTo>
                    <a:pt x="772" y="3282"/>
                  </a:moveTo>
                  <a:cubicBezTo>
                    <a:pt x="724" y="3050"/>
                    <a:pt x="658" y="2631"/>
                    <a:pt x="485" y="1891"/>
                  </a:cubicBezTo>
                  <a:cubicBezTo>
                    <a:pt x="301" y="1193"/>
                    <a:pt x="101" y="394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3" name="Freeform 25"/>
            <p:cNvSpPr>
              <a:spLocks/>
            </p:cNvSpPr>
            <p:nvPr/>
          </p:nvSpPr>
          <p:spPr bwMode="auto">
            <a:xfrm>
              <a:off x="1722438" y="1058863"/>
              <a:ext cx="1098550" cy="5226050"/>
            </a:xfrm>
            <a:custGeom>
              <a:avLst/>
              <a:gdLst>
                <a:gd name="T0" fmla="*/ 692 w 692"/>
                <a:gd name="T1" fmla="*/ 3292 h 3292"/>
                <a:gd name="T2" fmla="*/ 509 w 692"/>
                <a:gd name="T3" fmla="*/ 1891 h 3292"/>
                <a:gd name="T4" fmla="*/ 0 w 692"/>
                <a:gd name="T5" fmla="*/ 0 h 3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2" h="3292">
                  <a:moveTo>
                    <a:pt x="692" y="3292"/>
                  </a:moveTo>
                  <a:cubicBezTo>
                    <a:pt x="662" y="3059"/>
                    <a:pt x="677" y="2746"/>
                    <a:pt x="509" y="1891"/>
                  </a:cubicBezTo>
                  <a:cubicBezTo>
                    <a:pt x="325" y="1193"/>
                    <a:pt x="106" y="394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4" name="Freeform 26"/>
            <p:cNvSpPr>
              <a:spLocks/>
            </p:cNvSpPr>
            <p:nvPr/>
          </p:nvSpPr>
          <p:spPr bwMode="auto">
            <a:xfrm>
              <a:off x="2560638" y="1058863"/>
              <a:ext cx="868363" cy="5211762"/>
            </a:xfrm>
            <a:custGeom>
              <a:avLst/>
              <a:gdLst>
                <a:gd name="T0" fmla="*/ 536 w 547"/>
                <a:gd name="T1" fmla="*/ 3283 h 3283"/>
                <a:gd name="T2" fmla="*/ 441 w 547"/>
                <a:gd name="T3" fmla="*/ 1891 h 3283"/>
                <a:gd name="T4" fmla="*/ 0 w 547"/>
                <a:gd name="T5" fmla="*/ 0 h 32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7" h="3283">
                  <a:moveTo>
                    <a:pt x="536" y="3283"/>
                  </a:moveTo>
                  <a:cubicBezTo>
                    <a:pt x="520" y="3051"/>
                    <a:pt x="547" y="2597"/>
                    <a:pt x="441" y="1891"/>
                  </a:cubicBezTo>
                  <a:cubicBezTo>
                    <a:pt x="293" y="994"/>
                    <a:pt x="92" y="394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5" name="Freeform 27"/>
            <p:cNvSpPr>
              <a:spLocks/>
            </p:cNvSpPr>
            <p:nvPr/>
          </p:nvSpPr>
          <p:spPr bwMode="auto">
            <a:xfrm>
              <a:off x="3514725" y="1047750"/>
              <a:ext cx="639763" cy="5238750"/>
            </a:xfrm>
            <a:custGeom>
              <a:avLst/>
              <a:gdLst>
                <a:gd name="T0" fmla="*/ 302 w 403"/>
                <a:gd name="T1" fmla="*/ 3300 h 3300"/>
                <a:gd name="T2" fmla="*/ 335 w 403"/>
                <a:gd name="T3" fmla="*/ 1721 h 3300"/>
                <a:gd name="T4" fmla="*/ 0 w 403"/>
                <a:gd name="T5" fmla="*/ 0 h 3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3" h="3300">
                  <a:moveTo>
                    <a:pt x="302" y="3300"/>
                  </a:moveTo>
                  <a:cubicBezTo>
                    <a:pt x="307" y="3037"/>
                    <a:pt x="403" y="2453"/>
                    <a:pt x="335" y="1721"/>
                  </a:cubicBezTo>
                  <a:cubicBezTo>
                    <a:pt x="258" y="907"/>
                    <a:pt x="70" y="359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6" name="Freeform 28"/>
            <p:cNvSpPr>
              <a:spLocks/>
            </p:cNvSpPr>
            <p:nvPr/>
          </p:nvSpPr>
          <p:spPr bwMode="auto">
            <a:xfrm>
              <a:off x="4538663" y="1054100"/>
              <a:ext cx="336550" cy="5214937"/>
            </a:xfrm>
            <a:custGeom>
              <a:avLst/>
              <a:gdLst>
                <a:gd name="T0" fmla="*/ 0 w 212"/>
                <a:gd name="T1" fmla="*/ 3285 h 3285"/>
                <a:gd name="T2" fmla="*/ 199 w 212"/>
                <a:gd name="T3" fmla="*/ 1597 h 3285"/>
                <a:gd name="T4" fmla="*/ 49 w 212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2" h="3285">
                  <a:moveTo>
                    <a:pt x="0" y="3285"/>
                  </a:moveTo>
                  <a:cubicBezTo>
                    <a:pt x="33" y="3004"/>
                    <a:pt x="184" y="2528"/>
                    <a:pt x="199" y="1597"/>
                  </a:cubicBezTo>
                  <a:cubicBezTo>
                    <a:pt x="212" y="787"/>
                    <a:pt x="80" y="333"/>
                    <a:pt x="49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" name="Freeform 29"/>
            <p:cNvSpPr>
              <a:spLocks/>
            </p:cNvSpPr>
            <p:nvPr/>
          </p:nvSpPr>
          <p:spPr bwMode="auto">
            <a:xfrm>
              <a:off x="5119688" y="1046163"/>
              <a:ext cx="739775" cy="5214937"/>
            </a:xfrm>
            <a:custGeom>
              <a:avLst/>
              <a:gdLst>
                <a:gd name="T0" fmla="*/ 0 w 466"/>
                <a:gd name="T1" fmla="*/ 3285 h 3285"/>
                <a:gd name="T2" fmla="*/ 337 w 466"/>
                <a:gd name="T3" fmla="*/ 1727 h 3285"/>
                <a:gd name="T4" fmla="*/ 419 w 466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6" h="3285">
                  <a:moveTo>
                    <a:pt x="0" y="3285"/>
                  </a:moveTo>
                  <a:cubicBezTo>
                    <a:pt x="56" y="3025"/>
                    <a:pt x="242" y="2455"/>
                    <a:pt x="337" y="1727"/>
                  </a:cubicBezTo>
                  <a:cubicBezTo>
                    <a:pt x="466" y="728"/>
                    <a:pt x="402" y="360"/>
                    <a:pt x="419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8" name="Freeform 30"/>
            <p:cNvSpPr>
              <a:spLocks/>
            </p:cNvSpPr>
            <p:nvPr/>
          </p:nvSpPr>
          <p:spPr bwMode="auto">
            <a:xfrm>
              <a:off x="5694363" y="1062038"/>
              <a:ext cx="1250950" cy="5214937"/>
            </a:xfrm>
            <a:custGeom>
              <a:avLst/>
              <a:gdLst>
                <a:gd name="T0" fmla="*/ 0 w 788"/>
                <a:gd name="T1" fmla="*/ 3285 h 3285"/>
                <a:gd name="T2" fmla="*/ 464 w 788"/>
                <a:gd name="T3" fmla="*/ 1726 h 3285"/>
                <a:gd name="T4" fmla="*/ 788 w 788"/>
                <a:gd name="T5" fmla="*/ 0 h 3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8" h="3285">
                  <a:moveTo>
                    <a:pt x="0" y="3285"/>
                  </a:moveTo>
                  <a:cubicBezTo>
                    <a:pt x="77" y="3025"/>
                    <a:pt x="287" y="2454"/>
                    <a:pt x="464" y="1726"/>
                  </a:cubicBezTo>
                  <a:cubicBezTo>
                    <a:pt x="728" y="718"/>
                    <a:pt x="721" y="360"/>
                    <a:pt x="788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9" name="Freeform 31"/>
            <p:cNvSpPr>
              <a:spLocks/>
            </p:cNvSpPr>
            <p:nvPr/>
          </p:nvSpPr>
          <p:spPr bwMode="auto">
            <a:xfrm>
              <a:off x="6278563" y="1054100"/>
              <a:ext cx="1716088" cy="5207000"/>
            </a:xfrm>
            <a:custGeom>
              <a:avLst/>
              <a:gdLst>
                <a:gd name="T0" fmla="*/ 0 w 1081"/>
                <a:gd name="T1" fmla="*/ 3280 h 3280"/>
                <a:gd name="T2" fmla="*/ 547 w 1081"/>
                <a:gd name="T3" fmla="*/ 1726 h 3280"/>
                <a:gd name="T4" fmla="*/ 1081 w 1081"/>
                <a:gd name="T5" fmla="*/ 0 h 32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" h="3280">
                  <a:moveTo>
                    <a:pt x="0" y="3280"/>
                  </a:moveTo>
                  <a:cubicBezTo>
                    <a:pt x="91" y="3021"/>
                    <a:pt x="304" y="2453"/>
                    <a:pt x="547" y="1726"/>
                  </a:cubicBezTo>
                  <a:cubicBezTo>
                    <a:pt x="822" y="917"/>
                    <a:pt x="970" y="360"/>
                    <a:pt x="1081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30" name="Freeform 32"/>
            <p:cNvSpPr>
              <a:spLocks/>
            </p:cNvSpPr>
            <p:nvPr/>
          </p:nvSpPr>
          <p:spPr bwMode="auto">
            <a:xfrm>
              <a:off x="527050" y="4254500"/>
              <a:ext cx="585788" cy="2014537"/>
            </a:xfrm>
            <a:custGeom>
              <a:avLst/>
              <a:gdLst>
                <a:gd name="T0" fmla="*/ 369 w 724"/>
                <a:gd name="T1" fmla="*/ 1269 h 2829"/>
                <a:gd name="T2" fmla="*/ 200 w 724"/>
                <a:gd name="T3" fmla="*/ 661 h 2829"/>
                <a:gd name="T4" fmla="*/ 0 w 724"/>
                <a:gd name="T5" fmla="*/ 0 h 28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4" h="2829">
                  <a:moveTo>
                    <a:pt x="724" y="2829"/>
                  </a:moveTo>
                  <a:cubicBezTo>
                    <a:pt x="619" y="2387"/>
                    <a:pt x="556" y="2100"/>
                    <a:pt x="393" y="1473"/>
                  </a:cubicBezTo>
                  <a:cubicBezTo>
                    <a:pt x="209" y="775"/>
                    <a:pt x="136" y="500"/>
                    <a:pt x="0" y="0"/>
                  </a:cubicBezTo>
                </a:path>
              </a:pathLst>
            </a:custGeom>
            <a:noFill/>
            <a:ln w="6350" cmpd="sng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349" name="Group 33"/>
          <p:cNvGrpSpPr>
            <a:grpSpLocks/>
          </p:cNvGrpSpPr>
          <p:nvPr/>
        </p:nvGrpSpPr>
        <p:grpSpPr bwMode="auto">
          <a:xfrm>
            <a:off x="536893" y="1036320"/>
            <a:ext cx="8050213" cy="5535613"/>
            <a:chOff x="329" y="662"/>
            <a:chExt cx="5071" cy="3487"/>
          </a:xfrm>
        </p:grpSpPr>
        <p:sp>
          <p:nvSpPr>
            <p:cNvPr id="350" name="Line 16"/>
            <p:cNvSpPr>
              <a:spLocks noChangeShapeType="1"/>
            </p:cNvSpPr>
            <p:nvPr/>
          </p:nvSpPr>
          <p:spPr bwMode="auto">
            <a:xfrm flipV="1">
              <a:off x="3979" y="1978"/>
              <a:ext cx="1411" cy="2169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1" name="Line 17"/>
            <p:cNvSpPr>
              <a:spLocks noChangeShapeType="1"/>
            </p:cNvSpPr>
            <p:nvPr/>
          </p:nvSpPr>
          <p:spPr bwMode="auto">
            <a:xfrm flipV="1">
              <a:off x="3471" y="1312"/>
              <a:ext cx="1929" cy="283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2" name="Line 18"/>
            <p:cNvSpPr>
              <a:spLocks noChangeShapeType="1"/>
            </p:cNvSpPr>
            <p:nvPr/>
          </p:nvSpPr>
          <p:spPr bwMode="auto">
            <a:xfrm flipV="1">
              <a:off x="3140" y="885"/>
              <a:ext cx="2251" cy="325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3" name="Line 19"/>
            <p:cNvSpPr>
              <a:spLocks noChangeShapeType="1"/>
            </p:cNvSpPr>
            <p:nvPr/>
          </p:nvSpPr>
          <p:spPr bwMode="auto">
            <a:xfrm flipV="1">
              <a:off x="2680" y="670"/>
              <a:ext cx="2448" cy="34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4" name="Line 20"/>
            <p:cNvSpPr>
              <a:spLocks noChangeShapeType="1"/>
            </p:cNvSpPr>
            <p:nvPr/>
          </p:nvSpPr>
          <p:spPr bwMode="auto">
            <a:xfrm flipV="1">
              <a:off x="2435" y="664"/>
              <a:ext cx="2467" cy="348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5" name="Line 21"/>
            <p:cNvSpPr>
              <a:spLocks noChangeShapeType="1"/>
            </p:cNvSpPr>
            <p:nvPr/>
          </p:nvSpPr>
          <p:spPr bwMode="auto">
            <a:xfrm flipV="1">
              <a:off x="2118" y="669"/>
              <a:ext cx="2525" cy="34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6" name="Line 22"/>
            <p:cNvSpPr>
              <a:spLocks noChangeShapeType="1"/>
            </p:cNvSpPr>
            <p:nvPr/>
          </p:nvSpPr>
          <p:spPr bwMode="auto">
            <a:xfrm flipV="1">
              <a:off x="1701" y="669"/>
              <a:ext cx="2558" cy="34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7" name="Line 23"/>
            <p:cNvSpPr>
              <a:spLocks noChangeShapeType="1"/>
            </p:cNvSpPr>
            <p:nvPr/>
          </p:nvSpPr>
          <p:spPr bwMode="auto">
            <a:xfrm flipV="1">
              <a:off x="1427" y="674"/>
              <a:ext cx="2573" cy="34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8" name="Line 24"/>
            <p:cNvSpPr>
              <a:spLocks noChangeShapeType="1"/>
            </p:cNvSpPr>
            <p:nvPr/>
          </p:nvSpPr>
          <p:spPr bwMode="auto">
            <a:xfrm flipV="1">
              <a:off x="1029" y="673"/>
              <a:ext cx="2625" cy="347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59" name="Line 25"/>
            <p:cNvSpPr>
              <a:spLocks noChangeShapeType="1"/>
            </p:cNvSpPr>
            <p:nvPr/>
          </p:nvSpPr>
          <p:spPr bwMode="auto">
            <a:xfrm flipV="1">
              <a:off x="765" y="674"/>
              <a:ext cx="2654" cy="34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0" name="Line 26"/>
            <p:cNvSpPr>
              <a:spLocks noChangeShapeType="1"/>
            </p:cNvSpPr>
            <p:nvPr/>
          </p:nvSpPr>
          <p:spPr bwMode="auto">
            <a:xfrm flipV="1">
              <a:off x="415" y="669"/>
              <a:ext cx="2674" cy="347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1" name="Line 27"/>
            <p:cNvSpPr>
              <a:spLocks noChangeShapeType="1"/>
            </p:cNvSpPr>
            <p:nvPr/>
          </p:nvSpPr>
          <p:spPr bwMode="auto">
            <a:xfrm flipV="1">
              <a:off x="332" y="674"/>
              <a:ext cx="2597" cy="331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2" name="Line 28"/>
            <p:cNvSpPr>
              <a:spLocks noChangeShapeType="1"/>
            </p:cNvSpPr>
            <p:nvPr/>
          </p:nvSpPr>
          <p:spPr bwMode="auto">
            <a:xfrm flipV="1">
              <a:off x="333" y="675"/>
              <a:ext cx="2069" cy="259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3" name="Line 29"/>
            <p:cNvSpPr>
              <a:spLocks noChangeShapeType="1"/>
            </p:cNvSpPr>
            <p:nvPr/>
          </p:nvSpPr>
          <p:spPr bwMode="auto">
            <a:xfrm flipV="1">
              <a:off x="342" y="669"/>
              <a:ext cx="1857" cy="23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4" name="Line 30"/>
            <p:cNvSpPr>
              <a:spLocks noChangeShapeType="1"/>
            </p:cNvSpPr>
            <p:nvPr/>
          </p:nvSpPr>
          <p:spPr bwMode="auto">
            <a:xfrm flipV="1">
              <a:off x="339" y="662"/>
              <a:ext cx="2366" cy="299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5" name="Line 31"/>
            <p:cNvSpPr>
              <a:spLocks noChangeShapeType="1"/>
            </p:cNvSpPr>
            <p:nvPr/>
          </p:nvSpPr>
          <p:spPr bwMode="auto">
            <a:xfrm flipV="1">
              <a:off x="329" y="675"/>
              <a:ext cx="1598" cy="19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66" name="Line 32"/>
            <p:cNvSpPr>
              <a:spLocks noChangeShapeType="1"/>
            </p:cNvSpPr>
            <p:nvPr/>
          </p:nvSpPr>
          <p:spPr bwMode="auto">
            <a:xfrm flipV="1">
              <a:off x="331" y="666"/>
              <a:ext cx="1161" cy="139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376" name="Text Box 31"/>
          <p:cNvSpPr txBox="1">
            <a:spLocks noChangeArrowheads="1"/>
          </p:cNvSpPr>
          <p:nvPr/>
        </p:nvSpPr>
        <p:spPr bwMode="auto">
          <a:xfrm>
            <a:off x="6829744" y="6566219"/>
            <a:ext cx="2022792" cy="1508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8775" algn="l"/>
                <a:tab pos="715963" algn="l"/>
                <a:tab pos="987425" algn="l"/>
                <a:tab pos="1344613" algn="l"/>
                <a:tab pos="1703388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fr-CH" sz="1000" b="1" dirty="0">
                <a:solidFill>
                  <a:schemeClr val="tx1"/>
                </a:solidFill>
              </a:rPr>
              <a:t>100	80	60	40	20	0 [</a:t>
            </a:r>
            <a:r>
              <a:rPr lang="fr-CH" sz="1000" b="1" dirty="0" err="1">
                <a:solidFill>
                  <a:schemeClr val="tx1"/>
                </a:solidFill>
              </a:rPr>
              <a:t>kt</a:t>
            </a:r>
            <a:r>
              <a:rPr lang="fr-CH" sz="1000" b="1" dirty="0">
                <a:solidFill>
                  <a:schemeClr val="tx1"/>
                </a:solidFill>
              </a:rPr>
              <a:t>]</a:t>
            </a:r>
            <a:endParaRPr lang="fr-FR" sz="1000" b="1" dirty="0">
              <a:solidFill>
                <a:schemeClr val="tx1"/>
              </a:solidFill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6274991" y="1034775"/>
            <a:ext cx="2287584" cy="5529263"/>
            <a:chOff x="6760131" y="465815"/>
            <a:chExt cx="2287584" cy="5529263"/>
          </a:xfrm>
        </p:grpSpPr>
        <p:sp>
          <p:nvSpPr>
            <p:cNvPr id="378" name="Line 23"/>
            <p:cNvSpPr>
              <a:spLocks noChangeShapeType="1"/>
            </p:cNvSpPr>
            <p:nvPr/>
          </p:nvSpPr>
          <p:spPr bwMode="auto">
            <a:xfrm flipH="1" flipV="1">
              <a:off x="7417356" y="4785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79" name="Line 24"/>
            <p:cNvSpPr>
              <a:spLocks noChangeShapeType="1"/>
            </p:cNvSpPr>
            <p:nvPr/>
          </p:nvSpPr>
          <p:spPr bwMode="auto">
            <a:xfrm flipH="1" flipV="1">
              <a:off x="7733268" y="473752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0" name="Line 25"/>
            <p:cNvSpPr>
              <a:spLocks noChangeShapeType="1"/>
            </p:cNvSpPr>
            <p:nvPr/>
          </p:nvSpPr>
          <p:spPr bwMode="auto">
            <a:xfrm flipH="1" flipV="1">
              <a:off x="806029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1" name="Line 26"/>
            <p:cNvSpPr>
              <a:spLocks noChangeShapeType="1"/>
            </p:cNvSpPr>
            <p:nvPr/>
          </p:nvSpPr>
          <p:spPr bwMode="auto">
            <a:xfrm flipH="1" flipV="1">
              <a:off x="8379381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2" name="Line 27"/>
            <p:cNvSpPr>
              <a:spLocks noChangeShapeType="1"/>
            </p:cNvSpPr>
            <p:nvPr/>
          </p:nvSpPr>
          <p:spPr bwMode="auto">
            <a:xfrm flipH="1" flipV="1">
              <a:off x="8714343" y="465815"/>
              <a:ext cx="7937" cy="55165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3" name="Line 28"/>
            <p:cNvSpPr>
              <a:spLocks noChangeShapeType="1"/>
            </p:cNvSpPr>
            <p:nvPr/>
          </p:nvSpPr>
          <p:spPr bwMode="auto">
            <a:xfrm flipH="1" flipV="1">
              <a:off x="9047479" y="482600"/>
              <a:ext cx="236" cy="55108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4" name="Line 29"/>
            <p:cNvSpPr>
              <a:spLocks noChangeShapeType="1"/>
            </p:cNvSpPr>
            <p:nvPr/>
          </p:nvSpPr>
          <p:spPr bwMode="auto">
            <a:xfrm flipH="1" flipV="1">
              <a:off x="7083981" y="468990"/>
              <a:ext cx="11112" cy="1820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85" name="Line 30"/>
            <p:cNvSpPr>
              <a:spLocks noChangeShapeType="1"/>
            </p:cNvSpPr>
            <p:nvPr/>
          </p:nvSpPr>
          <p:spPr bwMode="auto">
            <a:xfrm flipV="1">
              <a:off x="6760131" y="478832"/>
              <a:ext cx="1587" cy="9302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574040" y="1107802"/>
            <a:ext cx="7985760" cy="5312956"/>
            <a:chOff x="574040" y="1107802"/>
            <a:chExt cx="7985760" cy="5312956"/>
          </a:xfrm>
        </p:grpSpPr>
        <p:sp>
          <p:nvSpPr>
            <p:cNvPr id="234" name="Oval 233"/>
            <p:cNvSpPr/>
            <p:nvPr/>
          </p:nvSpPr>
          <p:spPr bwMode="auto">
            <a:xfrm>
              <a:off x="1478280" y="6197600"/>
              <a:ext cx="350520" cy="198120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7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</a:t>
              </a: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1" name="Oval 280"/>
            <p:cNvSpPr/>
            <p:nvPr/>
          </p:nvSpPr>
          <p:spPr bwMode="auto">
            <a:xfrm>
              <a:off x="2656840" y="618272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82" name="Oval 281"/>
            <p:cNvSpPr/>
            <p:nvPr/>
          </p:nvSpPr>
          <p:spPr bwMode="auto">
            <a:xfrm>
              <a:off x="3789680" y="616748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83" name="Oval 282"/>
            <p:cNvSpPr/>
            <p:nvPr/>
          </p:nvSpPr>
          <p:spPr bwMode="auto">
            <a:xfrm>
              <a:off x="4947920" y="617256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84" name="Oval 283"/>
            <p:cNvSpPr/>
            <p:nvPr/>
          </p:nvSpPr>
          <p:spPr bwMode="auto">
            <a:xfrm>
              <a:off x="6080760" y="6177642"/>
              <a:ext cx="35052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  <p:sp>
          <p:nvSpPr>
            <p:cNvPr id="286" name="Oval 285"/>
            <p:cNvSpPr/>
            <p:nvPr/>
          </p:nvSpPr>
          <p:spPr bwMode="auto">
            <a:xfrm>
              <a:off x="584200" y="58982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87" name="Oval 286"/>
            <p:cNvSpPr/>
            <p:nvPr/>
          </p:nvSpPr>
          <p:spPr bwMode="auto">
            <a:xfrm>
              <a:off x="574040" y="4780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88" name="Oval 287"/>
            <p:cNvSpPr/>
            <p:nvPr/>
          </p:nvSpPr>
          <p:spPr bwMode="auto">
            <a:xfrm>
              <a:off x="584200" y="363764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584200" y="24590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0" name="Oval 289"/>
            <p:cNvSpPr/>
            <p:nvPr/>
          </p:nvSpPr>
          <p:spPr bwMode="auto">
            <a:xfrm>
              <a:off x="655320" y="12602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-60°</a:t>
              </a:r>
            </a:p>
          </p:txBody>
        </p:sp>
        <p:sp>
          <p:nvSpPr>
            <p:cNvPr id="291" name="Oval 290"/>
            <p:cNvSpPr/>
            <p:nvPr/>
          </p:nvSpPr>
          <p:spPr bwMode="auto">
            <a:xfrm>
              <a:off x="194056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-50°</a:t>
              </a:r>
            </a:p>
          </p:txBody>
        </p:sp>
        <p:sp>
          <p:nvSpPr>
            <p:cNvPr id="292" name="Oval 291"/>
            <p:cNvSpPr/>
            <p:nvPr/>
          </p:nvSpPr>
          <p:spPr bwMode="auto">
            <a:xfrm>
              <a:off x="3088640" y="111796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-40°</a:t>
              </a:r>
            </a:p>
          </p:txBody>
        </p:sp>
        <p:sp>
          <p:nvSpPr>
            <p:cNvPr id="293" name="Oval 292"/>
            <p:cNvSpPr/>
            <p:nvPr/>
          </p:nvSpPr>
          <p:spPr bwMode="auto">
            <a:xfrm>
              <a:off x="422656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-30°</a:t>
              </a:r>
            </a:p>
          </p:txBody>
        </p:sp>
        <p:sp>
          <p:nvSpPr>
            <p:cNvPr id="294" name="Oval 293"/>
            <p:cNvSpPr/>
            <p:nvPr/>
          </p:nvSpPr>
          <p:spPr bwMode="auto">
            <a:xfrm>
              <a:off x="5384800" y="11128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-20°</a:t>
              </a: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652272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-10°</a:t>
              </a:r>
            </a:p>
          </p:txBody>
        </p:sp>
        <p:sp>
          <p:nvSpPr>
            <p:cNvPr id="296" name="Oval 295"/>
            <p:cNvSpPr/>
            <p:nvPr/>
          </p:nvSpPr>
          <p:spPr bwMode="auto">
            <a:xfrm>
              <a:off x="7696200" y="11078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0°</a:t>
              </a:r>
            </a:p>
          </p:txBody>
        </p:sp>
        <p:sp>
          <p:nvSpPr>
            <p:cNvPr id="297" name="Oval 296"/>
            <p:cNvSpPr/>
            <p:nvPr/>
          </p:nvSpPr>
          <p:spPr bwMode="auto">
            <a:xfrm>
              <a:off x="8138160" y="178852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10°</a:t>
              </a:r>
            </a:p>
          </p:txBody>
        </p:sp>
        <p:sp>
          <p:nvSpPr>
            <p:cNvPr id="298" name="Oval 297"/>
            <p:cNvSpPr/>
            <p:nvPr/>
          </p:nvSpPr>
          <p:spPr bwMode="auto">
            <a:xfrm>
              <a:off x="8148320" y="294168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20°</a:t>
              </a:r>
            </a:p>
          </p:txBody>
        </p:sp>
        <p:sp>
          <p:nvSpPr>
            <p:cNvPr id="299" name="Oval 298"/>
            <p:cNvSpPr/>
            <p:nvPr/>
          </p:nvSpPr>
          <p:spPr bwMode="auto">
            <a:xfrm>
              <a:off x="8117840" y="4105002"/>
              <a:ext cx="411480" cy="23803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 w="12700">
              <a:noFill/>
            </a:ln>
            <a:effectLst/>
            <a:ex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1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30°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04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972588"/>
            <a:ext cx="8679180" cy="5738301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874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grpSp>
        <p:nvGrpSpPr>
          <p:cNvPr id="40009" name="Group 73"/>
          <p:cNvGrpSpPr>
            <a:grpSpLocks/>
          </p:cNvGrpSpPr>
          <p:nvPr/>
        </p:nvGrpSpPr>
        <p:grpSpPr bwMode="auto">
          <a:xfrm>
            <a:off x="5724525" y="908050"/>
            <a:ext cx="3168650" cy="2879725"/>
            <a:chOff x="3606" y="572"/>
            <a:chExt cx="1996" cy="1814"/>
          </a:xfrm>
        </p:grpSpPr>
        <p:sp>
          <p:nvSpPr>
            <p:cNvPr id="27679" name="Rectangle 64"/>
            <p:cNvSpPr>
              <a:spLocks noChangeArrowheads="1"/>
            </p:cNvSpPr>
            <p:nvPr/>
          </p:nvSpPr>
          <p:spPr bwMode="auto">
            <a:xfrm>
              <a:off x="4831" y="2159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6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0" name="Rectangle 63"/>
            <p:cNvSpPr>
              <a:spLocks noChangeArrowheads="1"/>
            </p:cNvSpPr>
            <p:nvPr/>
          </p:nvSpPr>
          <p:spPr bwMode="auto">
            <a:xfrm>
              <a:off x="4241" y="2159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14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81" name="Rectangle 62"/>
            <p:cNvSpPr>
              <a:spLocks noChangeArrowheads="1"/>
            </p:cNvSpPr>
            <p:nvPr/>
          </p:nvSpPr>
          <p:spPr bwMode="auto">
            <a:xfrm>
              <a:off x="3606" y="2159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500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82" name="Rectangle 61"/>
            <p:cNvSpPr>
              <a:spLocks noChangeArrowheads="1"/>
            </p:cNvSpPr>
            <p:nvPr/>
          </p:nvSpPr>
          <p:spPr bwMode="auto">
            <a:xfrm>
              <a:off x="4831" y="1932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3" name="Rectangle 60"/>
            <p:cNvSpPr>
              <a:spLocks noChangeArrowheads="1"/>
            </p:cNvSpPr>
            <p:nvPr/>
          </p:nvSpPr>
          <p:spPr bwMode="auto">
            <a:xfrm>
              <a:off x="4241" y="1932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10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84" name="Rectangle 59"/>
            <p:cNvSpPr>
              <a:spLocks noChangeArrowheads="1"/>
            </p:cNvSpPr>
            <p:nvPr/>
          </p:nvSpPr>
          <p:spPr bwMode="auto">
            <a:xfrm>
              <a:off x="3606" y="1932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1000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85" name="Rectangle 58"/>
            <p:cNvSpPr>
              <a:spLocks noChangeArrowheads="1"/>
            </p:cNvSpPr>
            <p:nvPr/>
          </p:nvSpPr>
          <p:spPr bwMode="auto">
            <a:xfrm>
              <a:off x="4831" y="1706"/>
              <a:ext cx="771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6" name="Rectangle 57"/>
            <p:cNvSpPr>
              <a:spLocks noChangeArrowheads="1"/>
            </p:cNvSpPr>
            <p:nvPr/>
          </p:nvSpPr>
          <p:spPr bwMode="auto">
            <a:xfrm>
              <a:off x="4241" y="1706"/>
              <a:ext cx="590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2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87" name="Rectangle 56"/>
            <p:cNvSpPr>
              <a:spLocks noChangeArrowheads="1"/>
            </p:cNvSpPr>
            <p:nvPr/>
          </p:nvSpPr>
          <p:spPr bwMode="auto">
            <a:xfrm>
              <a:off x="3606" y="1706"/>
              <a:ext cx="635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2000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88" name="Rectangle 55"/>
            <p:cNvSpPr>
              <a:spLocks noChangeArrowheads="1"/>
            </p:cNvSpPr>
            <p:nvPr/>
          </p:nvSpPr>
          <p:spPr bwMode="auto">
            <a:xfrm>
              <a:off x="4831" y="1479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-6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89" name="Rectangle 54"/>
            <p:cNvSpPr>
              <a:spLocks noChangeArrowheads="1"/>
            </p:cNvSpPr>
            <p:nvPr/>
          </p:nvSpPr>
          <p:spPr bwMode="auto">
            <a:xfrm>
              <a:off x="4241" y="1479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-5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0" name="Rectangle 53"/>
            <p:cNvSpPr>
              <a:spLocks noChangeArrowheads="1"/>
            </p:cNvSpPr>
            <p:nvPr/>
          </p:nvSpPr>
          <p:spPr bwMode="auto">
            <a:xfrm>
              <a:off x="3606" y="1479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3200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91" name="Rectangle 52"/>
            <p:cNvSpPr>
              <a:spLocks noChangeArrowheads="1"/>
            </p:cNvSpPr>
            <p:nvPr/>
          </p:nvSpPr>
          <p:spPr bwMode="auto">
            <a:xfrm>
              <a:off x="4831" y="1252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-14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92" name="Rectangle 51"/>
            <p:cNvSpPr>
              <a:spLocks noChangeArrowheads="1"/>
            </p:cNvSpPr>
            <p:nvPr/>
          </p:nvSpPr>
          <p:spPr bwMode="auto">
            <a:xfrm>
              <a:off x="4241" y="1252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-10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3" name="Rectangle 50"/>
            <p:cNvSpPr>
              <a:spLocks noChangeArrowheads="1"/>
            </p:cNvSpPr>
            <p:nvPr/>
          </p:nvSpPr>
          <p:spPr bwMode="auto">
            <a:xfrm>
              <a:off x="3606" y="1252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4000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94" name="Rectangle 49"/>
            <p:cNvSpPr>
              <a:spLocks noChangeArrowheads="1"/>
            </p:cNvSpPr>
            <p:nvPr/>
          </p:nvSpPr>
          <p:spPr bwMode="auto">
            <a:xfrm>
              <a:off x="4831" y="1025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-30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95" name="Rectangle 48"/>
            <p:cNvSpPr>
              <a:spLocks noChangeArrowheads="1"/>
            </p:cNvSpPr>
            <p:nvPr/>
          </p:nvSpPr>
          <p:spPr bwMode="auto">
            <a:xfrm>
              <a:off x="4241" y="1025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-12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6" name="Rectangle 47"/>
            <p:cNvSpPr>
              <a:spLocks noChangeArrowheads="1"/>
            </p:cNvSpPr>
            <p:nvPr/>
          </p:nvSpPr>
          <p:spPr bwMode="auto">
            <a:xfrm>
              <a:off x="3606" y="1025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5400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697" name="Rectangle 46"/>
            <p:cNvSpPr>
              <a:spLocks noChangeArrowheads="1"/>
            </p:cNvSpPr>
            <p:nvPr/>
          </p:nvSpPr>
          <p:spPr bwMode="auto">
            <a:xfrm>
              <a:off x="4831" y="798"/>
              <a:ext cx="771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008080"/>
                  </a:solidFill>
                  <a:latin typeface="Times New Roman" pitchFamily="18" charset="0"/>
                </a:rPr>
                <a:t>-34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698" name="Rectangle 45"/>
            <p:cNvSpPr>
              <a:spLocks noChangeArrowheads="1"/>
            </p:cNvSpPr>
            <p:nvPr/>
          </p:nvSpPr>
          <p:spPr bwMode="auto">
            <a:xfrm>
              <a:off x="4241" y="798"/>
              <a:ext cx="590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rgbClr val="FF3300"/>
                  </a:solidFill>
                  <a:latin typeface="Times New Roman" pitchFamily="18" charset="0"/>
                </a:rPr>
                <a:t>-22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699" name="Rectangle 44"/>
            <p:cNvSpPr>
              <a:spLocks noChangeArrowheads="1"/>
            </p:cNvSpPr>
            <p:nvPr/>
          </p:nvSpPr>
          <p:spPr bwMode="auto">
            <a:xfrm>
              <a:off x="3606" y="798"/>
              <a:ext cx="635" cy="22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>
                  <a:solidFill>
                    <a:schemeClr val="accent2"/>
                  </a:solidFill>
                  <a:latin typeface="Times New Roman" pitchFamily="18" charset="0"/>
                </a:rPr>
                <a:t>7000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27700" name="Rectangle 43"/>
            <p:cNvSpPr>
              <a:spLocks noChangeArrowheads="1"/>
            </p:cNvSpPr>
            <p:nvPr/>
          </p:nvSpPr>
          <p:spPr bwMode="auto">
            <a:xfrm>
              <a:off x="4831" y="572"/>
              <a:ext cx="771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 b="1">
                  <a:solidFill>
                    <a:srgbClr val="008080"/>
                  </a:solidFill>
                  <a:latin typeface="Times New Roman" pitchFamily="18" charset="0"/>
                </a:rPr>
                <a:t>PtRosée</a:t>
              </a:r>
              <a:endParaRPr lang="en-GB" sz="3600">
                <a:solidFill>
                  <a:srgbClr val="008080"/>
                </a:solidFill>
                <a:latin typeface="Times New Roman" pitchFamily="18" charset="0"/>
              </a:endParaRPr>
            </a:p>
          </p:txBody>
        </p:sp>
        <p:sp>
          <p:nvSpPr>
            <p:cNvPr id="27701" name="Rectangle 42"/>
            <p:cNvSpPr>
              <a:spLocks noChangeArrowheads="1"/>
            </p:cNvSpPr>
            <p:nvPr/>
          </p:nvSpPr>
          <p:spPr bwMode="auto">
            <a:xfrm>
              <a:off x="4241" y="572"/>
              <a:ext cx="590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 b="1">
                  <a:solidFill>
                    <a:srgbClr val="FF3300"/>
                  </a:solidFill>
                  <a:latin typeface="Times New Roman" pitchFamily="18" charset="0"/>
                </a:rPr>
                <a:t>Temp</a:t>
              </a:r>
              <a:endParaRPr lang="en-GB" sz="36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27702" name="Rectangle 41"/>
            <p:cNvSpPr>
              <a:spLocks noChangeArrowheads="1"/>
            </p:cNvSpPr>
            <p:nvPr/>
          </p:nvSpPr>
          <p:spPr bwMode="auto">
            <a:xfrm>
              <a:off x="3606" y="572"/>
              <a:ext cx="635" cy="22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10800" bIns="10800" anchorCtr="1"/>
            <a:lstStyle/>
            <a:p>
              <a:pPr marL="342900" indent="-342900" fontAlgn="b"/>
              <a:r>
                <a:rPr lang="en-GB" sz="2100" b="1">
                  <a:solidFill>
                    <a:schemeClr val="accent2"/>
                  </a:solidFill>
                  <a:latin typeface="Times New Roman" pitchFamily="18" charset="0"/>
                </a:rPr>
                <a:t>Alt</a:t>
              </a:r>
              <a:endParaRPr lang="en-GB" sz="36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sp>
        <p:nvSpPr>
          <p:cNvPr id="40010" name="Rectangle 74"/>
          <p:cNvSpPr>
            <a:spLocks noChangeArrowheads="1"/>
          </p:cNvSpPr>
          <p:nvPr/>
        </p:nvSpPr>
        <p:spPr bwMode="auto">
          <a:xfrm>
            <a:off x="5724525" y="3429000"/>
            <a:ext cx="3168650" cy="3603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40025" name="Group 89"/>
          <p:cNvGrpSpPr>
            <a:grpSpLocks/>
          </p:cNvGrpSpPr>
          <p:nvPr/>
        </p:nvGrpSpPr>
        <p:grpSpPr bwMode="auto">
          <a:xfrm>
            <a:off x="3702050" y="6032500"/>
            <a:ext cx="1004888" cy="74613"/>
            <a:chOff x="2332" y="3800"/>
            <a:chExt cx="633" cy="47"/>
          </a:xfrm>
        </p:grpSpPr>
        <p:sp>
          <p:nvSpPr>
            <p:cNvPr id="27677" name="Oval 75"/>
            <p:cNvSpPr>
              <a:spLocks noChangeArrowheads="1"/>
            </p:cNvSpPr>
            <p:nvPr/>
          </p:nvSpPr>
          <p:spPr bwMode="auto">
            <a:xfrm>
              <a:off x="2919" y="380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8" name="Oval 76"/>
            <p:cNvSpPr>
              <a:spLocks noChangeArrowheads="1"/>
            </p:cNvSpPr>
            <p:nvPr/>
          </p:nvSpPr>
          <p:spPr bwMode="auto">
            <a:xfrm>
              <a:off x="2332" y="3800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6" name="Group 90"/>
          <p:cNvGrpSpPr>
            <a:grpSpLocks/>
          </p:cNvGrpSpPr>
          <p:nvPr/>
        </p:nvGrpSpPr>
        <p:grpSpPr bwMode="auto">
          <a:xfrm>
            <a:off x="3797300" y="5702300"/>
            <a:ext cx="776288" cy="79375"/>
            <a:chOff x="2392" y="3592"/>
            <a:chExt cx="489" cy="50"/>
          </a:xfrm>
        </p:grpSpPr>
        <p:sp>
          <p:nvSpPr>
            <p:cNvPr id="27675" name="Oval 77"/>
            <p:cNvSpPr>
              <a:spLocks noChangeArrowheads="1"/>
            </p:cNvSpPr>
            <p:nvPr/>
          </p:nvSpPr>
          <p:spPr bwMode="auto">
            <a:xfrm>
              <a:off x="2835" y="359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6" name="Oval 78"/>
            <p:cNvSpPr>
              <a:spLocks noChangeArrowheads="1"/>
            </p:cNvSpPr>
            <p:nvPr/>
          </p:nvSpPr>
          <p:spPr bwMode="auto">
            <a:xfrm>
              <a:off x="2392" y="3597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7" name="Group 91"/>
          <p:cNvGrpSpPr>
            <a:grpSpLocks/>
          </p:cNvGrpSpPr>
          <p:nvPr/>
        </p:nvGrpSpPr>
        <p:grpSpPr bwMode="auto">
          <a:xfrm>
            <a:off x="3562350" y="5033963"/>
            <a:ext cx="755650" cy="71437"/>
            <a:chOff x="2244" y="3171"/>
            <a:chExt cx="476" cy="45"/>
          </a:xfrm>
        </p:grpSpPr>
        <p:sp>
          <p:nvSpPr>
            <p:cNvPr id="27673" name="Oval 79"/>
            <p:cNvSpPr>
              <a:spLocks noChangeArrowheads="1"/>
            </p:cNvSpPr>
            <p:nvPr/>
          </p:nvSpPr>
          <p:spPr bwMode="auto">
            <a:xfrm>
              <a:off x="2244" y="317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4" name="Oval 80"/>
            <p:cNvSpPr>
              <a:spLocks noChangeArrowheads="1"/>
            </p:cNvSpPr>
            <p:nvPr/>
          </p:nvSpPr>
          <p:spPr bwMode="auto">
            <a:xfrm>
              <a:off x="2674" y="3171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8" name="Group 92"/>
          <p:cNvGrpSpPr>
            <a:grpSpLocks/>
          </p:cNvGrpSpPr>
          <p:nvPr/>
        </p:nvGrpSpPr>
        <p:grpSpPr bwMode="auto">
          <a:xfrm>
            <a:off x="4149725" y="4214813"/>
            <a:ext cx="182563" cy="77787"/>
            <a:chOff x="2614" y="2655"/>
            <a:chExt cx="115" cy="49"/>
          </a:xfrm>
        </p:grpSpPr>
        <p:sp>
          <p:nvSpPr>
            <p:cNvPr id="27671" name="Oval 81"/>
            <p:cNvSpPr>
              <a:spLocks noChangeArrowheads="1"/>
            </p:cNvSpPr>
            <p:nvPr/>
          </p:nvSpPr>
          <p:spPr bwMode="auto">
            <a:xfrm>
              <a:off x="2683" y="2659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2" name="Oval 82"/>
            <p:cNvSpPr>
              <a:spLocks noChangeArrowheads="1"/>
            </p:cNvSpPr>
            <p:nvPr/>
          </p:nvSpPr>
          <p:spPr bwMode="auto">
            <a:xfrm>
              <a:off x="2614" y="26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29" name="Group 93"/>
          <p:cNvGrpSpPr>
            <a:grpSpLocks/>
          </p:cNvGrpSpPr>
          <p:nvPr/>
        </p:nvGrpSpPr>
        <p:grpSpPr bwMode="auto">
          <a:xfrm>
            <a:off x="3781425" y="3644900"/>
            <a:ext cx="538163" cy="79375"/>
            <a:chOff x="2382" y="2296"/>
            <a:chExt cx="339" cy="50"/>
          </a:xfrm>
        </p:grpSpPr>
        <p:sp>
          <p:nvSpPr>
            <p:cNvPr id="27669" name="Oval 83"/>
            <p:cNvSpPr>
              <a:spLocks noChangeArrowheads="1"/>
            </p:cNvSpPr>
            <p:nvPr/>
          </p:nvSpPr>
          <p:spPr bwMode="auto">
            <a:xfrm>
              <a:off x="2382" y="230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70" name="Oval 86"/>
            <p:cNvSpPr>
              <a:spLocks noChangeArrowheads="1"/>
            </p:cNvSpPr>
            <p:nvPr/>
          </p:nvSpPr>
          <p:spPr bwMode="auto">
            <a:xfrm>
              <a:off x="2675" y="229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2930525" y="2670175"/>
            <a:ext cx="2132013" cy="76200"/>
            <a:chOff x="1846" y="1682"/>
            <a:chExt cx="1343" cy="48"/>
          </a:xfrm>
        </p:grpSpPr>
        <p:sp>
          <p:nvSpPr>
            <p:cNvPr id="27667" name="Oval 84"/>
            <p:cNvSpPr>
              <a:spLocks noChangeArrowheads="1"/>
            </p:cNvSpPr>
            <p:nvPr/>
          </p:nvSpPr>
          <p:spPr bwMode="auto">
            <a:xfrm>
              <a:off x="1846" y="168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68" name="Oval 87"/>
            <p:cNvSpPr>
              <a:spLocks noChangeArrowheads="1"/>
            </p:cNvSpPr>
            <p:nvPr/>
          </p:nvSpPr>
          <p:spPr bwMode="auto">
            <a:xfrm>
              <a:off x="3143" y="168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31" name="Group 95"/>
          <p:cNvGrpSpPr>
            <a:grpSpLocks/>
          </p:cNvGrpSpPr>
          <p:nvPr/>
        </p:nvGrpSpPr>
        <p:grpSpPr bwMode="auto">
          <a:xfrm>
            <a:off x="3786188" y="1349375"/>
            <a:ext cx="1443037" cy="79375"/>
            <a:chOff x="2385" y="850"/>
            <a:chExt cx="909" cy="50"/>
          </a:xfrm>
        </p:grpSpPr>
        <p:sp>
          <p:nvSpPr>
            <p:cNvPr id="27665" name="Oval 85"/>
            <p:cNvSpPr>
              <a:spLocks noChangeArrowheads="1"/>
            </p:cNvSpPr>
            <p:nvPr/>
          </p:nvSpPr>
          <p:spPr bwMode="auto">
            <a:xfrm>
              <a:off x="2385" y="8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666" name="Oval 88"/>
            <p:cNvSpPr>
              <a:spLocks noChangeArrowheads="1"/>
            </p:cNvSpPr>
            <p:nvPr/>
          </p:nvSpPr>
          <p:spPr bwMode="auto">
            <a:xfrm>
              <a:off x="3248" y="850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0034" name="Group 98"/>
          <p:cNvGrpSpPr>
            <a:grpSpLocks/>
          </p:cNvGrpSpPr>
          <p:nvPr/>
        </p:nvGrpSpPr>
        <p:grpSpPr bwMode="auto">
          <a:xfrm>
            <a:off x="2963863" y="1379538"/>
            <a:ext cx="2225675" cy="4686300"/>
            <a:chOff x="1867" y="869"/>
            <a:chExt cx="1402" cy="2952"/>
          </a:xfrm>
        </p:grpSpPr>
        <p:sp>
          <p:nvSpPr>
            <p:cNvPr id="27663" name="Freeform 96"/>
            <p:cNvSpPr>
              <a:spLocks/>
            </p:cNvSpPr>
            <p:nvPr/>
          </p:nvSpPr>
          <p:spPr bwMode="auto">
            <a:xfrm>
              <a:off x="1867" y="874"/>
              <a:ext cx="768" cy="2947"/>
            </a:xfrm>
            <a:custGeom>
              <a:avLst/>
              <a:gdLst>
                <a:gd name="T0" fmla="*/ 485 w 768"/>
                <a:gd name="T1" fmla="*/ 2947 h 2947"/>
                <a:gd name="T2" fmla="*/ 547 w 768"/>
                <a:gd name="T3" fmla="*/ 2740 h 2947"/>
                <a:gd name="T4" fmla="*/ 399 w 768"/>
                <a:gd name="T5" fmla="*/ 2313 h 2947"/>
                <a:gd name="T6" fmla="*/ 768 w 768"/>
                <a:gd name="T7" fmla="*/ 1800 h 2947"/>
                <a:gd name="T8" fmla="*/ 533 w 768"/>
                <a:gd name="T9" fmla="*/ 1444 h 2947"/>
                <a:gd name="T10" fmla="*/ 0 w 768"/>
                <a:gd name="T11" fmla="*/ 830 h 2947"/>
                <a:gd name="T12" fmla="*/ 538 w 768"/>
                <a:gd name="T13" fmla="*/ 0 h 29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8" h="2947">
                  <a:moveTo>
                    <a:pt x="485" y="2947"/>
                  </a:moveTo>
                  <a:lnTo>
                    <a:pt x="547" y="2740"/>
                  </a:lnTo>
                  <a:lnTo>
                    <a:pt x="399" y="2313"/>
                  </a:lnTo>
                  <a:lnTo>
                    <a:pt x="768" y="1800"/>
                  </a:lnTo>
                  <a:lnTo>
                    <a:pt x="533" y="1444"/>
                  </a:lnTo>
                  <a:lnTo>
                    <a:pt x="0" y="830"/>
                  </a:lnTo>
                  <a:lnTo>
                    <a:pt x="538" y="0"/>
                  </a:lnTo>
                </a:path>
              </a:pathLst>
            </a:custGeom>
            <a:noFill/>
            <a:ln w="38100" cap="flat" cmpd="sng">
              <a:solidFill>
                <a:srgbClr val="0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7664" name="Freeform 97"/>
            <p:cNvSpPr>
              <a:spLocks/>
            </p:cNvSpPr>
            <p:nvPr/>
          </p:nvSpPr>
          <p:spPr bwMode="auto">
            <a:xfrm>
              <a:off x="2693" y="869"/>
              <a:ext cx="576" cy="2952"/>
            </a:xfrm>
            <a:custGeom>
              <a:avLst/>
              <a:gdLst>
                <a:gd name="T0" fmla="*/ 249 w 576"/>
                <a:gd name="T1" fmla="*/ 2952 h 2952"/>
                <a:gd name="T2" fmla="*/ 163 w 576"/>
                <a:gd name="T3" fmla="*/ 2741 h 2952"/>
                <a:gd name="T4" fmla="*/ 0 w 576"/>
                <a:gd name="T5" fmla="*/ 2323 h 2952"/>
                <a:gd name="T6" fmla="*/ 14 w 576"/>
                <a:gd name="T7" fmla="*/ 1814 h 2952"/>
                <a:gd name="T8" fmla="*/ 5 w 576"/>
                <a:gd name="T9" fmla="*/ 1449 h 2952"/>
                <a:gd name="T10" fmla="*/ 475 w 576"/>
                <a:gd name="T11" fmla="*/ 835 h 2952"/>
                <a:gd name="T12" fmla="*/ 576 w 576"/>
                <a:gd name="T13" fmla="*/ 0 h 2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6" h="2952">
                  <a:moveTo>
                    <a:pt x="249" y="2952"/>
                  </a:moveTo>
                  <a:lnTo>
                    <a:pt x="163" y="2741"/>
                  </a:lnTo>
                  <a:lnTo>
                    <a:pt x="0" y="2323"/>
                  </a:lnTo>
                  <a:lnTo>
                    <a:pt x="14" y="1814"/>
                  </a:lnTo>
                  <a:lnTo>
                    <a:pt x="5" y="1449"/>
                  </a:lnTo>
                  <a:lnTo>
                    <a:pt x="475" y="835"/>
                  </a:lnTo>
                  <a:lnTo>
                    <a:pt x="576" y="0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40035" name="Text Box 99"/>
          <p:cNvSpPr txBox="1">
            <a:spLocks noChangeArrowheads="1"/>
          </p:cNvSpPr>
          <p:nvPr/>
        </p:nvSpPr>
        <p:spPr bwMode="auto">
          <a:xfrm>
            <a:off x="700088" y="1509713"/>
            <a:ext cx="58229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>
                <a:solidFill>
                  <a:srgbClr val="008080"/>
                </a:solidFill>
              </a:rPr>
              <a:t>Température annoncée par MétéoSuisse:</a:t>
            </a:r>
          </a:p>
          <a:p>
            <a:r>
              <a:rPr lang="fr-CH" sz="2400">
                <a:solidFill>
                  <a:srgbClr val="008080"/>
                </a:solidFill>
              </a:rPr>
              <a:t>22° dans l'après-midi.</a:t>
            </a:r>
            <a:endParaRPr lang="fr-FR" sz="2400">
              <a:solidFill>
                <a:srgbClr val="008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0.00156 -0.0555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5556 L 0.00156 -0.1067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10672 L 0.00069 -0.157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5787 L 4.44444E-6 -0.2113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21135 L -0.00087 -0.2622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26227 L 4.44444E-6 -0.3145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0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4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10" grpId="0" animBg="1"/>
      <p:bldP spid="40010" grpId="1" animBg="1"/>
      <p:bldP spid="40010" grpId="2" animBg="1"/>
      <p:bldP spid="40010" grpId="3" animBg="1"/>
      <p:bldP spid="40010" grpId="4" animBg="1"/>
      <p:bldP spid="40010" grpId="5" animBg="1"/>
      <p:bldP spid="40010" grpId="6" animBg="1"/>
      <p:bldP spid="40010" grpId="7" animBg="1"/>
      <p:bldP spid="400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5" t="41339" r="18222" b="5011"/>
          <a:stretch/>
        </p:blipFill>
        <p:spPr>
          <a:xfrm>
            <a:off x="467359" y="885275"/>
            <a:ext cx="8071889" cy="5919385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9375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268980" y="5486400"/>
            <a:ext cx="807965" cy="642900"/>
          </a:xfrm>
          <a:prstGeom prst="line">
            <a:avLst/>
          </a:prstGeom>
          <a:solidFill>
            <a:srgbClr val="C0C0C0"/>
          </a:solidFill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4031940" y="6084295"/>
            <a:ext cx="121920" cy="12954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1243013" y="974725"/>
            <a:ext cx="2855912" cy="5143500"/>
          </a:xfrm>
          <a:custGeom>
            <a:avLst/>
            <a:gdLst>
              <a:gd name="T0" fmla="*/ 2855912 w 1550"/>
              <a:gd name="T1" fmla="*/ 5143500 h 2726"/>
              <a:gd name="T2" fmla="*/ 1601153 w 1550"/>
              <a:gd name="T3" fmla="*/ 3105723 h 2726"/>
              <a:gd name="T4" fmla="*/ 0 w 1550"/>
              <a:gd name="T5" fmla="*/ 0 h 27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50" h="2726">
                <a:moveTo>
                  <a:pt x="1550" y="2726"/>
                </a:moveTo>
                <a:cubicBezTo>
                  <a:pt x="1338" y="2413"/>
                  <a:pt x="1127" y="2100"/>
                  <a:pt x="869" y="1646"/>
                </a:cubicBezTo>
                <a:cubicBezTo>
                  <a:pt x="611" y="1192"/>
                  <a:pt x="305" y="596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465138" y="3949700"/>
            <a:ext cx="8085137" cy="2168525"/>
          </a:xfrm>
          <a:prstGeom prst="rect">
            <a:avLst/>
          </a:prstGeom>
          <a:gradFill rotWithShape="1">
            <a:gsLst>
              <a:gs pos="0">
                <a:srgbClr val="FF9933">
                  <a:alpha val="33000"/>
                </a:srgbClr>
              </a:gs>
              <a:gs pos="50000">
                <a:srgbClr val="FF9933">
                  <a:gamma/>
                  <a:tint val="46667"/>
                  <a:invGamma/>
                </a:srgbClr>
              </a:gs>
              <a:gs pos="100000">
                <a:srgbClr val="FF9933">
                  <a:alpha val="33000"/>
                </a:srgbClr>
              </a:gs>
            </a:gsLst>
            <a:lin ang="5400000" scaled="1"/>
          </a:grad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400">
                <a:solidFill>
                  <a:srgbClr val="FF9933"/>
                </a:solidFill>
              </a:rPr>
              <a:t>Couche convective</a:t>
            </a:r>
            <a:endParaRPr lang="fr-FR" sz="4400">
              <a:solidFill>
                <a:srgbClr val="FF9933"/>
              </a:solidFill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3870325" y="588962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C -0.01198 -0.02523 -0.04826 -0.09908 -0.07239 -0.15162 C -0.09652 -0.20417 -0.13003 -0.28148 -0.14513 -0.31551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7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" grpId="0" animBg="1"/>
      <p:bldP spid="43015" grpId="0" animBg="1"/>
      <p:bldP spid="4301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5" t="41339" r="18222" b="5011"/>
          <a:stretch/>
        </p:blipFill>
        <p:spPr>
          <a:xfrm>
            <a:off x="439367" y="847953"/>
            <a:ext cx="8071889" cy="5919385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9375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1693863" y="981075"/>
            <a:ext cx="3657600" cy="512445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702" name="AutoShape 11"/>
          <p:cNvSpPr>
            <a:spLocks noChangeAspect="1" noChangeArrowheads="1" noTextEdit="1"/>
          </p:cNvSpPr>
          <p:nvPr/>
        </p:nvSpPr>
        <p:spPr bwMode="auto">
          <a:xfrm>
            <a:off x="4130675" y="2957513"/>
            <a:ext cx="881063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4072" name="Freeform 40"/>
          <p:cNvSpPr>
            <a:spLocks/>
          </p:cNvSpPr>
          <p:nvPr/>
        </p:nvSpPr>
        <p:spPr bwMode="auto">
          <a:xfrm>
            <a:off x="2994025" y="930275"/>
            <a:ext cx="176213" cy="3382963"/>
          </a:xfrm>
          <a:custGeom>
            <a:avLst/>
            <a:gdLst>
              <a:gd name="T0" fmla="*/ 0 w 111"/>
              <a:gd name="T1" fmla="*/ 3382963 h 2131"/>
              <a:gd name="T2" fmla="*/ 160338 w 111"/>
              <a:gd name="T3" fmla="*/ 1568450 h 2131"/>
              <a:gd name="T4" fmla="*/ 92075 w 111"/>
              <a:gd name="T5" fmla="*/ 0 h 21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1" h="2131">
                <a:moveTo>
                  <a:pt x="0" y="2131"/>
                </a:moveTo>
                <a:cubicBezTo>
                  <a:pt x="45" y="1737"/>
                  <a:pt x="91" y="1343"/>
                  <a:pt x="101" y="988"/>
                </a:cubicBezTo>
                <a:cubicBezTo>
                  <a:pt x="111" y="633"/>
                  <a:pt x="84" y="316"/>
                  <a:pt x="58" y="0"/>
                </a:cubicBezTo>
              </a:path>
            </a:pathLst>
          </a:custGeom>
          <a:noFill/>
          <a:ln w="57150" cmpd="sng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237722" y="5458408"/>
            <a:ext cx="849086" cy="671804"/>
          </a:xfrm>
          <a:prstGeom prst="line">
            <a:avLst/>
          </a:prstGeom>
          <a:solidFill>
            <a:srgbClr val="C0C0C0"/>
          </a:solidFill>
          <a:ln w="7302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4036" name="Freeform 4"/>
          <p:cNvSpPr>
            <a:spLocks/>
          </p:cNvSpPr>
          <p:nvPr/>
        </p:nvSpPr>
        <p:spPr bwMode="auto">
          <a:xfrm>
            <a:off x="1243013" y="974725"/>
            <a:ext cx="2855912" cy="5143500"/>
          </a:xfrm>
          <a:custGeom>
            <a:avLst/>
            <a:gdLst>
              <a:gd name="T0" fmla="*/ 2855912 w 1550"/>
              <a:gd name="T1" fmla="*/ 5143500 h 2726"/>
              <a:gd name="T2" fmla="*/ 1601153 w 1550"/>
              <a:gd name="T3" fmla="*/ 3105723 h 2726"/>
              <a:gd name="T4" fmla="*/ 0 w 1550"/>
              <a:gd name="T5" fmla="*/ 0 h 2726"/>
              <a:gd name="T6" fmla="*/ 0 60000 65536"/>
              <a:gd name="T7" fmla="*/ 0 60000 65536"/>
              <a:gd name="T8" fmla="*/ 0 60000 65536"/>
              <a:gd name="connsiteX0" fmla="*/ 10000 w 10000"/>
              <a:gd name="connsiteY0" fmla="*/ 10000 h 10000"/>
              <a:gd name="connsiteX1" fmla="*/ 5737 w 10000"/>
              <a:gd name="connsiteY1" fmla="*/ 6038 h 10000"/>
              <a:gd name="connsiteX2" fmla="*/ 0 w 10000"/>
              <a:gd name="connsiteY2" fmla="*/ 0 h 10000"/>
              <a:gd name="connsiteX0" fmla="*/ 10000 w 10000"/>
              <a:gd name="connsiteY0" fmla="*/ 10000 h 10000"/>
              <a:gd name="connsiteX1" fmla="*/ 5737 w 10000"/>
              <a:gd name="connsiteY1" fmla="*/ 6038 h 10000"/>
              <a:gd name="connsiteX2" fmla="*/ 0 w 10000"/>
              <a:gd name="connsiteY2" fmla="*/ 0 h 10000"/>
              <a:gd name="connsiteX0" fmla="*/ 10000 w 10000"/>
              <a:gd name="connsiteY0" fmla="*/ 10000 h 10000"/>
              <a:gd name="connsiteX1" fmla="*/ 5737 w 10000"/>
              <a:gd name="connsiteY1" fmla="*/ 6038 h 10000"/>
              <a:gd name="connsiteX2" fmla="*/ 0 w 10000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8632" y="8852"/>
                  <a:pt x="7402" y="7704"/>
                  <a:pt x="5737" y="6038"/>
                </a:cubicBezTo>
                <a:cubicBezTo>
                  <a:pt x="3975" y="4373"/>
                  <a:pt x="1837" y="2222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3870325" y="588962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2603500" y="4056063"/>
            <a:ext cx="838200" cy="465137"/>
            <a:chOff x="2624" y="1869"/>
            <a:chExt cx="528" cy="293"/>
          </a:xfrm>
        </p:grpSpPr>
        <p:sp>
          <p:nvSpPr>
            <p:cNvPr id="29706" name="Freeform 23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07" name="Freeform 24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08" name="Freeform 25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09" name="Freeform 26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10" name="Freeform 27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711" name="Freeform 28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11659E-6 C -0.01024 -0.02128 -0.04097 -0.08328 -0.06145 -0.12746 C -0.08194 -0.17187 -0.11041 -0.23687 -0.12309 -0.26533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3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48148E-6 C 0.00781 -0.09514 0.0158 -0.19004 0.01754 -0.26759 C 0.01927 -0.34514 0.0151 -0.40532 0.01094 -0.46551 " pathEditMode="relative" ptsTypes="aaA">
                                      <p:cBhvr>
                                        <p:cTn id="3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  <p:bldP spid="44072" grpId="0" animBg="1"/>
      <p:bldP spid="44036" grpId="0" animBg="1"/>
      <p:bldP spid="44037" grpId="0" animBg="1"/>
      <p:bldP spid="44037" grpId="1" animBg="1"/>
      <p:bldP spid="44037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 rot="-3780000">
            <a:off x="326231" y="1359694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760788" y="2363788"/>
            <a:ext cx="5383212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Nord-Ouest: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À l'avant d'une haute pression.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Canalisé nord ou nord-est par le relief.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Annonce une bonne journée au printemps.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Froid en altitude.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Débute souvent en ciel de traîne.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Fœhn du nord.</a:t>
            </a:r>
          </a:p>
          <a:p>
            <a:pPr algn="l" eaLnBrk="1" hangingPunct="1">
              <a:spcBef>
                <a:spcPts val="1125"/>
              </a:spcBef>
              <a:buClrTx/>
              <a:buFontTx/>
              <a:buNone/>
            </a:pPr>
            <a:endParaRPr lang="fr-CH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413665"/>
            <a:ext cx="891970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5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9" y="953725"/>
            <a:ext cx="8719693" cy="5760640"/>
          </a:xfrm>
          <a:prstGeom prst="rect">
            <a:avLst/>
          </a:prstGeom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874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2015" name="Oval 31"/>
          <p:cNvSpPr>
            <a:spLocks noChangeArrowheads="1"/>
          </p:cNvSpPr>
          <p:nvPr/>
        </p:nvSpPr>
        <p:spPr bwMode="auto">
          <a:xfrm>
            <a:off x="4919663" y="603567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25" name="Oval 32"/>
          <p:cNvSpPr>
            <a:spLocks noChangeArrowheads="1"/>
          </p:cNvSpPr>
          <p:nvPr/>
        </p:nvSpPr>
        <p:spPr bwMode="auto">
          <a:xfrm>
            <a:off x="3702050" y="6032500"/>
            <a:ext cx="73025" cy="71438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30726" name="Group 36"/>
          <p:cNvGrpSpPr>
            <a:grpSpLocks/>
          </p:cNvGrpSpPr>
          <p:nvPr/>
        </p:nvGrpSpPr>
        <p:grpSpPr bwMode="auto">
          <a:xfrm>
            <a:off x="3562350" y="5033963"/>
            <a:ext cx="755650" cy="71437"/>
            <a:chOff x="2244" y="3171"/>
            <a:chExt cx="476" cy="45"/>
          </a:xfrm>
        </p:grpSpPr>
        <p:sp>
          <p:nvSpPr>
            <p:cNvPr id="30752" name="Oval 37"/>
            <p:cNvSpPr>
              <a:spLocks noChangeArrowheads="1"/>
            </p:cNvSpPr>
            <p:nvPr/>
          </p:nvSpPr>
          <p:spPr bwMode="auto">
            <a:xfrm>
              <a:off x="2244" y="317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53" name="Oval 38"/>
            <p:cNvSpPr>
              <a:spLocks noChangeArrowheads="1"/>
            </p:cNvSpPr>
            <p:nvPr/>
          </p:nvSpPr>
          <p:spPr bwMode="auto">
            <a:xfrm>
              <a:off x="2674" y="3171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27" name="Group 39"/>
          <p:cNvGrpSpPr>
            <a:grpSpLocks/>
          </p:cNvGrpSpPr>
          <p:nvPr/>
        </p:nvGrpSpPr>
        <p:grpSpPr bwMode="auto">
          <a:xfrm>
            <a:off x="4149725" y="4214813"/>
            <a:ext cx="182563" cy="77787"/>
            <a:chOff x="2614" y="2655"/>
            <a:chExt cx="115" cy="49"/>
          </a:xfrm>
        </p:grpSpPr>
        <p:sp>
          <p:nvSpPr>
            <p:cNvPr id="30750" name="Oval 40"/>
            <p:cNvSpPr>
              <a:spLocks noChangeArrowheads="1"/>
            </p:cNvSpPr>
            <p:nvPr/>
          </p:nvSpPr>
          <p:spPr bwMode="auto">
            <a:xfrm>
              <a:off x="2683" y="2659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51" name="Oval 41"/>
            <p:cNvSpPr>
              <a:spLocks noChangeArrowheads="1"/>
            </p:cNvSpPr>
            <p:nvPr/>
          </p:nvSpPr>
          <p:spPr bwMode="auto">
            <a:xfrm>
              <a:off x="2614" y="26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28" name="Group 42"/>
          <p:cNvGrpSpPr>
            <a:grpSpLocks/>
          </p:cNvGrpSpPr>
          <p:nvPr/>
        </p:nvGrpSpPr>
        <p:grpSpPr bwMode="auto">
          <a:xfrm>
            <a:off x="3781425" y="3644900"/>
            <a:ext cx="538163" cy="79375"/>
            <a:chOff x="2382" y="2296"/>
            <a:chExt cx="339" cy="50"/>
          </a:xfrm>
        </p:grpSpPr>
        <p:sp>
          <p:nvSpPr>
            <p:cNvPr id="30748" name="Oval 43"/>
            <p:cNvSpPr>
              <a:spLocks noChangeArrowheads="1"/>
            </p:cNvSpPr>
            <p:nvPr/>
          </p:nvSpPr>
          <p:spPr bwMode="auto">
            <a:xfrm>
              <a:off x="2382" y="2301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9" name="Oval 44"/>
            <p:cNvSpPr>
              <a:spLocks noChangeArrowheads="1"/>
            </p:cNvSpPr>
            <p:nvPr/>
          </p:nvSpPr>
          <p:spPr bwMode="auto">
            <a:xfrm>
              <a:off x="2675" y="2296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29" name="Group 45"/>
          <p:cNvGrpSpPr>
            <a:grpSpLocks/>
          </p:cNvGrpSpPr>
          <p:nvPr/>
        </p:nvGrpSpPr>
        <p:grpSpPr bwMode="auto">
          <a:xfrm>
            <a:off x="2930525" y="2670175"/>
            <a:ext cx="2132013" cy="76200"/>
            <a:chOff x="1846" y="1682"/>
            <a:chExt cx="1343" cy="48"/>
          </a:xfrm>
        </p:grpSpPr>
        <p:sp>
          <p:nvSpPr>
            <p:cNvPr id="30746" name="Oval 46"/>
            <p:cNvSpPr>
              <a:spLocks noChangeArrowheads="1"/>
            </p:cNvSpPr>
            <p:nvPr/>
          </p:nvSpPr>
          <p:spPr bwMode="auto">
            <a:xfrm>
              <a:off x="1846" y="168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7" name="Oval 47"/>
            <p:cNvSpPr>
              <a:spLocks noChangeArrowheads="1"/>
            </p:cNvSpPr>
            <p:nvPr/>
          </p:nvSpPr>
          <p:spPr bwMode="auto">
            <a:xfrm>
              <a:off x="3143" y="168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0730" name="Group 48"/>
          <p:cNvGrpSpPr>
            <a:grpSpLocks/>
          </p:cNvGrpSpPr>
          <p:nvPr/>
        </p:nvGrpSpPr>
        <p:grpSpPr bwMode="auto">
          <a:xfrm>
            <a:off x="3786188" y="1349375"/>
            <a:ext cx="1443037" cy="79375"/>
            <a:chOff x="2385" y="850"/>
            <a:chExt cx="909" cy="50"/>
          </a:xfrm>
        </p:grpSpPr>
        <p:sp>
          <p:nvSpPr>
            <p:cNvPr id="30744" name="Oval 49"/>
            <p:cNvSpPr>
              <a:spLocks noChangeArrowheads="1"/>
            </p:cNvSpPr>
            <p:nvPr/>
          </p:nvSpPr>
          <p:spPr bwMode="auto">
            <a:xfrm>
              <a:off x="2385" y="855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5" name="Oval 50"/>
            <p:cNvSpPr>
              <a:spLocks noChangeArrowheads="1"/>
            </p:cNvSpPr>
            <p:nvPr/>
          </p:nvSpPr>
          <p:spPr bwMode="auto">
            <a:xfrm>
              <a:off x="3248" y="850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30731" name="Freeform 52"/>
          <p:cNvSpPr>
            <a:spLocks/>
          </p:cNvSpPr>
          <p:nvPr/>
        </p:nvSpPr>
        <p:spPr bwMode="auto">
          <a:xfrm>
            <a:off x="2963863" y="1387475"/>
            <a:ext cx="1219200" cy="4678363"/>
          </a:xfrm>
          <a:custGeom>
            <a:avLst/>
            <a:gdLst>
              <a:gd name="T0" fmla="*/ 769938 w 768"/>
              <a:gd name="T1" fmla="*/ 4678363 h 2947"/>
              <a:gd name="T2" fmla="*/ 868363 w 768"/>
              <a:gd name="T3" fmla="*/ 4349750 h 2947"/>
              <a:gd name="T4" fmla="*/ 633413 w 768"/>
              <a:gd name="T5" fmla="*/ 3671888 h 2947"/>
              <a:gd name="T6" fmla="*/ 1219200 w 768"/>
              <a:gd name="T7" fmla="*/ 2857500 h 2947"/>
              <a:gd name="T8" fmla="*/ 846138 w 768"/>
              <a:gd name="T9" fmla="*/ 2292350 h 2947"/>
              <a:gd name="T10" fmla="*/ 0 w 768"/>
              <a:gd name="T11" fmla="*/ 1317625 h 2947"/>
              <a:gd name="T12" fmla="*/ 854075 w 768"/>
              <a:gd name="T13" fmla="*/ 0 h 29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68" h="2947">
                <a:moveTo>
                  <a:pt x="485" y="2947"/>
                </a:moveTo>
                <a:lnTo>
                  <a:pt x="547" y="2740"/>
                </a:lnTo>
                <a:lnTo>
                  <a:pt x="399" y="2313"/>
                </a:lnTo>
                <a:lnTo>
                  <a:pt x="768" y="1800"/>
                </a:lnTo>
                <a:lnTo>
                  <a:pt x="533" y="1444"/>
                </a:lnTo>
                <a:lnTo>
                  <a:pt x="0" y="830"/>
                </a:lnTo>
                <a:lnTo>
                  <a:pt x="538" y="0"/>
                </a:lnTo>
              </a:path>
            </a:pathLst>
          </a:custGeom>
          <a:noFill/>
          <a:ln w="38100" cap="flat" cmpd="sng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32" name="Freeform 53"/>
          <p:cNvSpPr>
            <a:spLocks/>
          </p:cNvSpPr>
          <p:nvPr/>
        </p:nvSpPr>
        <p:spPr bwMode="auto">
          <a:xfrm>
            <a:off x="4275138" y="1379538"/>
            <a:ext cx="914400" cy="4351337"/>
          </a:xfrm>
          <a:custGeom>
            <a:avLst/>
            <a:gdLst>
              <a:gd name="T0" fmla="*/ 258763 w 576"/>
              <a:gd name="T1" fmla="*/ 4351337 h 2741"/>
              <a:gd name="T2" fmla="*/ 0 w 576"/>
              <a:gd name="T3" fmla="*/ 3687762 h 2741"/>
              <a:gd name="T4" fmla="*/ 22225 w 576"/>
              <a:gd name="T5" fmla="*/ 2879725 h 2741"/>
              <a:gd name="T6" fmla="*/ 7938 w 576"/>
              <a:gd name="T7" fmla="*/ 2300287 h 2741"/>
              <a:gd name="T8" fmla="*/ 754063 w 576"/>
              <a:gd name="T9" fmla="*/ 1325562 h 2741"/>
              <a:gd name="T10" fmla="*/ 914400 w 576"/>
              <a:gd name="T11" fmla="*/ 0 h 27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6" h="2741">
                <a:moveTo>
                  <a:pt x="163" y="2741"/>
                </a:moveTo>
                <a:lnTo>
                  <a:pt x="0" y="2323"/>
                </a:lnTo>
                <a:lnTo>
                  <a:pt x="14" y="1814"/>
                </a:lnTo>
                <a:lnTo>
                  <a:pt x="5" y="1449"/>
                </a:lnTo>
                <a:lnTo>
                  <a:pt x="475" y="835"/>
                </a:lnTo>
                <a:lnTo>
                  <a:pt x="576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33" name="Text Box 54"/>
          <p:cNvSpPr txBox="1">
            <a:spLocks noChangeArrowheads="1"/>
          </p:cNvSpPr>
          <p:nvPr/>
        </p:nvSpPr>
        <p:spPr bwMode="auto">
          <a:xfrm>
            <a:off x="700088" y="1509713"/>
            <a:ext cx="58229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>
                <a:solidFill>
                  <a:srgbClr val="008080"/>
                </a:solidFill>
              </a:rPr>
              <a:t>Température annoncée par MétéoSuisse:</a:t>
            </a:r>
          </a:p>
          <a:p>
            <a:r>
              <a:rPr lang="fr-CH" sz="2400">
                <a:solidFill>
                  <a:srgbClr val="008080"/>
                </a:solidFill>
              </a:rPr>
              <a:t>22° dans l'après-midi.</a:t>
            </a:r>
            <a:endParaRPr lang="fr-FR" sz="2400">
              <a:solidFill>
                <a:srgbClr val="008080"/>
              </a:solidFill>
            </a:endParaRPr>
          </a:p>
        </p:txBody>
      </p:sp>
      <p:sp>
        <p:nvSpPr>
          <p:cNvPr id="30734" name="Oval 57"/>
          <p:cNvSpPr>
            <a:spLocks noChangeArrowheads="1"/>
          </p:cNvSpPr>
          <p:nvPr/>
        </p:nvSpPr>
        <p:spPr bwMode="auto">
          <a:xfrm>
            <a:off x="6972300" y="1417638"/>
            <a:ext cx="1135063" cy="1066800"/>
          </a:xfrm>
          <a:prstGeom prst="ellipse">
            <a:avLst/>
          </a:prstGeom>
          <a:solidFill>
            <a:srgbClr val="CCFFFF"/>
          </a:solidFill>
          <a:ln w="4127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008080"/>
                </a:solidFill>
              </a:rPr>
              <a:t>11h</a:t>
            </a:r>
            <a:endParaRPr lang="fr-FR" sz="3600">
              <a:solidFill>
                <a:srgbClr val="008080"/>
              </a:solidFill>
            </a:endParaRPr>
          </a:p>
        </p:txBody>
      </p:sp>
      <p:grpSp>
        <p:nvGrpSpPr>
          <p:cNvPr id="42049" name="Group 65"/>
          <p:cNvGrpSpPr>
            <a:grpSpLocks/>
          </p:cNvGrpSpPr>
          <p:nvPr/>
        </p:nvGrpSpPr>
        <p:grpSpPr bwMode="auto">
          <a:xfrm>
            <a:off x="3578225" y="5232400"/>
            <a:ext cx="1930400" cy="1038225"/>
            <a:chOff x="3558" y="3283"/>
            <a:chExt cx="1216" cy="654"/>
          </a:xfrm>
        </p:grpSpPr>
        <p:sp>
          <p:nvSpPr>
            <p:cNvPr id="30742" name="Line 55"/>
            <p:cNvSpPr>
              <a:spLocks noChangeShapeType="1"/>
            </p:cNvSpPr>
            <p:nvPr/>
          </p:nvSpPr>
          <p:spPr bwMode="auto">
            <a:xfrm rot="1219857" flipH="1" flipV="1">
              <a:off x="4111" y="3721"/>
              <a:ext cx="663" cy="21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0743" name="Line 58"/>
            <p:cNvSpPr>
              <a:spLocks noChangeShapeType="1"/>
            </p:cNvSpPr>
            <p:nvPr/>
          </p:nvSpPr>
          <p:spPr bwMode="auto">
            <a:xfrm rot="1219857" flipH="1" flipV="1">
              <a:off x="3558" y="3283"/>
              <a:ext cx="663" cy="21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42048" name="Oval 64"/>
          <p:cNvSpPr>
            <a:spLocks noChangeArrowheads="1"/>
          </p:cNvSpPr>
          <p:nvPr/>
        </p:nvSpPr>
        <p:spPr bwMode="auto">
          <a:xfrm>
            <a:off x="6975475" y="1420813"/>
            <a:ext cx="1135063" cy="1066800"/>
          </a:xfrm>
          <a:prstGeom prst="ellipse">
            <a:avLst/>
          </a:prstGeom>
          <a:solidFill>
            <a:srgbClr val="FFFF66"/>
          </a:solidFill>
          <a:ln w="41275">
            <a:solidFill>
              <a:srgbClr val="FF99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008080"/>
                </a:solidFill>
              </a:rPr>
              <a:t>15h</a:t>
            </a:r>
            <a:endParaRPr lang="fr-FR" sz="3600">
              <a:solidFill>
                <a:srgbClr val="008080"/>
              </a:solidFill>
            </a:endParaRPr>
          </a:p>
        </p:txBody>
      </p:sp>
      <p:grpSp>
        <p:nvGrpSpPr>
          <p:cNvPr id="30739" name="Group 33"/>
          <p:cNvGrpSpPr>
            <a:grpSpLocks/>
          </p:cNvGrpSpPr>
          <p:nvPr/>
        </p:nvGrpSpPr>
        <p:grpSpPr bwMode="auto">
          <a:xfrm>
            <a:off x="3797300" y="5702300"/>
            <a:ext cx="776288" cy="79375"/>
            <a:chOff x="2392" y="3592"/>
            <a:chExt cx="489" cy="50"/>
          </a:xfrm>
        </p:grpSpPr>
        <p:sp>
          <p:nvSpPr>
            <p:cNvPr id="30740" name="Oval 34"/>
            <p:cNvSpPr>
              <a:spLocks noChangeArrowheads="1"/>
            </p:cNvSpPr>
            <p:nvPr/>
          </p:nvSpPr>
          <p:spPr bwMode="auto">
            <a:xfrm>
              <a:off x="2835" y="3592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741" name="Oval 35"/>
            <p:cNvSpPr>
              <a:spLocks noChangeArrowheads="1"/>
            </p:cNvSpPr>
            <p:nvPr/>
          </p:nvSpPr>
          <p:spPr bwMode="auto">
            <a:xfrm>
              <a:off x="2392" y="3597"/>
              <a:ext cx="46" cy="4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49979" r="48545" b="17348"/>
          <a:stretch/>
        </p:blipFill>
        <p:spPr>
          <a:xfrm>
            <a:off x="2545079" y="3832859"/>
            <a:ext cx="2103121" cy="188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2" t="89442" r="28009"/>
          <a:stretch/>
        </p:blipFill>
        <p:spPr>
          <a:xfrm>
            <a:off x="4511040" y="6106160"/>
            <a:ext cx="1927860" cy="608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06737 0.0011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60000">
                                      <p:cBhvr>
                                        <p:cTn id="11" dur="1000" fill="hold"/>
                                        <p:tgtEl>
                                          <p:spTgt spid="4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5" grpId="0" animBg="1"/>
      <p:bldP spid="420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27886" r="17917" b="5726"/>
          <a:stretch/>
        </p:blipFill>
        <p:spPr>
          <a:xfrm>
            <a:off x="521550" y="996951"/>
            <a:ext cx="8182165" cy="5861049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5060" name="Freeform 4"/>
          <p:cNvSpPr>
            <a:spLocks/>
          </p:cNvSpPr>
          <p:nvPr/>
        </p:nvSpPr>
        <p:spPr bwMode="auto">
          <a:xfrm>
            <a:off x="2022475" y="1084263"/>
            <a:ext cx="3494088" cy="5294312"/>
          </a:xfrm>
          <a:custGeom>
            <a:avLst/>
            <a:gdLst>
              <a:gd name="T0" fmla="*/ 3494088 w 2201"/>
              <a:gd name="T1" fmla="*/ 5294312 h 3335"/>
              <a:gd name="T2" fmla="*/ 1819275 w 2201"/>
              <a:gd name="T3" fmla="*/ 3076575 h 3335"/>
              <a:gd name="T4" fmla="*/ 0 w 2201"/>
              <a:gd name="T5" fmla="*/ 0 h 33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1" h="3335">
                <a:moveTo>
                  <a:pt x="2201" y="3335"/>
                </a:moveTo>
                <a:cubicBezTo>
                  <a:pt x="2025" y="3102"/>
                  <a:pt x="1513" y="2494"/>
                  <a:pt x="1146" y="1938"/>
                </a:cubicBezTo>
                <a:cubicBezTo>
                  <a:pt x="544" y="1029"/>
                  <a:pt x="239" y="404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82600" y="3186113"/>
            <a:ext cx="8085138" cy="3192462"/>
          </a:xfrm>
          <a:prstGeom prst="rect">
            <a:avLst/>
          </a:prstGeom>
          <a:gradFill rotWithShape="1">
            <a:gsLst>
              <a:gs pos="0">
                <a:srgbClr val="FF9933">
                  <a:alpha val="33000"/>
                </a:srgbClr>
              </a:gs>
              <a:gs pos="50000">
                <a:srgbClr val="FF9933">
                  <a:gamma/>
                  <a:tint val="46667"/>
                  <a:invGamma/>
                </a:srgbClr>
              </a:gs>
              <a:gs pos="100000">
                <a:srgbClr val="FF9933">
                  <a:alpha val="33000"/>
                </a:srgbClr>
              </a:gs>
            </a:gsLst>
            <a:lin ang="5400000" scaled="1"/>
          </a:grad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CH" sz="4400">
                <a:solidFill>
                  <a:srgbClr val="FF9933"/>
                </a:solidFill>
              </a:rPr>
              <a:t>Couche convective</a:t>
            </a:r>
            <a:endParaRPr lang="fr-FR" sz="4400">
              <a:solidFill>
                <a:srgbClr val="FF9933"/>
              </a:solidFill>
            </a:endParaRPr>
          </a:p>
        </p:txBody>
      </p:sp>
      <p:sp>
        <p:nvSpPr>
          <p:cNvPr id="45062" name="Oval 6"/>
          <p:cNvSpPr>
            <a:spLocks noChangeArrowheads="1"/>
          </p:cNvSpPr>
          <p:nvPr/>
        </p:nvSpPr>
        <p:spPr bwMode="auto">
          <a:xfrm>
            <a:off x="5287963" y="614997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5015E-6 C -0.0217 -0.03701 -0.0882 -0.14503 -0.12986 -0.22253 C -0.17153 -0.30002 -0.22465 -0.41499 -0.24965 -0.46564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3" y="-23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2" grpId="0" animBg="1"/>
      <p:bldP spid="4506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27886" r="17917" b="5726"/>
          <a:stretch/>
        </p:blipFill>
        <p:spPr>
          <a:xfrm>
            <a:off x="521550" y="996951"/>
            <a:ext cx="8182165" cy="5861049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sp>
        <p:nvSpPr>
          <p:cNvPr id="46084" name="Freeform 4"/>
          <p:cNvSpPr>
            <a:spLocks/>
          </p:cNvSpPr>
          <p:nvPr/>
        </p:nvSpPr>
        <p:spPr bwMode="auto">
          <a:xfrm>
            <a:off x="2022475" y="1084263"/>
            <a:ext cx="3494088" cy="5294312"/>
          </a:xfrm>
          <a:custGeom>
            <a:avLst/>
            <a:gdLst>
              <a:gd name="T0" fmla="*/ 3494088 w 2201"/>
              <a:gd name="T1" fmla="*/ 5294312 h 3335"/>
              <a:gd name="T2" fmla="*/ 1819275 w 2201"/>
              <a:gd name="T3" fmla="*/ 3076575 h 3335"/>
              <a:gd name="T4" fmla="*/ 0 w 2201"/>
              <a:gd name="T5" fmla="*/ 0 h 33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1" h="3335">
                <a:moveTo>
                  <a:pt x="2201" y="3335"/>
                </a:moveTo>
                <a:cubicBezTo>
                  <a:pt x="2025" y="3102"/>
                  <a:pt x="1513" y="2494"/>
                  <a:pt x="1146" y="1938"/>
                </a:cubicBezTo>
                <a:cubicBezTo>
                  <a:pt x="544" y="1029"/>
                  <a:pt x="239" y="404"/>
                  <a:pt x="0" y="0"/>
                </a:cubicBez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2205038" y="1116013"/>
            <a:ext cx="4445000" cy="525780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46096" name="Group 16"/>
          <p:cNvGrpSpPr>
            <a:grpSpLocks/>
          </p:cNvGrpSpPr>
          <p:nvPr/>
        </p:nvGrpSpPr>
        <p:grpSpPr bwMode="auto">
          <a:xfrm>
            <a:off x="3355975" y="4533900"/>
            <a:ext cx="2979738" cy="465138"/>
            <a:chOff x="2114" y="2856"/>
            <a:chExt cx="1877" cy="293"/>
          </a:xfrm>
        </p:grpSpPr>
        <p:grpSp>
          <p:nvGrpSpPr>
            <p:cNvPr id="32784" name="Group 8"/>
            <p:cNvGrpSpPr>
              <a:grpSpLocks/>
            </p:cNvGrpSpPr>
            <p:nvPr/>
          </p:nvGrpSpPr>
          <p:grpSpPr bwMode="auto">
            <a:xfrm>
              <a:off x="3463" y="2856"/>
              <a:ext cx="528" cy="293"/>
              <a:chOff x="2624" y="1869"/>
              <a:chExt cx="528" cy="293"/>
            </a:xfrm>
          </p:grpSpPr>
          <p:sp>
            <p:nvSpPr>
              <p:cNvPr id="32786" name="Freeform 9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87" name="Freeform 10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88" name="Freeform 11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89" name="Freeform 12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90" name="Freeform 13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2791" name="Freeform 14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32785" name="Line 15"/>
            <p:cNvSpPr>
              <a:spLocks noChangeShapeType="1"/>
            </p:cNvSpPr>
            <p:nvPr/>
          </p:nvSpPr>
          <p:spPr bwMode="auto">
            <a:xfrm flipH="1">
              <a:off x="2114" y="3102"/>
              <a:ext cx="1405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5287963" y="6149975"/>
            <a:ext cx="457200" cy="450850"/>
          </a:xfrm>
          <a:prstGeom prst="ellipse">
            <a:avLst/>
          </a:prstGeom>
          <a:gradFill rotWithShape="1">
            <a:gsLst>
              <a:gs pos="0">
                <a:srgbClr val="00B8FF"/>
              </a:gs>
              <a:gs pos="100000">
                <a:srgbClr val="88D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104" name="Freeform 24"/>
          <p:cNvSpPr>
            <a:spLocks/>
          </p:cNvSpPr>
          <p:nvPr/>
        </p:nvSpPr>
        <p:spPr bwMode="auto">
          <a:xfrm>
            <a:off x="3775075" y="1082675"/>
            <a:ext cx="160338" cy="3289300"/>
          </a:xfrm>
          <a:custGeom>
            <a:avLst/>
            <a:gdLst>
              <a:gd name="T0" fmla="*/ 160338 w 101"/>
              <a:gd name="T1" fmla="*/ 3289300 h 2072"/>
              <a:gd name="T2" fmla="*/ 117475 w 101"/>
              <a:gd name="T3" fmla="*/ 1517650 h 2072"/>
              <a:gd name="T4" fmla="*/ 0 w 101"/>
              <a:gd name="T5" fmla="*/ 0 h 20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2072">
                <a:moveTo>
                  <a:pt x="101" y="2072"/>
                </a:moveTo>
                <a:cubicBezTo>
                  <a:pt x="96" y="1886"/>
                  <a:pt x="91" y="1301"/>
                  <a:pt x="74" y="956"/>
                </a:cubicBezTo>
                <a:cubicBezTo>
                  <a:pt x="57" y="611"/>
                  <a:pt x="15" y="199"/>
                  <a:pt x="0" y="0"/>
                </a:cubicBezTo>
              </a:path>
            </a:pathLst>
          </a:custGeom>
          <a:noFill/>
          <a:ln w="57150" cmpd="sng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46097" name="Group 17"/>
          <p:cNvGrpSpPr>
            <a:grpSpLocks/>
          </p:cNvGrpSpPr>
          <p:nvPr/>
        </p:nvGrpSpPr>
        <p:grpSpPr bwMode="auto">
          <a:xfrm>
            <a:off x="3519488" y="4038600"/>
            <a:ext cx="838200" cy="465138"/>
            <a:chOff x="2624" y="1869"/>
            <a:chExt cx="528" cy="293"/>
          </a:xfrm>
        </p:grpSpPr>
        <p:sp>
          <p:nvSpPr>
            <p:cNvPr id="32778" name="Freeform 18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79" name="Freeform 19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0" name="Freeform 20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1" name="Freeform 21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2" name="Freeform 22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783" name="Freeform 23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5015E-6 C -0.01493 -0.02405 -0.06042 -0.09368 -0.08889 -0.14388 C -0.11736 -0.19384 -0.15365 -0.2681 -0.17066 -0.30071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15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91 0.00601 L 0.06528 -0.14111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-735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609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7" grpId="0" animBg="1"/>
      <p:bldP spid="46085" grpId="0" animBg="1"/>
      <p:bldP spid="46085" grpId="1" animBg="1"/>
      <p:bldP spid="46085" grpId="2" animBg="1"/>
      <p:bldP spid="4610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" y="503675"/>
            <a:ext cx="8797970" cy="58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7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teosuisse.admin.ch/web/fr/climat/reseaux_de_mesures/atmosphere_libre/radiosondages.Par.0009.DownloadFile.ext.tmp/payerne12ut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15465" r="11298" b="6260"/>
          <a:stretch/>
        </p:blipFill>
        <p:spPr bwMode="auto">
          <a:xfrm>
            <a:off x="-7780" y="782320"/>
            <a:ext cx="9151780" cy="60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5200" y="111760"/>
            <a:ext cx="495840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</a:rPr>
              <a:t>Payerne 11 juin 2013  12Z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RANCIS\Cours_Meteo\6a0105371bb32c970b011571fe94fc970b-750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1" y="190045"/>
            <a:ext cx="8725936" cy="65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48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pic>
        <p:nvPicPr>
          <p:cNvPr id="34819" name="Picture 3" descr="payerne00u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4713" r="11270" b="6346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ol-libre-geneve.ch/~webcam/data/repository/meteo_old/francis/17aout2013/s_17082013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9" y="115400"/>
            <a:ext cx="8772590" cy="65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704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38200"/>
          </a:xfrm>
        </p:spPr>
        <p:txBody>
          <a:bodyPr/>
          <a:lstStyle/>
          <a:p>
            <a:pPr eaLnBrk="1" hangingPunct="1"/>
            <a:r>
              <a:rPr lang="fr-CH"/>
              <a:t>Emagramme</a:t>
            </a:r>
            <a:endParaRPr lang="fr-FR"/>
          </a:p>
        </p:txBody>
      </p:sp>
      <p:pic>
        <p:nvPicPr>
          <p:cNvPr id="35843" name="Picture 3" descr="120830payerne00u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113"/>
            <a:ext cx="9020175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 rot="13560000" flipH="1">
            <a:off x="8731" y="1273969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760788" y="2363788"/>
            <a:ext cx="5383212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Sud-Ouest: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À l'avant d'une basse pression.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Débute en sud    !! Fœhn !!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Laisse le temps de voler au printemps.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Pousse les orages en été.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Douceur et humidité.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None/>
            </a:pPr>
            <a:endParaRPr lang="fr-CH" b="1">
              <a:solidFill>
                <a:srgbClr val="000000"/>
              </a:solidFill>
            </a:endParaRPr>
          </a:p>
          <a:p>
            <a:pPr algn="l" eaLnBrk="1" hangingPunct="1">
              <a:spcBef>
                <a:spcPts val="1125"/>
              </a:spcBef>
              <a:buClrTx/>
              <a:buFontTx/>
              <a:buNone/>
            </a:pPr>
            <a:endParaRPr lang="fr-CH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458669"/>
            <a:ext cx="8914118" cy="60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16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1C96399-3C91-4F51-80DE-EFE61A7E0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" y="458670"/>
            <a:ext cx="9143733" cy="64579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9586462-AFD4-447A-8409-EC7F9B749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" y="458482"/>
            <a:ext cx="9144000" cy="64580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AE9CD82-E2CF-49FC-8E47-875BFA253FCB}"/>
              </a:ext>
            </a:extLst>
          </p:cNvPr>
          <p:cNvSpPr txBox="1"/>
          <p:nvPr/>
        </p:nvSpPr>
        <p:spPr>
          <a:xfrm>
            <a:off x="2624191" y="98630"/>
            <a:ext cx="389561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FR" sz="3200" dirty="0" err="1">
                <a:solidFill>
                  <a:schemeClr val="accent6"/>
                </a:solidFill>
              </a:rPr>
              <a:t>Emagramme</a:t>
            </a:r>
            <a:r>
              <a:rPr lang="fr-FR" sz="3200" dirty="0">
                <a:solidFill>
                  <a:schemeClr val="accent6"/>
                </a:solidFill>
              </a:rPr>
              <a:t> du jour</a:t>
            </a:r>
          </a:p>
        </p:txBody>
      </p:sp>
    </p:spTree>
    <p:extLst>
      <p:ext uri="{BB962C8B-B14F-4D97-AF65-F5344CB8AC3E}">
        <p14:creationId xmlns:p14="http://schemas.microsoft.com/office/powerpoint/2010/main" val="32786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14094"/>
          </a:xfrm>
        </p:spPr>
        <p:txBody>
          <a:bodyPr/>
          <a:lstStyle/>
          <a:p>
            <a:r>
              <a:rPr lang="fr-CH" dirty="0" err="1">
                <a:solidFill>
                  <a:srgbClr val="0070C0"/>
                </a:solidFill>
              </a:rPr>
              <a:t>Emagaramme</a:t>
            </a:r>
            <a:r>
              <a:rPr lang="fr-CH" dirty="0">
                <a:solidFill>
                  <a:srgbClr val="0070C0"/>
                </a:solidFill>
              </a:rPr>
              <a:t> synthétique.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7" y="908423"/>
            <a:ext cx="7900210" cy="58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8118" y="5961529"/>
            <a:ext cx="5214889" cy="58477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</a:rPr>
              <a:t>http://meteo-parapente.com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870" y="5567083"/>
            <a:ext cx="1645002" cy="52322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chemeClr val="accent6"/>
                </a:solidFill>
              </a:rPr>
              <a:t>Sol -------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3011" y="4751295"/>
            <a:ext cx="4164923" cy="52322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rgbClr val="E77739"/>
                </a:solidFill>
              </a:rPr>
              <a:t>Couche convective -------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364" y="1452283"/>
            <a:ext cx="3534429" cy="138499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>
                <a:solidFill>
                  <a:srgbClr val="FF0000"/>
                </a:solidFill>
              </a:rPr>
              <a:t>Tranche active -------</a:t>
            </a:r>
          </a:p>
          <a:p>
            <a:pPr algn="l"/>
            <a:r>
              <a:rPr lang="fr-CH" sz="2800" dirty="0">
                <a:solidFill>
                  <a:srgbClr val="00B050"/>
                </a:solidFill>
              </a:rPr>
              <a:t>Tranche bonne -------</a:t>
            </a:r>
          </a:p>
          <a:p>
            <a:pPr algn="l"/>
            <a:r>
              <a:rPr lang="fr-CH" sz="2800" dirty="0">
                <a:solidFill>
                  <a:schemeClr val="tx1"/>
                </a:solidFill>
              </a:rPr>
              <a:t>Tranche stable -------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 bwMode="auto">
          <a:xfrm>
            <a:off x="340659" y="835822"/>
            <a:ext cx="8453718" cy="602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" y="818710"/>
            <a:ext cx="9001000" cy="592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20498"/>
          </a:xfrm>
        </p:spPr>
        <p:txBody>
          <a:bodyPr/>
          <a:lstStyle/>
          <a:p>
            <a:r>
              <a:rPr lang="fr-CH" dirty="0" err="1"/>
              <a:t>Emagramme</a:t>
            </a:r>
            <a:r>
              <a:rPr lang="fr-CH" dirty="0"/>
              <a:t> et relief.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359228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733008" y="1031966"/>
            <a:ext cx="2638697" cy="5251268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888274 w 1436914"/>
              <a:gd name="connsiteY0" fmla="*/ 5251268 h 5251268"/>
              <a:gd name="connsiteX1" fmla="*/ 1436914 w 1436914"/>
              <a:gd name="connsiteY1" fmla="*/ 4637314 h 5251268"/>
              <a:gd name="connsiteX2" fmla="*/ 1175657 w 1436914"/>
              <a:gd name="connsiteY2" fmla="*/ 4362994 h 5251268"/>
              <a:gd name="connsiteX3" fmla="*/ 1293223 w 1436914"/>
              <a:gd name="connsiteY3" fmla="*/ 3944983 h 5251268"/>
              <a:gd name="connsiteX4" fmla="*/ 1306285 w 1436914"/>
              <a:gd name="connsiteY4" fmla="*/ 3422468 h 5251268"/>
              <a:gd name="connsiteX5" fmla="*/ 979714 w 1436914"/>
              <a:gd name="connsiteY5" fmla="*/ 2730137 h 5251268"/>
              <a:gd name="connsiteX6" fmla="*/ 561703 w 1436914"/>
              <a:gd name="connsiteY6" fmla="*/ 1789611 h 5251268"/>
              <a:gd name="connsiteX7" fmla="*/ 52251 w 1436914"/>
              <a:gd name="connsiteY7" fmla="*/ 770708 h 5251268"/>
              <a:gd name="connsiteX8" fmla="*/ 0 w 1436914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306285 w 1933303"/>
              <a:gd name="connsiteY4" fmla="*/ 3422468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763485 w 1933303"/>
              <a:gd name="connsiteY4" fmla="*/ 2899953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757645 w 2638697"/>
              <a:gd name="connsiteY7" fmla="*/ 770708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1881051 w 2638697"/>
              <a:gd name="connsiteY4" fmla="*/ 2978330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8697" h="5251268">
                <a:moveTo>
                  <a:pt x="1593668" y="5251268"/>
                </a:moveTo>
                <a:lnTo>
                  <a:pt x="2142308" y="4637314"/>
                </a:lnTo>
                <a:lnTo>
                  <a:pt x="2638697" y="4180114"/>
                </a:lnTo>
                <a:lnTo>
                  <a:pt x="1998617" y="3944983"/>
                </a:lnTo>
                <a:lnTo>
                  <a:pt x="1881051" y="2978330"/>
                </a:lnTo>
                <a:lnTo>
                  <a:pt x="1685108" y="2730137"/>
                </a:lnTo>
                <a:lnTo>
                  <a:pt x="0" y="1933303"/>
                </a:lnTo>
                <a:lnTo>
                  <a:pt x="1240970" y="600891"/>
                </a:lnTo>
                <a:lnTo>
                  <a:pt x="705394" y="0"/>
                </a:lnTo>
              </a:path>
            </a:pathLst>
          </a:custGeom>
          <a:noFill/>
          <a:ln w="38100">
            <a:solidFill>
              <a:srgbClr val="00B0F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1705" y="1123406"/>
            <a:ext cx="4380409" cy="1569660"/>
          </a:xfrm>
          <a:prstGeom prst="rect">
            <a:avLst/>
          </a:prstGeom>
          <a:solidFill>
            <a:srgbClr val="FFFF99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3200" dirty="0">
                <a:solidFill>
                  <a:srgbClr val="C00000"/>
                </a:solidFill>
              </a:rPr>
              <a:t>Température:12°</a:t>
            </a:r>
          </a:p>
          <a:p>
            <a:r>
              <a:rPr lang="fr-CH" sz="3200" dirty="0" err="1">
                <a:solidFill>
                  <a:srgbClr val="C00000"/>
                </a:solidFill>
              </a:rPr>
              <a:t>Météosuisse</a:t>
            </a:r>
            <a:r>
              <a:rPr lang="fr-CH" sz="3200" dirty="0">
                <a:solidFill>
                  <a:srgbClr val="C00000"/>
                </a:solidFill>
              </a:rPr>
              <a:t> annonce 22° l'après-midi.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439989" y="3095897"/>
            <a:ext cx="1776548" cy="1685109"/>
          </a:xfrm>
          <a:prstGeom prst="ellipse">
            <a:avLst/>
          </a:prstGeom>
          <a:solidFill>
            <a:srgbClr val="FFFF99"/>
          </a:solidFill>
          <a:ln w="34925">
            <a:solidFill>
              <a:srgbClr val="C00000"/>
            </a:solidFill>
          </a:ln>
          <a:effectLst/>
          <a:extLst/>
        </p:spPr>
        <p:txBody>
          <a:bodyPr vert="horz" wrap="square" lIns="0" tIns="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+10°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457200" y="6289040"/>
            <a:ext cx="8310880" cy="294640"/>
          </a:xfrm>
          <a:custGeom>
            <a:avLst/>
            <a:gdLst>
              <a:gd name="connsiteX0" fmla="*/ 0 w 8310880"/>
              <a:gd name="connsiteY0" fmla="*/ 284480 h 294640"/>
              <a:gd name="connsiteX1" fmla="*/ 0 w 8310880"/>
              <a:gd name="connsiteY1" fmla="*/ 10160 h 294640"/>
              <a:gd name="connsiteX2" fmla="*/ 8300720 w 8310880"/>
              <a:gd name="connsiteY2" fmla="*/ 0 h 294640"/>
              <a:gd name="connsiteX3" fmla="*/ 8310880 w 8310880"/>
              <a:gd name="connsiteY3" fmla="*/ 294640 h 294640"/>
              <a:gd name="connsiteX4" fmla="*/ 0 w 8310880"/>
              <a:gd name="connsiteY4" fmla="*/ 284480 h 2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0880" h="294640">
                <a:moveTo>
                  <a:pt x="0" y="284480"/>
                </a:moveTo>
                <a:lnTo>
                  <a:pt x="0" y="10160"/>
                </a:lnTo>
                <a:lnTo>
                  <a:pt x="8300720" y="0"/>
                </a:lnTo>
                <a:lnTo>
                  <a:pt x="8310880" y="294640"/>
                </a:lnTo>
                <a:lnTo>
                  <a:pt x="0" y="284480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143828" y="6176554"/>
            <a:ext cx="203200" cy="213360"/>
          </a:xfrm>
          <a:prstGeom prst="ellipse">
            <a:avLst/>
          </a:prstGeom>
          <a:solidFill>
            <a:srgbClr val="66CCFF"/>
          </a:solidFill>
          <a:ln w="1905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198948" y="6176554"/>
            <a:ext cx="203200" cy="2133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78100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1.11111E-6 -0.295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107 -0.0004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7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5 -0.00046 C 0.13055 -0.00023 0.0802 -0.10139 0.06128 -0.15023 " pathEditMode="relative" rAng="0" ptsTypes="ff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" y="-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4829E-6 L 0.06944 -0.146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-7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3"/>
          <a:stretch/>
        </p:blipFill>
        <p:spPr>
          <a:xfrm>
            <a:off x="116505" y="638690"/>
            <a:ext cx="8919960" cy="54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98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20498"/>
          </a:xfrm>
        </p:spPr>
        <p:txBody>
          <a:bodyPr/>
          <a:lstStyle/>
          <a:p>
            <a:r>
              <a:rPr lang="fr-CH" dirty="0" err="1"/>
              <a:t>Emagramme</a:t>
            </a:r>
            <a:r>
              <a:rPr lang="fr-CH" dirty="0"/>
              <a:t> et relief.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" y="809897"/>
            <a:ext cx="8954252" cy="5918201"/>
          </a:xfrm>
        </p:spPr>
      </p:pic>
      <p:sp>
        <p:nvSpPr>
          <p:cNvPr id="5" name="Freeform 4"/>
          <p:cNvSpPr/>
          <p:nvPr/>
        </p:nvSpPr>
        <p:spPr bwMode="auto">
          <a:xfrm>
            <a:off x="359228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733008" y="1031966"/>
            <a:ext cx="2638697" cy="5251268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888274 w 1436914"/>
              <a:gd name="connsiteY0" fmla="*/ 5251268 h 5251268"/>
              <a:gd name="connsiteX1" fmla="*/ 1436914 w 1436914"/>
              <a:gd name="connsiteY1" fmla="*/ 4637314 h 5251268"/>
              <a:gd name="connsiteX2" fmla="*/ 1175657 w 1436914"/>
              <a:gd name="connsiteY2" fmla="*/ 4362994 h 5251268"/>
              <a:gd name="connsiteX3" fmla="*/ 1293223 w 1436914"/>
              <a:gd name="connsiteY3" fmla="*/ 3944983 h 5251268"/>
              <a:gd name="connsiteX4" fmla="*/ 1306285 w 1436914"/>
              <a:gd name="connsiteY4" fmla="*/ 3422468 h 5251268"/>
              <a:gd name="connsiteX5" fmla="*/ 979714 w 1436914"/>
              <a:gd name="connsiteY5" fmla="*/ 2730137 h 5251268"/>
              <a:gd name="connsiteX6" fmla="*/ 561703 w 1436914"/>
              <a:gd name="connsiteY6" fmla="*/ 1789611 h 5251268"/>
              <a:gd name="connsiteX7" fmla="*/ 52251 w 1436914"/>
              <a:gd name="connsiteY7" fmla="*/ 770708 h 5251268"/>
              <a:gd name="connsiteX8" fmla="*/ 0 w 1436914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306285 w 1933303"/>
              <a:gd name="connsiteY4" fmla="*/ 3422468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763485 w 1933303"/>
              <a:gd name="connsiteY4" fmla="*/ 2899953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757645 w 2638697"/>
              <a:gd name="connsiteY7" fmla="*/ 770708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1881051 w 2638697"/>
              <a:gd name="connsiteY4" fmla="*/ 2978330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8697" h="5251268">
                <a:moveTo>
                  <a:pt x="1593668" y="5251268"/>
                </a:moveTo>
                <a:lnTo>
                  <a:pt x="2142308" y="4637314"/>
                </a:lnTo>
                <a:lnTo>
                  <a:pt x="2638697" y="4180114"/>
                </a:lnTo>
                <a:lnTo>
                  <a:pt x="1998617" y="3944983"/>
                </a:lnTo>
                <a:lnTo>
                  <a:pt x="1881051" y="2978330"/>
                </a:lnTo>
                <a:lnTo>
                  <a:pt x="1685108" y="2730137"/>
                </a:lnTo>
                <a:lnTo>
                  <a:pt x="0" y="1933303"/>
                </a:lnTo>
                <a:lnTo>
                  <a:pt x="1240970" y="600891"/>
                </a:lnTo>
                <a:lnTo>
                  <a:pt x="705394" y="0"/>
                </a:lnTo>
              </a:path>
            </a:pathLst>
          </a:custGeom>
          <a:noFill/>
          <a:ln w="38100">
            <a:solidFill>
              <a:srgbClr val="00B0F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39989" y="1067352"/>
            <a:ext cx="1776548" cy="1685109"/>
          </a:xfrm>
          <a:prstGeom prst="ellipse">
            <a:avLst/>
          </a:prstGeom>
          <a:solidFill>
            <a:srgbClr val="FFFF99"/>
          </a:solidFill>
          <a:ln w="34925">
            <a:solidFill>
              <a:srgbClr val="C00000"/>
            </a:solidFill>
          </a:ln>
          <a:effectLst/>
          <a:extLst/>
        </p:spPr>
        <p:txBody>
          <a:bodyPr vert="horz" wrap="square" lIns="0" tIns="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+10°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457200" y="6289040"/>
            <a:ext cx="8310880" cy="294640"/>
          </a:xfrm>
          <a:custGeom>
            <a:avLst/>
            <a:gdLst>
              <a:gd name="connsiteX0" fmla="*/ 0 w 8310880"/>
              <a:gd name="connsiteY0" fmla="*/ 284480 h 294640"/>
              <a:gd name="connsiteX1" fmla="*/ 0 w 8310880"/>
              <a:gd name="connsiteY1" fmla="*/ 10160 h 294640"/>
              <a:gd name="connsiteX2" fmla="*/ 8300720 w 8310880"/>
              <a:gd name="connsiteY2" fmla="*/ 0 h 294640"/>
              <a:gd name="connsiteX3" fmla="*/ 8310880 w 8310880"/>
              <a:gd name="connsiteY3" fmla="*/ 294640 h 294640"/>
              <a:gd name="connsiteX4" fmla="*/ 0 w 8310880"/>
              <a:gd name="connsiteY4" fmla="*/ 284480 h 2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0880" h="294640">
                <a:moveTo>
                  <a:pt x="0" y="284480"/>
                </a:moveTo>
                <a:lnTo>
                  <a:pt x="0" y="10160"/>
                </a:lnTo>
                <a:lnTo>
                  <a:pt x="8300720" y="0"/>
                </a:lnTo>
                <a:lnTo>
                  <a:pt x="8310880" y="294640"/>
                </a:lnTo>
                <a:lnTo>
                  <a:pt x="0" y="284480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78100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967696" y="5717894"/>
            <a:ext cx="5567423" cy="706055"/>
          </a:xfrm>
          <a:custGeom>
            <a:avLst/>
            <a:gdLst>
              <a:gd name="connsiteX0" fmla="*/ 0 w 5567423"/>
              <a:gd name="connsiteY0" fmla="*/ 706055 h 706055"/>
              <a:gd name="connsiteX1" fmla="*/ 532436 w 5567423"/>
              <a:gd name="connsiteY1" fmla="*/ 185195 h 706055"/>
              <a:gd name="connsiteX2" fmla="*/ 1122745 w 5567423"/>
              <a:gd name="connsiteY2" fmla="*/ 312516 h 706055"/>
              <a:gd name="connsiteX3" fmla="*/ 1551008 w 5567423"/>
              <a:gd name="connsiteY3" fmla="*/ 0 h 706055"/>
              <a:gd name="connsiteX4" fmla="*/ 2939970 w 5567423"/>
              <a:gd name="connsiteY4" fmla="*/ 0 h 706055"/>
              <a:gd name="connsiteX5" fmla="*/ 3298785 w 5567423"/>
              <a:gd name="connsiteY5" fmla="*/ 243068 h 706055"/>
              <a:gd name="connsiteX6" fmla="*/ 3611301 w 5567423"/>
              <a:gd name="connsiteY6" fmla="*/ 115747 h 706055"/>
              <a:gd name="connsiteX7" fmla="*/ 4595150 w 5567423"/>
              <a:gd name="connsiteY7" fmla="*/ 243068 h 706055"/>
              <a:gd name="connsiteX8" fmla="*/ 4699322 w 5567423"/>
              <a:gd name="connsiteY8" fmla="*/ 277792 h 706055"/>
              <a:gd name="connsiteX9" fmla="*/ 5567423 w 5567423"/>
              <a:gd name="connsiteY9" fmla="*/ 694481 h 706055"/>
              <a:gd name="connsiteX10" fmla="*/ 0 w 5567423"/>
              <a:gd name="connsiteY10" fmla="*/ 706055 h 70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7423" h="706055">
                <a:moveTo>
                  <a:pt x="0" y="706055"/>
                </a:moveTo>
                <a:lnTo>
                  <a:pt x="532436" y="185195"/>
                </a:lnTo>
                <a:lnTo>
                  <a:pt x="1122745" y="312516"/>
                </a:lnTo>
                <a:lnTo>
                  <a:pt x="1551008" y="0"/>
                </a:lnTo>
                <a:lnTo>
                  <a:pt x="2939970" y="0"/>
                </a:lnTo>
                <a:lnTo>
                  <a:pt x="3298785" y="243068"/>
                </a:lnTo>
                <a:lnTo>
                  <a:pt x="3611301" y="115747"/>
                </a:lnTo>
                <a:lnTo>
                  <a:pt x="4595150" y="243068"/>
                </a:lnTo>
                <a:lnTo>
                  <a:pt x="4699322" y="277792"/>
                </a:lnTo>
                <a:lnTo>
                  <a:pt x="5567423" y="694481"/>
                </a:lnTo>
                <a:lnTo>
                  <a:pt x="0" y="706055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766107" y="5609395"/>
            <a:ext cx="203200" cy="2133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511040" y="5609395"/>
            <a:ext cx="203200" cy="213360"/>
          </a:xfrm>
          <a:prstGeom prst="ellipse">
            <a:avLst/>
          </a:prstGeom>
          <a:solidFill>
            <a:srgbClr val="66CCFF"/>
          </a:solidFill>
          <a:ln w="1905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4479471" y="3860006"/>
            <a:ext cx="838200" cy="465137"/>
            <a:chOff x="2624" y="1869"/>
            <a:chExt cx="528" cy="293"/>
          </a:xfrm>
        </p:grpSpPr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0871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107 -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6 -0.00046 C 0.13056 -0.00023 0.07639 -0.09898 0.02969 -0.21878 " pathEditMode="relative" rAng="0" ptsTypes="ff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109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23 L 0.11128 -0.218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-10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0" grpId="0" animBg="1"/>
      <p:bldP spid="10" grpId="1" animBg="1"/>
      <p:bldP spid="10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FRANCIS\Cours_Meteo\d-040818-1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1" y="432642"/>
            <a:ext cx="8988704" cy="59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68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20498"/>
          </a:xfrm>
        </p:spPr>
        <p:txBody>
          <a:bodyPr/>
          <a:lstStyle/>
          <a:p>
            <a:r>
              <a:rPr lang="fr-CH" dirty="0" err="1"/>
              <a:t>Emagramme</a:t>
            </a:r>
            <a:r>
              <a:rPr lang="fr-CH" dirty="0"/>
              <a:t> et relief.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" y="809897"/>
            <a:ext cx="8954252" cy="5918201"/>
          </a:xfrm>
        </p:spPr>
      </p:pic>
      <p:sp>
        <p:nvSpPr>
          <p:cNvPr id="5" name="Freeform 4"/>
          <p:cNvSpPr/>
          <p:nvPr/>
        </p:nvSpPr>
        <p:spPr bwMode="auto">
          <a:xfrm>
            <a:off x="359228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733008" y="1031966"/>
            <a:ext cx="2638697" cy="5251268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888274 w 1436914"/>
              <a:gd name="connsiteY0" fmla="*/ 5251268 h 5251268"/>
              <a:gd name="connsiteX1" fmla="*/ 1436914 w 1436914"/>
              <a:gd name="connsiteY1" fmla="*/ 4637314 h 5251268"/>
              <a:gd name="connsiteX2" fmla="*/ 1175657 w 1436914"/>
              <a:gd name="connsiteY2" fmla="*/ 4362994 h 5251268"/>
              <a:gd name="connsiteX3" fmla="*/ 1293223 w 1436914"/>
              <a:gd name="connsiteY3" fmla="*/ 3944983 h 5251268"/>
              <a:gd name="connsiteX4" fmla="*/ 1306285 w 1436914"/>
              <a:gd name="connsiteY4" fmla="*/ 3422468 h 5251268"/>
              <a:gd name="connsiteX5" fmla="*/ 979714 w 1436914"/>
              <a:gd name="connsiteY5" fmla="*/ 2730137 h 5251268"/>
              <a:gd name="connsiteX6" fmla="*/ 561703 w 1436914"/>
              <a:gd name="connsiteY6" fmla="*/ 1789611 h 5251268"/>
              <a:gd name="connsiteX7" fmla="*/ 52251 w 1436914"/>
              <a:gd name="connsiteY7" fmla="*/ 770708 h 5251268"/>
              <a:gd name="connsiteX8" fmla="*/ 0 w 1436914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306285 w 1933303"/>
              <a:gd name="connsiteY4" fmla="*/ 3422468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888274 w 1933303"/>
              <a:gd name="connsiteY0" fmla="*/ 5251268 h 5251268"/>
              <a:gd name="connsiteX1" fmla="*/ 1436914 w 1933303"/>
              <a:gd name="connsiteY1" fmla="*/ 4637314 h 5251268"/>
              <a:gd name="connsiteX2" fmla="*/ 1933303 w 1933303"/>
              <a:gd name="connsiteY2" fmla="*/ 4180114 h 5251268"/>
              <a:gd name="connsiteX3" fmla="*/ 1293223 w 1933303"/>
              <a:gd name="connsiteY3" fmla="*/ 3944983 h 5251268"/>
              <a:gd name="connsiteX4" fmla="*/ 1763485 w 1933303"/>
              <a:gd name="connsiteY4" fmla="*/ 2899953 h 5251268"/>
              <a:gd name="connsiteX5" fmla="*/ 979714 w 1933303"/>
              <a:gd name="connsiteY5" fmla="*/ 2730137 h 5251268"/>
              <a:gd name="connsiteX6" fmla="*/ 561703 w 1933303"/>
              <a:gd name="connsiteY6" fmla="*/ 1789611 h 5251268"/>
              <a:gd name="connsiteX7" fmla="*/ 52251 w 1933303"/>
              <a:gd name="connsiteY7" fmla="*/ 770708 h 5251268"/>
              <a:gd name="connsiteX8" fmla="*/ 0 w 1933303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757645 w 2638697"/>
              <a:gd name="connsiteY7" fmla="*/ 770708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2468879 w 2638697"/>
              <a:gd name="connsiteY4" fmla="*/ 2899953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  <a:gd name="connsiteX0" fmla="*/ 1593668 w 2638697"/>
              <a:gd name="connsiteY0" fmla="*/ 5251268 h 5251268"/>
              <a:gd name="connsiteX1" fmla="*/ 2142308 w 2638697"/>
              <a:gd name="connsiteY1" fmla="*/ 4637314 h 5251268"/>
              <a:gd name="connsiteX2" fmla="*/ 2638697 w 2638697"/>
              <a:gd name="connsiteY2" fmla="*/ 4180114 h 5251268"/>
              <a:gd name="connsiteX3" fmla="*/ 1998617 w 2638697"/>
              <a:gd name="connsiteY3" fmla="*/ 3944983 h 5251268"/>
              <a:gd name="connsiteX4" fmla="*/ 1881051 w 2638697"/>
              <a:gd name="connsiteY4" fmla="*/ 2978330 h 5251268"/>
              <a:gd name="connsiteX5" fmla="*/ 1685108 w 2638697"/>
              <a:gd name="connsiteY5" fmla="*/ 2730137 h 5251268"/>
              <a:gd name="connsiteX6" fmla="*/ 0 w 2638697"/>
              <a:gd name="connsiteY6" fmla="*/ 1933303 h 5251268"/>
              <a:gd name="connsiteX7" fmla="*/ 1240970 w 2638697"/>
              <a:gd name="connsiteY7" fmla="*/ 600891 h 5251268"/>
              <a:gd name="connsiteX8" fmla="*/ 705394 w 2638697"/>
              <a:gd name="connsiteY8" fmla="*/ 0 h 525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8697" h="5251268">
                <a:moveTo>
                  <a:pt x="1593668" y="5251268"/>
                </a:moveTo>
                <a:lnTo>
                  <a:pt x="2142308" y="4637314"/>
                </a:lnTo>
                <a:lnTo>
                  <a:pt x="2638697" y="4180114"/>
                </a:lnTo>
                <a:lnTo>
                  <a:pt x="1998617" y="3944983"/>
                </a:lnTo>
                <a:lnTo>
                  <a:pt x="1881051" y="2978330"/>
                </a:lnTo>
                <a:lnTo>
                  <a:pt x="1685108" y="2730137"/>
                </a:lnTo>
                <a:lnTo>
                  <a:pt x="0" y="1933303"/>
                </a:lnTo>
                <a:lnTo>
                  <a:pt x="1240970" y="600891"/>
                </a:lnTo>
                <a:lnTo>
                  <a:pt x="705394" y="0"/>
                </a:lnTo>
              </a:path>
            </a:pathLst>
          </a:custGeom>
          <a:noFill/>
          <a:ln w="38100">
            <a:solidFill>
              <a:srgbClr val="00B0F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39989" y="1067352"/>
            <a:ext cx="1776548" cy="1685109"/>
          </a:xfrm>
          <a:prstGeom prst="ellipse">
            <a:avLst/>
          </a:prstGeom>
          <a:solidFill>
            <a:srgbClr val="FFFF99"/>
          </a:solidFill>
          <a:ln w="34925">
            <a:solidFill>
              <a:srgbClr val="C00000"/>
            </a:solidFill>
          </a:ln>
          <a:effectLst/>
          <a:extLst/>
        </p:spPr>
        <p:txBody>
          <a:bodyPr vert="horz" wrap="square" lIns="0" tIns="0" rIns="36000" bIns="3600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+10°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457200" y="6289040"/>
            <a:ext cx="8310880" cy="294640"/>
          </a:xfrm>
          <a:custGeom>
            <a:avLst/>
            <a:gdLst>
              <a:gd name="connsiteX0" fmla="*/ 0 w 8310880"/>
              <a:gd name="connsiteY0" fmla="*/ 284480 h 294640"/>
              <a:gd name="connsiteX1" fmla="*/ 0 w 8310880"/>
              <a:gd name="connsiteY1" fmla="*/ 10160 h 294640"/>
              <a:gd name="connsiteX2" fmla="*/ 8300720 w 8310880"/>
              <a:gd name="connsiteY2" fmla="*/ 0 h 294640"/>
              <a:gd name="connsiteX3" fmla="*/ 8310880 w 8310880"/>
              <a:gd name="connsiteY3" fmla="*/ 294640 h 294640"/>
              <a:gd name="connsiteX4" fmla="*/ 0 w 8310880"/>
              <a:gd name="connsiteY4" fmla="*/ 284480 h 29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0880" h="294640">
                <a:moveTo>
                  <a:pt x="0" y="284480"/>
                </a:moveTo>
                <a:lnTo>
                  <a:pt x="0" y="10160"/>
                </a:lnTo>
                <a:lnTo>
                  <a:pt x="8300720" y="0"/>
                </a:lnTo>
                <a:lnTo>
                  <a:pt x="8310880" y="294640"/>
                </a:lnTo>
                <a:lnTo>
                  <a:pt x="0" y="284480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781006" y="1031966"/>
            <a:ext cx="1306285" cy="5264331"/>
          </a:xfrm>
          <a:custGeom>
            <a:avLst/>
            <a:gdLst>
              <a:gd name="connsiteX0" fmla="*/ 888274 w 1306285"/>
              <a:gd name="connsiteY0" fmla="*/ 5251268 h 5251268"/>
              <a:gd name="connsiteX1" fmla="*/ 1045028 w 1306285"/>
              <a:gd name="connsiteY1" fmla="*/ 4637314 h 5251268"/>
              <a:gd name="connsiteX2" fmla="*/ 1175657 w 1306285"/>
              <a:gd name="connsiteY2" fmla="*/ 4362994 h 5251268"/>
              <a:gd name="connsiteX3" fmla="*/ 1293223 w 1306285"/>
              <a:gd name="connsiteY3" fmla="*/ 3944983 h 5251268"/>
              <a:gd name="connsiteX4" fmla="*/ 1306285 w 1306285"/>
              <a:gd name="connsiteY4" fmla="*/ 3422468 h 5251268"/>
              <a:gd name="connsiteX5" fmla="*/ 979714 w 1306285"/>
              <a:gd name="connsiteY5" fmla="*/ 2730137 h 5251268"/>
              <a:gd name="connsiteX6" fmla="*/ 561703 w 1306285"/>
              <a:gd name="connsiteY6" fmla="*/ 1789611 h 5251268"/>
              <a:gd name="connsiteX7" fmla="*/ 52251 w 1306285"/>
              <a:gd name="connsiteY7" fmla="*/ 770708 h 5251268"/>
              <a:gd name="connsiteX8" fmla="*/ 0 w 1306285"/>
              <a:gd name="connsiteY8" fmla="*/ 0 h 5251268"/>
              <a:gd name="connsiteX0" fmla="*/ 640080 w 1306285"/>
              <a:gd name="connsiteY0" fmla="*/ 5264331 h 5264331"/>
              <a:gd name="connsiteX1" fmla="*/ 1045028 w 1306285"/>
              <a:gd name="connsiteY1" fmla="*/ 4637314 h 5264331"/>
              <a:gd name="connsiteX2" fmla="*/ 1175657 w 1306285"/>
              <a:gd name="connsiteY2" fmla="*/ 4362994 h 5264331"/>
              <a:gd name="connsiteX3" fmla="*/ 1293223 w 1306285"/>
              <a:gd name="connsiteY3" fmla="*/ 3944983 h 5264331"/>
              <a:gd name="connsiteX4" fmla="*/ 1306285 w 1306285"/>
              <a:gd name="connsiteY4" fmla="*/ 3422468 h 5264331"/>
              <a:gd name="connsiteX5" fmla="*/ 979714 w 1306285"/>
              <a:gd name="connsiteY5" fmla="*/ 2730137 h 5264331"/>
              <a:gd name="connsiteX6" fmla="*/ 561703 w 1306285"/>
              <a:gd name="connsiteY6" fmla="*/ 1789611 h 5264331"/>
              <a:gd name="connsiteX7" fmla="*/ 52251 w 1306285"/>
              <a:gd name="connsiteY7" fmla="*/ 770708 h 5264331"/>
              <a:gd name="connsiteX8" fmla="*/ 0 w 1306285"/>
              <a:gd name="connsiteY8" fmla="*/ 0 h 52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5" h="5264331">
                <a:moveTo>
                  <a:pt x="640080" y="5264331"/>
                </a:moveTo>
                <a:lnTo>
                  <a:pt x="1045028" y="4637314"/>
                </a:lnTo>
                <a:lnTo>
                  <a:pt x="1175657" y="4362994"/>
                </a:lnTo>
                <a:lnTo>
                  <a:pt x="1293223" y="3944983"/>
                </a:lnTo>
                <a:lnTo>
                  <a:pt x="1306285" y="3422468"/>
                </a:lnTo>
                <a:lnTo>
                  <a:pt x="979714" y="2730137"/>
                </a:lnTo>
                <a:lnTo>
                  <a:pt x="561703" y="1789611"/>
                </a:lnTo>
                <a:lnTo>
                  <a:pt x="52251" y="77070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967696" y="5717894"/>
            <a:ext cx="5567423" cy="706055"/>
          </a:xfrm>
          <a:custGeom>
            <a:avLst/>
            <a:gdLst>
              <a:gd name="connsiteX0" fmla="*/ 0 w 5567423"/>
              <a:gd name="connsiteY0" fmla="*/ 706055 h 706055"/>
              <a:gd name="connsiteX1" fmla="*/ 532436 w 5567423"/>
              <a:gd name="connsiteY1" fmla="*/ 185195 h 706055"/>
              <a:gd name="connsiteX2" fmla="*/ 1122745 w 5567423"/>
              <a:gd name="connsiteY2" fmla="*/ 312516 h 706055"/>
              <a:gd name="connsiteX3" fmla="*/ 1551008 w 5567423"/>
              <a:gd name="connsiteY3" fmla="*/ 0 h 706055"/>
              <a:gd name="connsiteX4" fmla="*/ 2939970 w 5567423"/>
              <a:gd name="connsiteY4" fmla="*/ 0 h 706055"/>
              <a:gd name="connsiteX5" fmla="*/ 3298785 w 5567423"/>
              <a:gd name="connsiteY5" fmla="*/ 243068 h 706055"/>
              <a:gd name="connsiteX6" fmla="*/ 3611301 w 5567423"/>
              <a:gd name="connsiteY6" fmla="*/ 115747 h 706055"/>
              <a:gd name="connsiteX7" fmla="*/ 4595150 w 5567423"/>
              <a:gd name="connsiteY7" fmla="*/ 243068 h 706055"/>
              <a:gd name="connsiteX8" fmla="*/ 4699322 w 5567423"/>
              <a:gd name="connsiteY8" fmla="*/ 277792 h 706055"/>
              <a:gd name="connsiteX9" fmla="*/ 5567423 w 5567423"/>
              <a:gd name="connsiteY9" fmla="*/ 694481 h 706055"/>
              <a:gd name="connsiteX10" fmla="*/ 0 w 5567423"/>
              <a:gd name="connsiteY10" fmla="*/ 706055 h 70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7423" h="706055">
                <a:moveTo>
                  <a:pt x="0" y="706055"/>
                </a:moveTo>
                <a:lnTo>
                  <a:pt x="532436" y="185195"/>
                </a:lnTo>
                <a:lnTo>
                  <a:pt x="1122745" y="312516"/>
                </a:lnTo>
                <a:lnTo>
                  <a:pt x="1551008" y="0"/>
                </a:lnTo>
                <a:lnTo>
                  <a:pt x="2939970" y="0"/>
                </a:lnTo>
                <a:lnTo>
                  <a:pt x="3298785" y="243068"/>
                </a:lnTo>
                <a:lnTo>
                  <a:pt x="3611301" y="115747"/>
                </a:lnTo>
                <a:lnTo>
                  <a:pt x="4595150" y="243068"/>
                </a:lnTo>
                <a:lnTo>
                  <a:pt x="4699322" y="277792"/>
                </a:lnTo>
                <a:lnTo>
                  <a:pt x="5567423" y="694481"/>
                </a:lnTo>
                <a:lnTo>
                  <a:pt x="0" y="706055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2027547" y="4903340"/>
            <a:ext cx="5567423" cy="1520609"/>
          </a:xfrm>
          <a:custGeom>
            <a:avLst/>
            <a:gdLst>
              <a:gd name="connsiteX0" fmla="*/ 0 w 5567423"/>
              <a:gd name="connsiteY0" fmla="*/ 706055 h 706055"/>
              <a:gd name="connsiteX1" fmla="*/ 532436 w 5567423"/>
              <a:gd name="connsiteY1" fmla="*/ 185195 h 706055"/>
              <a:gd name="connsiteX2" fmla="*/ 1122745 w 5567423"/>
              <a:gd name="connsiteY2" fmla="*/ 312516 h 706055"/>
              <a:gd name="connsiteX3" fmla="*/ 1551008 w 5567423"/>
              <a:gd name="connsiteY3" fmla="*/ 0 h 706055"/>
              <a:gd name="connsiteX4" fmla="*/ 2939970 w 5567423"/>
              <a:gd name="connsiteY4" fmla="*/ 0 h 706055"/>
              <a:gd name="connsiteX5" fmla="*/ 3298785 w 5567423"/>
              <a:gd name="connsiteY5" fmla="*/ 243068 h 706055"/>
              <a:gd name="connsiteX6" fmla="*/ 3611301 w 5567423"/>
              <a:gd name="connsiteY6" fmla="*/ 115747 h 706055"/>
              <a:gd name="connsiteX7" fmla="*/ 4595150 w 5567423"/>
              <a:gd name="connsiteY7" fmla="*/ 243068 h 706055"/>
              <a:gd name="connsiteX8" fmla="*/ 4699322 w 5567423"/>
              <a:gd name="connsiteY8" fmla="*/ 277792 h 706055"/>
              <a:gd name="connsiteX9" fmla="*/ 5567423 w 5567423"/>
              <a:gd name="connsiteY9" fmla="*/ 694481 h 706055"/>
              <a:gd name="connsiteX10" fmla="*/ 0 w 5567423"/>
              <a:gd name="connsiteY10" fmla="*/ 706055 h 70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67423" h="706055">
                <a:moveTo>
                  <a:pt x="0" y="706055"/>
                </a:moveTo>
                <a:lnTo>
                  <a:pt x="532436" y="185195"/>
                </a:lnTo>
                <a:lnTo>
                  <a:pt x="1122745" y="312516"/>
                </a:lnTo>
                <a:lnTo>
                  <a:pt x="1551008" y="0"/>
                </a:lnTo>
                <a:lnTo>
                  <a:pt x="2939970" y="0"/>
                </a:lnTo>
                <a:lnTo>
                  <a:pt x="3298785" y="243068"/>
                </a:lnTo>
                <a:lnTo>
                  <a:pt x="3611301" y="115747"/>
                </a:lnTo>
                <a:lnTo>
                  <a:pt x="4595150" y="243068"/>
                </a:lnTo>
                <a:lnTo>
                  <a:pt x="4699322" y="277792"/>
                </a:lnTo>
                <a:lnTo>
                  <a:pt x="5567423" y="694481"/>
                </a:lnTo>
                <a:lnTo>
                  <a:pt x="0" y="706055"/>
                </a:lnTo>
                <a:close/>
              </a:path>
            </a:pathLst>
          </a:custGeom>
          <a:solidFill>
            <a:srgbClr val="996633"/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605623" y="4796660"/>
            <a:ext cx="203200" cy="21336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786922" y="4796660"/>
            <a:ext cx="203200" cy="213360"/>
          </a:xfrm>
          <a:prstGeom prst="ellipse">
            <a:avLst/>
          </a:prstGeom>
          <a:solidFill>
            <a:srgbClr val="66CCFF"/>
          </a:solidFill>
          <a:ln w="1905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4617584" y="2740655"/>
            <a:ext cx="838200" cy="465137"/>
            <a:chOff x="2624" y="1869"/>
            <a:chExt cx="528" cy="293"/>
          </a:xfrm>
        </p:grpSpPr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2624" y="1869"/>
              <a:ext cx="528" cy="293"/>
            </a:xfrm>
            <a:custGeom>
              <a:avLst/>
              <a:gdLst>
                <a:gd name="T0" fmla="*/ 333 w 1056"/>
                <a:gd name="T1" fmla="*/ 275 h 587"/>
                <a:gd name="T2" fmla="*/ 311 w 1056"/>
                <a:gd name="T3" fmla="*/ 280 h 587"/>
                <a:gd name="T4" fmla="*/ 290 w 1056"/>
                <a:gd name="T5" fmla="*/ 284 h 587"/>
                <a:gd name="T6" fmla="*/ 257 w 1056"/>
                <a:gd name="T7" fmla="*/ 289 h 587"/>
                <a:gd name="T8" fmla="*/ 226 w 1056"/>
                <a:gd name="T9" fmla="*/ 289 h 587"/>
                <a:gd name="T10" fmla="*/ 194 w 1056"/>
                <a:gd name="T11" fmla="*/ 287 h 587"/>
                <a:gd name="T12" fmla="*/ 168 w 1056"/>
                <a:gd name="T13" fmla="*/ 283 h 587"/>
                <a:gd name="T14" fmla="*/ 143 w 1056"/>
                <a:gd name="T15" fmla="*/ 274 h 587"/>
                <a:gd name="T16" fmla="*/ 120 w 1056"/>
                <a:gd name="T17" fmla="*/ 275 h 587"/>
                <a:gd name="T18" fmla="*/ 97 w 1056"/>
                <a:gd name="T19" fmla="*/ 280 h 587"/>
                <a:gd name="T20" fmla="*/ 74 w 1056"/>
                <a:gd name="T21" fmla="*/ 283 h 587"/>
                <a:gd name="T22" fmla="*/ 45 w 1056"/>
                <a:gd name="T23" fmla="*/ 276 h 587"/>
                <a:gd name="T24" fmla="*/ 23 w 1056"/>
                <a:gd name="T25" fmla="*/ 253 h 587"/>
                <a:gd name="T26" fmla="*/ 8 w 1056"/>
                <a:gd name="T27" fmla="*/ 222 h 587"/>
                <a:gd name="T28" fmla="*/ 6 w 1056"/>
                <a:gd name="T29" fmla="*/ 188 h 587"/>
                <a:gd name="T30" fmla="*/ 19 w 1056"/>
                <a:gd name="T31" fmla="*/ 159 h 587"/>
                <a:gd name="T32" fmla="*/ 15 w 1056"/>
                <a:gd name="T33" fmla="*/ 141 h 587"/>
                <a:gd name="T34" fmla="*/ 4 w 1056"/>
                <a:gd name="T35" fmla="*/ 121 h 587"/>
                <a:gd name="T36" fmla="*/ 0 w 1056"/>
                <a:gd name="T37" fmla="*/ 98 h 587"/>
                <a:gd name="T38" fmla="*/ 3 w 1056"/>
                <a:gd name="T39" fmla="*/ 71 h 587"/>
                <a:gd name="T40" fmla="*/ 14 w 1056"/>
                <a:gd name="T41" fmla="*/ 49 h 587"/>
                <a:gd name="T42" fmla="*/ 31 w 1056"/>
                <a:gd name="T43" fmla="*/ 29 h 587"/>
                <a:gd name="T44" fmla="*/ 50 w 1056"/>
                <a:gd name="T45" fmla="*/ 16 h 587"/>
                <a:gd name="T46" fmla="*/ 69 w 1056"/>
                <a:gd name="T47" fmla="*/ 6 h 587"/>
                <a:gd name="T48" fmla="*/ 88 w 1056"/>
                <a:gd name="T49" fmla="*/ 1 h 587"/>
                <a:gd name="T50" fmla="*/ 110 w 1056"/>
                <a:gd name="T51" fmla="*/ 0 h 587"/>
                <a:gd name="T52" fmla="*/ 132 w 1056"/>
                <a:gd name="T53" fmla="*/ 2 h 587"/>
                <a:gd name="T54" fmla="*/ 159 w 1056"/>
                <a:gd name="T55" fmla="*/ 12 h 587"/>
                <a:gd name="T56" fmla="*/ 187 w 1056"/>
                <a:gd name="T57" fmla="*/ 28 h 587"/>
                <a:gd name="T58" fmla="*/ 202 w 1056"/>
                <a:gd name="T59" fmla="*/ 32 h 587"/>
                <a:gd name="T60" fmla="*/ 224 w 1056"/>
                <a:gd name="T61" fmla="*/ 21 h 587"/>
                <a:gd name="T62" fmla="*/ 250 w 1056"/>
                <a:gd name="T63" fmla="*/ 14 h 587"/>
                <a:gd name="T64" fmla="*/ 275 w 1056"/>
                <a:gd name="T65" fmla="*/ 16 h 587"/>
                <a:gd name="T66" fmla="*/ 300 w 1056"/>
                <a:gd name="T67" fmla="*/ 25 h 587"/>
                <a:gd name="T68" fmla="*/ 322 w 1056"/>
                <a:gd name="T69" fmla="*/ 40 h 587"/>
                <a:gd name="T70" fmla="*/ 340 w 1056"/>
                <a:gd name="T71" fmla="*/ 38 h 587"/>
                <a:gd name="T72" fmla="*/ 359 w 1056"/>
                <a:gd name="T73" fmla="*/ 37 h 587"/>
                <a:gd name="T74" fmla="*/ 378 w 1056"/>
                <a:gd name="T75" fmla="*/ 38 h 587"/>
                <a:gd name="T76" fmla="*/ 398 w 1056"/>
                <a:gd name="T77" fmla="*/ 40 h 587"/>
                <a:gd name="T78" fmla="*/ 419 w 1056"/>
                <a:gd name="T79" fmla="*/ 46 h 587"/>
                <a:gd name="T80" fmla="*/ 447 w 1056"/>
                <a:gd name="T81" fmla="*/ 62 h 587"/>
                <a:gd name="T82" fmla="*/ 466 w 1056"/>
                <a:gd name="T83" fmla="*/ 93 h 587"/>
                <a:gd name="T84" fmla="*/ 470 w 1056"/>
                <a:gd name="T85" fmla="*/ 131 h 587"/>
                <a:gd name="T86" fmla="*/ 499 w 1056"/>
                <a:gd name="T87" fmla="*/ 143 h 587"/>
                <a:gd name="T88" fmla="*/ 520 w 1056"/>
                <a:gd name="T89" fmla="*/ 164 h 587"/>
                <a:gd name="T90" fmla="*/ 528 w 1056"/>
                <a:gd name="T91" fmla="*/ 197 h 587"/>
                <a:gd name="T92" fmla="*/ 521 w 1056"/>
                <a:gd name="T93" fmla="*/ 237 h 587"/>
                <a:gd name="T94" fmla="*/ 498 w 1056"/>
                <a:gd name="T95" fmla="*/ 271 h 587"/>
                <a:gd name="T96" fmla="*/ 471 w 1056"/>
                <a:gd name="T97" fmla="*/ 285 h 587"/>
                <a:gd name="T98" fmla="*/ 443 w 1056"/>
                <a:gd name="T99" fmla="*/ 291 h 587"/>
                <a:gd name="T100" fmla="*/ 413 w 1056"/>
                <a:gd name="T101" fmla="*/ 293 h 587"/>
                <a:gd name="T102" fmla="*/ 383 w 1056"/>
                <a:gd name="T103" fmla="*/ 289 h 587"/>
                <a:gd name="T104" fmla="*/ 358 w 1056"/>
                <a:gd name="T105" fmla="*/ 279 h 5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56" h="587">
                  <a:moveTo>
                    <a:pt x="689" y="538"/>
                  </a:moveTo>
                  <a:lnTo>
                    <a:pt x="679" y="545"/>
                  </a:lnTo>
                  <a:lnTo>
                    <a:pt x="666" y="550"/>
                  </a:lnTo>
                  <a:lnTo>
                    <a:pt x="651" y="555"/>
                  </a:lnTo>
                  <a:lnTo>
                    <a:pt x="636" y="558"/>
                  </a:lnTo>
                  <a:lnTo>
                    <a:pt x="621" y="561"/>
                  </a:lnTo>
                  <a:lnTo>
                    <a:pt x="606" y="564"/>
                  </a:lnTo>
                  <a:lnTo>
                    <a:pt x="592" y="566"/>
                  </a:lnTo>
                  <a:lnTo>
                    <a:pt x="580" y="568"/>
                  </a:lnTo>
                  <a:lnTo>
                    <a:pt x="557" y="573"/>
                  </a:lnTo>
                  <a:lnTo>
                    <a:pt x="535" y="575"/>
                  </a:lnTo>
                  <a:lnTo>
                    <a:pt x="514" y="578"/>
                  </a:lnTo>
                  <a:lnTo>
                    <a:pt x="493" y="578"/>
                  </a:lnTo>
                  <a:lnTo>
                    <a:pt x="472" y="578"/>
                  </a:lnTo>
                  <a:lnTo>
                    <a:pt x="452" y="578"/>
                  </a:lnTo>
                  <a:lnTo>
                    <a:pt x="430" y="576"/>
                  </a:lnTo>
                  <a:lnTo>
                    <a:pt x="407" y="575"/>
                  </a:lnTo>
                  <a:lnTo>
                    <a:pt x="388" y="574"/>
                  </a:lnTo>
                  <a:lnTo>
                    <a:pt x="370" y="573"/>
                  </a:lnTo>
                  <a:lnTo>
                    <a:pt x="353" y="571"/>
                  </a:lnTo>
                  <a:lnTo>
                    <a:pt x="336" y="567"/>
                  </a:lnTo>
                  <a:lnTo>
                    <a:pt x="319" y="563"/>
                  </a:lnTo>
                  <a:lnTo>
                    <a:pt x="302" y="556"/>
                  </a:lnTo>
                  <a:lnTo>
                    <a:pt x="285" y="548"/>
                  </a:lnTo>
                  <a:lnTo>
                    <a:pt x="267" y="538"/>
                  </a:lnTo>
                  <a:lnTo>
                    <a:pt x="255" y="544"/>
                  </a:lnTo>
                  <a:lnTo>
                    <a:pt x="240" y="550"/>
                  </a:lnTo>
                  <a:lnTo>
                    <a:pt x="225" y="555"/>
                  </a:lnTo>
                  <a:lnTo>
                    <a:pt x="210" y="558"/>
                  </a:lnTo>
                  <a:lnTo>
                    <a:pt x="193" y="561"/>
                  </a:lnTo>
                  <a:lnTo>
                    <a:pt x="177" y="564"/>
                  </a:lnTo>
                  <a:lnTo>
                    <a:pt x="162" y="566"/>
                  </a:lnTo>
                  <a:lnTo>
                    <a:pt x="147" y="567"/>
                  </a:lnTo>
                  <a:lnTo>
                    <a:pt x="128" y="566"/>
                  </a:lnTo>
                  <a:lnTo>
                    <a:pt x="108" y="561"/>
                  </a:lnTo>
                  <a:lnTo>
                    <a:pt x="90" y="552"/>
                  </a:lnTo>
                  <a:lnTo>
                    <a:pt x="74" y="541"/>
                  </a:lnTo>
                  <a:lnTo>
                    <a:pt x="57" y="525"/>
                  </a:lnTo>
                  <a:lnTo>
                    <a:pt x="45" y="507"/>
                  </a:lnTo>
                  <a:lnTo>
                    <a:pt x="33" y="488"/>
                  </a:lnTo>
                  <a:lnTo>
                    <a:pt x="23" y="467"/>
                  </a:lnTo>
                  <a:lnTo>
                    <a:pt x="16" y="445"/>
                  </a:lnTo>
                  <a:lnTo>
                    <a:pt x="11" y="422"/>
                  </a:lnTo>
                  <a:lnTo>
                    <a:pt x="10" y="399"/>
                  </a:lnTo>
                  <a:lnTo>
                    <a:pt x="12" y="377"/>
                  </a:lnTo>
                  <a:lnTo>
                    <a:pt x="17" y="355"/>
                  </a:lnTo>
                  <a:lnTo>
                    <a:pt x="25" y="336"/>
                  </a:lnTo>
                  <a:lnTo>
                    <a:pt x="38" y="318"/>
                  </a:lnTo>
                  <a:lnTo>
                    <a:pt x="54" y="302"/>
                  </a:lnTo>
                  <a:lnTo>
                    <a:pt x="41" y="293"/>
                  </a:lnTo>
                  <a:lnTo>
                    <a:pt x="30" y="282"/>
                  </a:lnTo>
                  <a:lnTo>
                    <a:pt x="21" y="270"/>
                  </a:lnTo>
                  <a:lnTo>
                    <a:pt x="14" y="256"/>
                  </a:lnTo>
                  <a:lnTo>
                    <a:pt x="8" y="242"/>
                  </a:lnTo>
                  <a:lnTo>
                    <a:pt x="3" y="228"/>
                  </a:lnTo>
                  <a:lnTo>
                    <a:pt x="1" y="213"/>
                  </a:lnTo>
                  <a:lnTo>
                    <a:pt x="0" y="196"/>
                  </a:lnTo>
                  <a:lnTo>
                    <a:pt x="1" y="178"/>
                  </a:lnTo>
                  <a:lnTo>
                    <a:pt x="2" y="161"/>
                  </a:lnTo>
                  <a:lnTo>
                    <a:pt x="6" y="143"/>
                  </a:lnTo>
                  <a:lnTo>
                    <a:pt x="11" y="128"/>
                  </a:lnTo>
                  <a:lnTo>
                    <a:pt x="18" y="114"/>
                  </a:lnTo>
                  <a:lnTo>
                    <a:pt x="27" y="99"/>
                  </a:lnTo>
                  <a:lnTo>
                    <a:pt x="38" y="85"/>
                  </a:lnTo>
                  <a:lnTo>
                    <a:pt x="51" y="71"/>
                  </a:lnTo>
                  <a:lnTo>
                    <a:pt x="62" y="59"/>
                  </a:lnTo>
                  <a:lnTo>
                    <a:pt x="75" y="49"/>
                  </a:lnTo>
                  <a:lnTo>
                    <a:pt x="86" y="40"/>
                  </a:lnTo>
                  <a:lnTo>
                    <a:pt x="99" y="32"/>
                  </a:lnTo>
                  <a:lnTo>
                    <a:pt x="112" y="25"/>
                  </a:lnTo>
                  <a:lnTo>
                    <a:pt x="123" y="18"/>
                  </a:lnTo>
                  <a:lnTo>
                    <a:pt x="137" y="12"/>
                  </a:lnTo>
                  <a:lnTo>
                    <a:pt x="150" y="8"/>
                  </a:lnTo>
                  <a:lnTo>
                    <a:pt x="162" y="4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04" y="0"/>
                  </a:lnTo>
                  <a:lnTo>
                    <a:pt x="219" y="0"/>
                  </a:lnTo>
                  <a:lnTo>
                    <a:pt x="233" y="0"/>
                  </a:lnTo>
                  <a:lnTo>
                    <a:pt x="248" y="2"/>
                  </a:lnTo>
                  <a:lnTo>
                    <a:pt x="264" y="4"/>
                  </a:lnTo>
                  <a:lnTo>
                    <a:pt x="280" y="8"/>
                  </a:lnTo>
                  <a:lnTo>
                    <a:pt x="298" y="16"/>
                  </a:lnTo>
                  <a:lnTo>
                    <a:pt x="318" y="25"/>
                  </a:lnTo>
                  <a:lnTo>
                    <a:pt x="339" y="35"/>
                  </a:lnTo>
                  <a:lnTo>
                    <a:pt x="357" y="46"/>
                  </a:lnTo>
                  <a:lnTo>
                    <a:pt x="374" y="56"/>
                  </a:lnTo>
                  <a:lnTo>
                    <a:pt x="387" y="65"/>
                  </a:lnTo>
                  <a:lnTo>
                    <a:pt x="395" y="72"/>
                  </a:lnTo>
                  <a:lnTo>
                    <a:pt x="404" y="64"/>
                  </a:lnTo>
                  <a:lnTo>
                    <a:pt x="417" y="56"/>
                  </a:lnTo>
                  <a:lnTo>
                    <a:pt x="431" y="49"/>
                  </a:lnTo>
                  <a:lnTo>
                    <a:pt x="447" y="42"/>
                  </a:lnTo>
                  <a:lnTo>
                    <a:pt x="464" y="36"/>
                  </a:lnTo>
                  <a:lnTo>
                    <a:pt x="482" y="32"/>
                  </a:lnTo>
                  <a:lnTo>
                    <a:pt x="500" y="29"/>
                  </a:lnTo>
                  <a:lnTo>
                    <a:pt x="517" y="28"/>
                  </a:lnTo>
                  <a:lnTo>
                    <a:pt x="533" y="29"/>
                  </a:lnTo>
                  <a:lnTo>
                    <a:pt x="550" y="32"/>
                  </a:lnTo>
                  <a:lnTo>
                    <a:pt x="566" y="36"/>
                  </a:lnTo>
                  <a:lnTo>
                    <a:pt x="583" y="42"/>
                  </a:lnTo>
                  <a:lnTo>
                    <a:pt x="599" y="50"/>
                  </a:lnTo>
                  <a:lnTo>
                    <a:pt x="615" y="59"/>
                  </a:lnTo>
                  <a:lnTo>
                    <a:pt x="629" y="70"/>
                  </a:lnTo>
                  <a:lnTo>
                    <a:pt x="643" y="81"/>
                  </a:lnTo>
                  <a:lnTo>
                    <a:pt x="655" y="80"/>
                  </a:lnTo>
                  <a:lnTo>
                    <a:pt x="666" y="78"/>
                  </a:lnTo>
                  <a:lnTo>
                    <a:pt x="679" y="77"/>
                  </a:lnTo>
                  <a:lnTo>
                    <a:pt x="691" y="76"/>
                  </a:lnTo>
                  <a:lnTo>
                    <a:pt x="705" y="76"/>
                  </a:lnTo>
                  <a:lnTo>
                    <a:pt x="718" y="74"/>
                  </a:lnTo>
                  <a:lnTo>
                    <a:pt x="731" y="74"/>
                  </a:lnTo>
                  <a:lnTo>
                    <a:pt x="742" y="74"/>
                  </a:lnTo>
                  <a:lnTo>
                    <a:pt x="756" y="76"/>
                  </a:lnTo>
                  <a:lnTo>
                    <a:pt x="770" y="77"/>
                  </a:lnTo>
                  <a:lnTo>
                    <a:pt x="784" y="79"/>
                  </a:lnTo>
                  <a:lnTo>
                    <a:pt x="796" y="81"/>
                  </a:lnTo>
                  <a:lnTo>
                    <a:pt x="810" y="85"/>
                  </a:lnTo>
                  <a:lnTo>
                    <a:pt x="823" y="88"/>
                  </a:lnTo>
                  <a:lnTo>
                    <a:pt x="837" y="93"/>
                  </a:lnTo>
                  <a:lnTo>
                    <a:pt x="850" y="97"/>
                  </a:lnTo>
                  <a:lnTo>
                    <a:pt x="875" y="110"/>
                  </a:lnTo>
                  <a:lnTo>
                    <a:pt x="894" y="125"/>
                  </a:lnTo>
                  <a:lnTo>
                    <a:pt x="910" y="143"/>
                  </a:lnTo>
                  <a:lnTo>
                    <a:pt x="923" y="164"/>
                  </a:lnTo>
                  <a:lnTo>
                    <a:pt x="932" y="187"/>
                  </a:lnTo>
                  <a:lnTo>
                    <a:pt x="938" y="211"/>
                  </a:lnTo>
                  <a:lnTo>
                    <a:pt x="940" y="237"/>
                  </a:lnTo>
                  <a:lnTo>
                    <a:pt x="939" y="262"/>
                  </a:lnTo>
                  <a:lnTo>
                    <a:pt x="960" y="268"/>
                  </a:lnTo>
                  <a:lnTo>
                    <a:pt x="980" y="276"/>
                  </a:lnTo>
                  <a:lnTo>
                    <a:pt x="997" y="286"/>
                  </a:lnTo>
                  <a:lnTo>
                    <a:pt x="1014" y="299"/>
                  </a:lnTo>
                  <a:lnTo>
                    <a:pt x="1028" y="313"/>
                  </a:lnTo>
                  <a:lnTo>
                    <a:pt x="1039" y="329"/>
                  </a:lnTo>
                  <a:lnTo>
                    <a:pt x="1048" y="347"/>
                  </a:lnTo>
                  <a:lnTo>
                    <a:pt x="1053" y="367"/>
                  </a:lnTo>
                  <a:lnTo>
                    <a:pt x="1056" y="394"/>
                  </a:lnTo>
                  <a:lnTo>
                    <a:pt x="1054" y="422"/>
                  </a:lnTo>
                  <a:lnTo>
                    <a:pt x="1050" y="450"/>
                  </a:lnTo>
                  <a:lnTo>
                    <a:pt x="1042" y="475"/>
                  </a:lnTo>
                  <a:lnTo>
                    <a:pt x="1029" y="500"/>
                  </a:lnTo>
                  <a:lnTo>
                    <a:pt x="1014" y="522"/>
                  </a:lnTo>
                  <a:lnTo>
                    <a:pt x="995" y="542"/>
                  </a:lnTo>
                  <a:lnTo>
                    <a:pt x="973" y="557"/>
                  </a:lnTo>
                  <a:lnTo>
                    <a:pt x="958" y="564"/>
                  </a:lnTo>
                  <a:lnTo>
                    <a:pt x="942" y="571"/>
                  </a:lnTo>
                  <a:lnTo>
                    <a:pt x="923" y="576"/>
                  </a:lnTo>
                  <a:lnTo>
                    <a:pt x="905" y="581"/>
                  </a:lnTo>
                  <a:lnTo>
                    <a:pt x="885" y="583"/>
                  </a:lnTo>
                  <a:lnTo>
                    <a:pt x="865" y="586"/>
                  </a:lnTo>
                  <a:lnTo>
                    <a:pt x="846" y="587"/>
                  </a:lnTo>
                  <a:lnTo>
                    <a:pt x="825" y="587"/>
                  </a:lnTo>
                  <a:lnTo>
                    <a:pt x="806" y="584"/>
                  </a:lnTo>
                  <a:lnTo>
                    <a:pt x="786" y="582"/>
                  </a:lnTo>
                  <a:lnTo>
                    <a:pt x="766" y="579"/>
                  </a:lnTo>
                  <a:lnTo>
                    <a:pt x="749" y="573"/>
                  </a:lnTo>
                  <a:lnTo>
                    <a:pt x="732" y="566"/>
                  </a:lnTo>
                  <a:lnTo>
                    <a:pt x="716" y="558"/>
                  </a:lnTo>
                  <a:lnTo>
                    <a:pt x="702" y="549"/>
                  </a:lnTo>
                  <a:lnTo>
                    <a:pt x="689" y="53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2723" y="2090"/>
              <a:ext cx="265" cy="55"/>
            </a:xfrm>
            <a:custGeom>
              <a:avLst/>
              <a:gdLst>
                <a:gd name="T0" fmla="*/ 248 w 529"/>
                <a:gd name="T1" fmla="*/ 19 h 110"/>
                <a:gd name="T2" fmla="*/ 234 w 529"/>
                <a:gd name="T3" fmla="*/ 27 h 110"/>
                <a:gd name="T4" fmla="*/ 219 w 529"/>
                <a:gd name="T5" fmla="*/ 32 h 110"/>
                <a:gd name="T6" fmla="*/ 204 w 529"/>
                <a:gd name="T7" fmla="*/ 37 h 110"/>
                <a:gd name="T8" fmla="*/ 189 w 529"/>
                <a:gd name="T9" fmla="*/ 40 h 110"/>
                <a:gd name="T10" fmla="*/ 173 w 529"/>
                <a:gd name="T11" fmla="*/ 42 h 110"/>
                <a:gd name="T12" fmla="*/ 156 w 529"/>
                <a:gd name="T13" fmla="*/ 43 h 110"/>
                <a:gd name="T14" fmla="*/ 139 w 529"/>
                <a:gd name="T15" fmla="*/ 43 h 110"/>
                <a:gd name="T16" fmla="*/ 121 w 529"/>
                <a:gd name="T17" fmla="*/ 43 h 110"/>
                <a:gd name="T18" fmla="*/ 104 w 529"/>
                <a:gd name="T19" fmla="*/ 42 h 110"/>
                <a:gd name="T20" fmla="*/ 86 w 529"/>
                <a:gd name="T21" fmla="*/ 39 h 110"/>
                <a:gd name="T22" fmla="*/ 69 w 529"/>
                <a:gd name="T23" fmla="*/ 36 h 110"/>
                <a:gd name="T24" fmla="*/ 53 w 529"/>
                <a:gd name="T25" fmla="*/ 31 h 110"/>
                <a:gd name="T26" fmla="*/ 38 w 529"/>
                <a:gd name="T27" fmla="*/ 25 h 110"/>
                <a:gd name="T28" fmla="*/ 25 w 529"/>
                <a:gd name="T29" fmla="*/ 17 h 110"/>
                <a:gd name="T30" fmla="*/ 15 w 529"/>
                <a:gd name="T31" fmla="*/ 8 h 110"/>
                <a:gd name="T32" fmla="*/ 9 w 529"/>
                <a:gd name="T33" fmla="*/ 1 h 110"/>
                <a:gd name="T34" fmla="*/ 5 w 529"/>
                <a:gd name="T35" fmla="*/ 0 h 110"/>
                <a:gd name="T36" fmla="*/ 1 w 529"/>
                <a:gd name="T37" fmla="*/ 3 h 110"/>
                <a:gd name="T38" fmla="*/ 0 w 529"/>
                <a:gd name="T39" fmla="*/ 8 h 110"/>
                <a:gd name="T40" fmla="*/ 7 w 529"/>
                <a:gd name="T41" fmla="*/ 17 h 110"/>
                <a:gd name="T42" fmla="*/ 21 w 529"/>
                <a:gd name="T43" fmla="*/ 29 h 110"/>
                <a:gd name="T44" fmla="*/ 38 w 529"/>
                <a:gd name="T45" fmla="*/ 38 h 110"/>
                <a:gd name="T46" fmla="*/ 57 w 529"/>
                <a:gd name="T47" fmla="*/ 45 h 110"/>
                <a:gd name="T48" fmla="*/ 76 w 529"/>
                <a:gd name="T49" fmla="*/ 50 h 110"/>
                <a:gd name="T50" fmla="*/ 95 w 529"/>
                <a:gd name="T51" fmla="*/ 52 h 110"/>
                <a:gd name="T52" fmla="*/ 112 w 529"/>
                <a:gd name="T53" fmla="*/ 54 h 110"/>
                <a:gd name="T54" fmla="*/ 125 w 529"/>
                <a:gd name="T55" fmla="*/ 55 h 110"/>
                <a:gd name="T56" fmla="*/ 139 w 529"/>
                <a:gd name="T57" fmla="*/ 55 h 110"/>
                <a:gd name="T58" fmla="*/ 157 w 529"/>
                <a:gd name="T59" fmla="*/ 55 h 110"/>
                <a:gd name="T60" fmla="*/ 175 w 529"/>
                <a:gd name="T61" fmla="*/ 54 h 110"/>
                <a:gd name="T62" fmla="*/ 192 w 529"/>
                <a:gd name="T63" fmla="*/ 52 h 110"/>
                <a:gd name="T64" fmla="*/ 208 w 529"/>
                <a:gd name="T65" fmla="*/ 48 h 110"/>
                <a:gd name="T66" fmla="*/ 223 w 529"/>
                <a:gd name="T67" fmla="*/ 44 h 110"/>
                <a:gd name="T68" fmla="*/ 239 w 529"/>
                <a:gd name="T69" fmla="*/ 38 h 110"/>
                <a:gd name="T70" fmla="*/ 254 w 529"/>
                <a:gd name="T71" fmla="*/ 29 h 110"/>
                <a:gd name="T72" fmla="*/ 264 w 529"/>
                <a:gd name="T73" fmla="*/ 23 h 110"/>
                <a:gd name="T74" fmla="*/ 265 w 529"/>
                <a:gd name="T75" fmla="*/ 18 h 110"/>
                <a:gd name="T76" fmla="*/ 262 w 529"/>
                <a:gd name="T77" fmla="*/ 14 h 110"/>
                <a:gd name="T78" fmla="*/ 257 w 529"/>
                <a:gd name="T79" fmla="*/ 13 h 1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29" h="110">
                  <a:moveTo>
                    <a:pt x="510" y="27"/>
                  </a:moveTo>
                  <a:lnTo>
                    <a:pt x="496" y="37"/>
                  </a:lnTo>
                  <a:lnTo>
                    <a:pt x="481" y="45"/>
                  </a:lnTo>
                  <a:lnTo>
                    <a:pt x="467" y="53"/>
                  </a:lnTo>
                  <a:lnTo>
                    <a:pt x="452" y="58"/>
                  </a:lnTo>
                  <a:lnTo>
                    <a:pt x="438" y="64"/>
                  </a:lnTo>
                  <a:lnTo>
                    <a:pt x="423" y="69"/>
                  </a:lnTo>
                  <a:lnTo>
                    <a:pt x="408" y="73"/>
                  </a:lnTo>
                  <a:lnTo>
                    <a:pt x="393" y="77"/>
                  </a:lnTo>
                  <a:lnTo>
                    <a:pt x="377" y="80"/>
                  </a:lnTo>
                  <a:lnTo>
                    <a:pt x="361" y="83"/>
                  </a:lnTo>
                  <a:lnTo>
                    <a:pt x="345" y="84"/>
                  </a:lnTo>
                  <a:lnTo>
                    <a:pt x="329" y="85"/>
                  </a:lnTo>
                  <a:lnTo>
                    <a:pt x="312" y="86"/>
                  </a:lnTo>
                  <a:lnTo>
                    <a:pt x="295" y="86"/>
                  </a:lnTo>
                  <a:lnTo>
                    <a:pt x="278" y="86"/>
                  </a:lnTo>
                  <a:lnTo>
                    <a:pt x="259" y="86"/>
                  </a:lnTo>
                  <a:lnTo>
                    <a:pt x="242" y="85"/>
                  </a:lnTo>
                  <a:lnTo>
                    <a:pt x="225" y="84"/>
                  </a:lnTo>
                  <a:lnTo>
                    <a:pt x="208" y="83"/>
                  </a:lnTo>
                  <a:lnTo>
                    <a:pt x="190" y="80"/>
                  </a:lnTo>
                  <a:lnTo>
                    <a:pt x="172" y="78"/>
                  </a:lnTo>
                  <a:lnTo>
                    <a:pt x="155" y="75"/>
                  </a:lnTo>
                  <a:lnTo>
                    <a:pt x="137" y="71"/>
                  </a:lnTo>
                  <a:lnTo>
                    <a:pt x="121" y="66"/>
                  </a:lnTo>
                  <a:lnTo>
                    <a:pt x="105" y="61"/>
                  </a:lnTo>
                  <a:lnTo>
                    <a:pt x="90" y="55"/>
                  </a:lnTo>
                  <a:lnTo>
                    <a:pt x="75" y="49"/>
                  </a:lnTo>
                  <a:lnTo>
                    <a:pt x="62" y="41"/>
                  </a:lnTo>
                  <a:lnTo>
                    <a:pt x="50" y="33"/>
                  </a:lnTo>
                  <a:lnTo>
                    <a:pt x="38" y="25"/>
                  </a:lnTo>
                  <a:lnTo>
                    <a:pt x="29" y="16"/>
                  </a:lnTo>
                  <a:lnTo>
                    <a:pt x="21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3" y="33"/>
                  </a:lnTo>
                  <a:lnTo>
                    <a:pt x="27" y="46"/>
                  </a:lnTo>
                  <a:lnTo>
                    <a:pt x="42" y="57"/>
                  </a:lnTo>
                  <a:lnTo>
                    <a:pt x="58" y="66"/>
                  </a:lnTo>
                  <a:lnTo>
                    <a:pt x="76" y="76"/>
                  </a:lnTo>
                  <a:lnTo>
                    <a:pt x="95" y="83"/>
                  </a:lnTo>
                  <a:lnTo>
                    <a:pt x="114" y="89"/>
                  </a:lnTo>
                  <a:lnTo>
                    <a:pt x="134" y="94"/>
                  </a:lnTo>
                  <a:lnTo>
                    <a:pt x="152" y="99"/>
                  </a:lnTo>
                  <a:lnTo>
                    <a:pt x="172" y="102"/>
                  </a:lnTo>
                  <a:lnTo>
                    <a:pt x="190" y="104"/>
                  </a:lnTo>
                  <a:lnTo>
                    <a:pt x="206" y="107"/>
                  </a:lnTo>
                  <a:lnTo>
                    <a:pt x="223" y="108"/>
                  </a:lnTo>
                  <a:lnTo>
                    <a:pt x="238" y="109"/>
                  </a:lnTo>
                  <a:lnTo>
                    <a:pt x="249" y="110"/>
                  </a:lnTo>
                  <a:lnTo>
                    <a:pt x="259" y="110"/>
                  </a:lnTo>
                  <a:lnTo>
                    <a:pt x="278" y="110"/>
                  </a:lnTo>
                  <a:lnTo>
                    <a:pt x="296" y="110"/>
                  </a:lnTo>
                  <a:lnTo>
                    <a:pt x="314" y="110"/>
                  </a:lnTo>
                  <a:lnTo>
                    <a:pt x="332" y="109"/>
                  </a:lnTo>
                  <a:lnTo>
                    <a:pt x="349" y="108"/>
                  </a:lnTo>
                  <a:lnTo>
                    <a:pt x="365" y="106"/>
                  </a:lnTo>
                  <a:lnTo>
                    <a:pt x="383" y="103"/>
                  </a:lnTo>
                  <a:lnTo>
                    <a:pt x="399" y="100"/>
                  </a:lnTo>
                  <a:lnTo>
                    <a:pt x="415" y="96"/>
                  </a:lnTo>
                  <a:lnTo>
                    <a:pt x="431" y="92"/>
                  </a:lnTo>
                  <a:lnTo>
                    <a:pt x="446" y="87"/>
                  </a:lnTo>
                  <a:lnTo>
                    <a:pt x="462" y="81"/>
                  </a:lnTo>
                  <a:lnTo>
                    <a:pt x="477" y="75"/>
                  </a:lnTo>
                  <a:lnTo>
                    <a:pt x="493" y="66"/>
                  </a:lnTo>
                  <a:lnTo>
                    <a:pt x="508" y="57"/>
                  </a:lnTo>
                  <a:lnTo>
                    <a:pt x="523" y="48"/>
                  </a:lnTo>
                  <a:lnTo>
                    <a:pt x="527" y="45"/>
                  </a:lnTo>
                  <a:lnTo>
                    <a:pt x="529" y="40"/>
                  </a:lnTo>
                  <a:lnTo>
                    <a:pt x="529" y="35"/>
                  </a:lnTo>
                  <a:lnTo>
                    <a:pt x="527" y="31"/>
                  </a:lnTo>
                  <a:lnTo>
                    <a:pt x="523" y="27"/>
                  </a:lnTo>
                  <a:lnTo>
                    <a:pt x="519" y="25"/>
                  </a:lnTo>
                  <a:lnTo>
                    <a:pt x="514" y="25"/>
                  </a:lnTo>
                  <a:lnTo>
                    <a:pt x="5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975" y="2003"/>
              <a:ext cx="164" cy="149"/>
            </a:xfrm>
            <a:custGeom>
              <a:avLst/>
              <a:gdLst>
                <a:gd name="T0" fmla="*/ 145 w 327"/>
                <a:gd name="T1" fmla="*/ 27 h 298"/>
                <a:gd name="T2" fmla="*/ 129 w 327"/>
                <a:gd name="T3" fmla="*/ 13 h 298"/>
                <a:gd name="T4" fmla="*/ 109 w 327"/>
                <a:gd name="T5" fmla="*/ 4 h 298"/>
                <a:gd name="T6" fmla="*/ 88 w 327"/>
                <a:gd name="T7" fmla="*/ 0 h 298"/>
                <a:gd name="T8" fmla="*/ 75 w 327"/>
                <a:gd name="T9" fmla="*/ 1 h 298"/>
                <a:gd name="T10" fmla="*/ 72 w 327"/>
                <a:gd name="T11" fmla="*/ 5 h 298"/>
                <a:gd name="T12" fmla="*/ 72 w 327"/>
                <a:gd name="T13" fmla="*/ 10 h 298"/>
                <a:gd name="T14" fmla="*/ 76 w 327"/>
                <a:gd name="T15" fmla="*/ 13 h 298"/>
                <a:gd name="T16" fmla="*/ 87 w 327"/>
                <a:gd name="T17" fmla="*/ 12 h 298"/>
                <a:gd name="T18" fmla="*/ 106 w 327"/>
                <a:gd name="T19" fmla="*/ 16 h 298"/>
                <a:gd name="T20" fmla="*/ 122 w 327"/>
                <a:gd name="T21" fmla="*/ 23 h 298"/>
                <a:gd name="T22" fmla="*/ 137 w 327"/>
                <a:gd name="T23" fmla="*/ 35 h 298"/>
                <a:gd name="T24" fmla="*/ 149 w 327"/>
                <a:gd name="T25" fmla="*/ 55 h 298"/>
                <a:gd name="T26" fmla="*/ 150 w 327"/>
                <a:gd name="T27" fmla="*/ 83 h 298"/>
                <a:gd name="T28" fmla="*/ 141 w 327"/>
                <a:gd name="T29" fmla="*/ 104 h 298"/>
                <a:gd name="T30" fmla="*/ 131 w 327"/>
                <a:gd name="T31" fmla="*/ 115 h 298"/>
                <a:gd name="T32" fmla="*/ 118 w 327"/>
                <a:gd name="T33" fmla="*/ 125 h 298"/>
                <a:gd name="T34" fmla="*/ 103 w 327"/>
                <a:gd name="T35" fmla="*/ 132 h 298"/>
                <a:gd name="T36" fmla="*/ 84 w 327"/>
                <a:gd name="T37" fmla="*/ 137 h 298"/>
                <a:gd name="T38" fmla="*/ 61 w 327"/>
                <a:gd name="T39" fmla="*/ 137 h 298"/>
                <a:gd name="T40" fmla="*/ 39 w 327"/>
                <a:gd name="T41" fmla="*/ 134 h 298"/>
                <a:gd name="T42" fmla="*/ 19 w 327"/>
                <a:gd name="T43" fmla="*/ 126 h 298"/>
                <a:gd name="T44" fmla="*/ 8 w 327"/>
                <a:gd name="T45" fmla="*/ 119 h 298"/>
                <a:gd name="T46" fmla="*/ 3 w 327"/>
                <a:gd name="T47" fmla="*/ 120 h 298"/>
                <a:gd name="T48" fmla="*/ 0 w 327"/>
                <a:gd name="T49" fmla="*/ 125 h 298"/>
                <a:gd name="T50" fmla="*/ 1 w 327"/>
                <a:gd name="T51" fmla="*/ 129 h 298"/>
                <a:gd name="T52" fmla="*/ 8 w 327"/>
                <a:gd name="T53" fmla="*/ 134 h 298"/>
                <a:gd name="T54" fmla="*/ 18 w 327"/>
                <a:gd name="T55" fmla="*/ 139 h 298"/>
                <a:gd name="T56" fmla="*/ 30 w 327"/>
                <a:gd name="T57" fmla="*/ 144 h 298"/>
                <a:gd name="T58" fmla="*/ 41 w 327"/>
                <a:gd name="T59" fmla="*/ 146 h 298"/>
                <a:gd name="T60" fmla="*/ 54 w 327"/>
                <a:gd name="T61" fmla="*/ 149 h 298"/>
                <a:gd name="T62" fmla="*/ 66 w 327"/>
                <a:gd name="T63" fmla="*/ 149 h 298"/>
                <a:gd name="T64" fmla="*/ 79 w 327"/>
                <a:gd name="T65" fmla="*/ 149 h 298"/>
                <a:gd name="T66" fmla="*/ 91 w 327"/>
                <a:gd name="T67" fmla="*/ 147 h 298"/>
                <a:gd name="T68" fmla="*/ 107 w 327"/>
                <a:gd name="T69" fmla="*/ 143 h 298"/>
                <a:gd name="T70" fmla="*/ 125 w 327"/>
                <a:gd name="T71" fmla="*/ 135 h 298"/>
                <a:gd name="T72" fmla="*/ 140 w 327"/>
                <a:gd name="T73" fmla="*/ 124 h 298"/>
                <a:gd name="T74" fmla="*/ 151 w 327"/>
                <a:gd name="T75" fmla="*/ 110 h 298"/>
                <a:gd name="T76" fmla="*/ 162 w 327"/>
                <a:gd name="T77" fmla="*/ 85 h 298"/>
                <a:gd name="T78" fmla="*/ 160 w 327"/>
                <a:gd name="T79" fmla="*/ 51 h 2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27" h="298">
                  <a:moveTo>
                    <a:pt x="304" y="70"/>
                  </a:moveTo>
                  <a:lnTo>
                    <a:pt x="290" y="53"/>
                  </a:lnTo>
                  <a:lnTo>
                    <a:pt x="275" y="39"/>
                  </a:lnTo>
                  <a:lnTo>
                    <a:pt x="257" y="26"/>
                  </a:lnTo>
                  <a:lnTo>
                    <a:pt x="239" y="16"/>
                  </a:lnTo>
                  <a:lnTo>
                    <a:pt x="218" y="8"/>
                  </a:lnTo>
                  <a:lnTo>
                    <a:pt x="197" y="2"/>
                  </a:lnTo>
                  <a:lnTo>
                    <a:pt x="175" y="0"/>
                  </a:lnTo>
                  <a:lnTo>
                    <a:pt x="153" y="1"/>
                  </a:lnTo>
                  <a:lnTo>
                    <a:pt x="149" y="2"/>
                  </a:lnTo>
                  <a:lnTo>
                    <a:pt x="145" y="6"/>
                  </a:lnTo>
                  <a:lnTo>
                    <a:pt x="143" y="10"/>
                  </a:lnTo>
                  <a:lnTo>
                    <a:pt x="143" y="15"/>
                  </a:lnTo>
                  <a:lnTo>
                    <a:pt x="144" y="19"/>
                  </a:lnTo>
                  <a:lnTo>
                    <a:pt x="146" y="23"/>
                  </a:lnTo>
                  <a:lnTo>
                    <a:pt x="151" y="25"/>
                  </a:lnTo>
                  <a:lnTo>
                    <a:pt x="156" y="25"/>
                  </a:lnTo>
                  <a:lnTo>
                    <a:pt x="174" y="24"/>
                  </a:lnTo>
                  <a:lnTo>
                    <a:pt x="192" y="26"/>
                  </a:lnTo>
                  <a:lnTo>
                    <a:pt x="211" y="31"/>
                  </a:lnTo>
                  <a:lnTo>
                    <a:pt x="228" y="37"/>
                  </a:lnTo>
                  <a:lnTo>
                    <a:pt x="244" y="46"/>
                  </a:lnTo>
                  <a:lnTo>
                    <a:pt x="259" y="57"/>
                  </a:lnTo>
                  <a:lnTo>
                    <a:pt x="273" y="70"/>
                  </a:lnTo>
                  <a:lnTo>
                    <a:pt x="285" y="84"/>
                  </a:lnTo>
                  <a:lnTo>
                    <a:pt x="297" y="110"/>
                  </a:lnTo>
                  <a:lnTo>
                    <a:pt x="303" y="137"/>
                  </a:lnTo>
                  <a:lnTo>
                    <a:pt x="300" y="166"/>
                  </a:lnTo>
                  <a:lnTo>
                    <a:pt x="289" y="193"/>
                  </a:lnTo>
                  <a:lnTo>
                    <a:pt x="281" y="207"/>
                  </a:lnTo>
                  <a:lnTo>
                    <a:pt x="272" y="219"/>
                  </a:lnTo>
                  <a:lnTo>
                    <a:pt x="262" y="230"/>
                  </a:lnTo>
                  <a:lnTo>
                    <a:pt x="250" y="240"/>
                  </a:lnTo>
                  <a:lnTo>
                    <a:pt x="236" y="249"/>
                  </a:lnTo>
                  <a:lnTo>
                    <a:pt x="221" y="257"/>
                  </a:lnTo>
                  <a:lnTo>
                    <a:pt x="206" y="263"/>
                  </a:lnTo>
                  <a:lnTo>
                    <a:pt x="189" y="268"/>
                  </a:lnTo>
                  <a:lnTo>
                    <a:pt x="167" y="273"/>
                  </a:lnTo>
                  <a:lnTo>
                    <a:pt x="144" y="274"/>
                  </a:lnTo>
                  <a:lnTo>
                    <a:pt x="121" y="274"/>
                  </a:lnTo>
                  <a:lnTo>
                    <a:pt x="99" y="272"/>
                  </a:lnTo>
                  <a:lnTo>
                    <a:pt x="77" y="267"/>
                  </a:lnTo>
                  <a:lnTo>
                    <a:pt x="56" y="260"/>
                  </a:lnTo>
                  <a:lnTo>
                    <a:pt x="37" y="251"/>
                  </a:lnTo>
                  <a:lnTo>
                    <a:pt x="18" y="240"/>
                  </a:lnTo>
                  <a:lnTo>
                    <a:pt x="15" y="238"/>
                  </a:lnTo>
                  <a:lnTo>
                    <a:pt x="10" y="238"/>
                  </a:lnTo>
                  <a:lnTo>
                    <a:pt x="6" y="240"/>
                  </a:lnTo>
                  <a:lnTo>
                    <a:pt x="2" y="244"/>
                  </a:lnTo>
                  <a:lnTo>
                    <a:pt x="0" y="249"/>
                  </a:lnTo>
                  <a:lnTo>
                    <a:pt x="0" y="253"/>
                  </a:lnTo>
                  <a:lnTo>
                    <a:pt x="2" y="257"/>
                  </a:lnTo>
                  <a:lnTo>
                    <a:pt x="5" y="260"/>
                  </a:lnTo>
                  <a:lnTo>
                    <a:pt x="15" y="267"/>
                  </a:lnTo>
                  <a:lnTo>
                    <a:pt x="25" y="273"/>
                  </a:lnTo>
                  <a:lnTo>
                    <a:pt x="36" y="277"/>
                  </a:lnTo>
                  <a:lnTo>
                    <a:pt x="47" y="282"/>
                  </a:lnTo>
                  <a:lnTo>
                    <a:pt x="59" y="287"/>
                  </a:lnTo>
                  <a:lnTo>
                    <a:pt x="70" y="290"/>
                  </a:lnTo>
                  <a:lnTo>
                    <a:pt x="82" y="292"/>
                  </a:lnTo>
                  <a:lnTo>
                    <a:pt x="94" y="295"/>
                  </a:lnTo>
                  <a:lnTo>
                    <a:pt x="107" y="297"/>
                  </a:lnTo>
                  <a:lnTo>
                    <a:pt x="120" y="298"/>
                  </a:lnTo>
                  <a:lnTo>
                    <a:pt x="132" y="298"/>
                  </a:lnTo>
                  <a:lnTo>
                    <a:pt x="145" y="298"/>
                  </a:lnTo>
                  <a:lnTo>
                    <a:pt x="157" y="297"/>
                  </a:lnTo>
                  <a:lnTo>
                    <a:pt x="169" y="296"/>
                  </a:lnTo>
                  <a:lnTo>
                    <a:pt x="182" y="293"/>
                  </a:lnTo>
                  <a:lnTo>
                    <a:pt x="195" y="291"/>
                  </a:lnTo>
                  <a:lnTo>
                    <a:pt x="214" y="285"/>
                  </a:lnTo>
                  <a:lnTo>
                    <a:pt x="233" y="278"/>
                  </a:lnTo>
                  <a:lnTo>
                    <a:pt x="249" y="269"/>
                  </a:lnTo>
                  <a:lnTo>
                    <a:pt x="265" y="259"/>
                  </a:lnTo>
                  <a:lnTo>
                    <a:pt x="279" y="247"/>
                  </a:lnTo>
                  <a:lnTo>
                    <a:pt x="292" y="235"/>
                  </a:lnTo>
                  <a:lnTo>
                    <a:pt x="302" y="220"/>
                  </a:lnTo>
                  <a:lnTo>
                    <a:pt x="311" y="205"/>
                  </a:lnTo>
                  <a:lnTo>
                    <a:pt x="324" y="170"/>
                  </a:lnTo>
                  <a:lnTo>
                    <a:pt x="327" y="136"/>
                  </a:lnTo>
                  <a:lnTo>
                    <a:pt x="320" y="102"/>
                  </a:lnTo>
                  <a:lnTo>
                    <a:pt x="304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2833" y="1892"/>
              <a:ext cx="254" cy="104"/>
            </a:xfrm>
            <a:custGeom>
              <a:avLst/>
              <a:gdLst>
                <a:gd name="T0" fmla="*/ 14 w 507"/>
                <a:gd name="T1" fmla="*/ 22 h 208"/>
                <a:gd name="T2" fmla="*/ 23 w 507"/>
                <a:gd name="T3" fmla="*/ 17 h 208"/>
                <a:gd name="T4" fmla="*/ 31 w 507"/>
                <a:gd name="T5" fmla="*/ 13 h 208"/>
                <a:gd name="T6" fmla="*/ 40 w 507"/>
                <a:gd name="T7" fmla="*/ 12 h 208"/>
                <a:gd name="T8" fmla="*/ 52 w 507"/>
                <a:gd name="T9" fmla="*/ 12 h 208"/>
                <a:gd name="T10" fmla="*/ 66 w 507"/>
                <a:gd name="T11" fmla="*/ 14 h 208"/>
                <a:gd name="T12" fmla="*/ 80 w 507"/>
                <a:gd name="T13" fmla="*/ 20 h 208"/>
                <a:gd name="T14" fmla="*/ 91 w 507"/>
                <a:gd name="T15" fmla="*/ 28 h 208"/>
                <a:gd name="T16" fmla="*/ 97 w 507"/>
                <a:gd name="T17" fmla="*/ 33 h 208"/>
                <a:gd name="T18" fmla="*/ 97 w 507"/>
                <a:gd name="T19" fmla="*/ 34 h 208"/>
                <a:gd name="T20" fmla="*/ 91 w 507"/>
                <a:gd name="T21" fmla="*/ 37 h 208"/>
                <a:gd name="T22" fmla="*/ 80 w 507"/>
                <a:gd name="T23" fmla="*/ 44 h 208"/>
                <a:gd name="T24" fmla="*/ 71 w 507"/>
                <a:gd name="T25" fmla="*/ 52 h 208"/>
                <a:gd name="T26" fmla="*/ 63 w 507"/>
                <a:gd name="T27" fmla="*/ 61 h 208"/>
                <a:gd name="T28" fmla="*/ 60 w 507"/>
                <a:gd name="T29" fmla="*/ 68 h 208"/>
                <a:gd name="T30" fmla="*/ 63 w 507"/>
                <a:gd name="T31" fmla="*/ 73 h 208"/>
                <a:gd name="T32" fmla="*/ 67 w 507"/>
                <a:gd name="T33" fmla="*/ 74 h 208"/>
                <a:gd name="T34" fmla="*/ 71 w 507"/>
                <a:gd name="T35" fmla="*/ 73 h 208"/>
                <a:gd name="T36" fmla="*/ 77 w 507"/>
                <a:gd name="T37" fmla="*/ 62 h 208"/>
                <a:gd name="T38" fmla="*/ 94 w 507"/>
                <a:gd name="T39" fmla="*/ 49 h 208"/>
                <a:gd name="T40" fmla="*/ 117 w 507"/>
                <a:gd name="T41" fmla="*/ 39 h 208"/>
                <a:gd name="T42" fmla="*/ 140 w 507"/>
                <a:gd name="T43" fmla="*/ 34 h 208"/>
                <a:gd name="T44" fmla="*/ 158 w 507"/>
                <a:gd name="T45" fmla="*/ 33 h 208"/>
                <a:gd name="T46" fmla="*/ 174 w 507"/>
                <a:gd name="T47" fmla="*/ 35 h 208"/>
                <a:gd name="T48" fmla="*/ 189 w 507"/>
                <a:gd name="T49" fmla="*/ 39 h 208"/>
                <a:gd name="T50" fmla="*/ 204 w 507"/>
                <a:gd name="T51" fmla="*/ 46 h 208"/>
                <a:gd name="T52" fmla="*/ 216 w 507"/>
                <a:gd name="T53" fmla="*/ 55 h 208"/>
                <a:gd name="T54" fmla="*/ 226 w 507"/>
                <a:gd name="T55" fmla="*/ 66 h 208"/>
                <a:gd name="T56" fmla="*/ 235 w 507"/>
                <a:gd name="T57" fmla="*/ 78 h 208"/>
                <a:gd name="T58" fmla="*/ 241 w 507"/>
                <a:gd name="T59" fmla="*/ 92 h 208"/>
                <a:gd name="T60" fmla="*/ 243 w 507"/>
                <a:gd name="T61" fmla="*/ 101 h 208"/>
                <a:gd name="T62" fmla="*/ 247 w 507"/>
                <a:gd name="T63" fmla="*/ 104 h 208"/>
                <a:gd name="T64" fmla="*/ 252 w 507"/>
                <a:gd name="T65" fmla="*/ 103 h 208"/>
                <a:gd name="T66" fmla="*/ 254 w 507"/>
                <a:gd name="T67" fmla="*/ 100 h 208"/>
                <a:gd name="T68" fmla="*/ 252 w 507"/>
                <a:gd name="T69" fmla="*/ 89 h 208"/>
                <a:gd name="T70" fmla="*/ 245 w 507"/>
                <a:gd name="T71" fmla="*/ 73 h 208"/>
                <a:gd name="T72" fmla="*/ 236 w 507"/>
                <a:gd name="T73" fmla="*/ 59 h 208"/>
                <a:gd name="T74" fmla="*/ 224 w 507"/>
                <a:gd name="T75" fmla="*/ 47 h 208"/>
                <a:gd name="T76" fmla="*/ 210 w 507"/>
                <a:gd name="T77" fmla="*/ 36 h 208"/>
                <a:gd name="T78" fmla="*/ 194 w 507"/>
                <a:gd name="T79" fmla="*/ 29 h 208"/>
                <a:gd name="T80" fmla="*/ 177 w 507"/>
                <a:gd name="T81" fmla="*/ 24 h 208"/>
                <a:gd name="T82" fmla="*/ 158 w 507"/>
                <a:gd name="T83" fmla="*/ 21 h 208"/>
                <a:gd name="T84" fmla="*/ 144 w 507"/>
                <a:gd name="T85" fmla="*/ 21 h 208"/>
                <a:gd name="T86" fmla="*/ 135 w 507"/>
                <a:gd name="T87" fmla="*/ 22 h 208"/>
                <a:gd name="T88" fmla="*/ 124 w 507"/>
                <a:gd name="T89" fmla="*/ 25 h 208"/>
                <a:gd name="T90" fmla="*/ 113 w 507"/>
                <a:gd name="T91" fmla="*/ 28 h 208"/>
                <a:gd name="T92" fmla="*/ 107 w 507"/>
                <a:gd name="T93" fmla="*/ 29 h 208"/>
                <a:gd name="T94" fmla="*/ 106 w 507"/>
                <a:gd name="T95" fmla="*/ 27 h 208"/>
                <a:gd name="T96" fmla="*/ 100 w 507"/>
                <a:gd name="T97" fmla="*/ 20 h 208"/>
                <a:gd name="T98" fmla="*/ 86 w 507"/>
                <a:gd name="T99" fmla="*/ 10 h 208"/>
                <a:gd name="T100" fmla="*/ 70 w 507"/>
                <a:gd name="T101" fmla="*/ 3 h 208"/>
                <a:gd name="T102" fmla="*/ 52 w 507"/>
                <a:gd name="T103" fmla="*/ 0 h 208"/>
                <a:gd name="T104" fmla="*/ 37 w 507"/>
                <a:gd name="T105" fmla="*/ 1 h 208"/>
                <a:gd name="T106" fmla="*/ 25 w 507"/>
                <a:gd name="T107" fmla="*/ 3 h 208"/>
                <a:gd name="T108" fmla="*/ 14 w 507"/>
                <a:gd name="T109" fmla="*/ 8 h 208"/>
                <a:gd name="T110" fmla="*/ 5 w 507"/>
                <a:gd name="T111" fmla="*/ 15 h 208"/>
                <a:gd name="T112" fmla="*/ 0 w 507"/>
                <a:gd name="T113" fmla="*/ 21 h 208"/>
                <a:gd name="T114" fmla="*/ 1 w 507"/>
                <a:gd name="T115" fmla="*/ 26 h 208"/>
                <a:gd name="T116" fmla="*/ 4 w 507"/>
                <a:gd name="T117" fmla="*/ 29 h 208"/>
                <a:gd name="T118" fmla="*/ 9 w 507"/>
                <a:gd name="T119" fmla="*/ 28 h 2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07" h="208">
                  <a:moveTo>
                    <a:pt x="21" y="53"/>
                  </a:moveTo>
                  <a:lnTo>
                    <a:pt x="28" y="44"/>
                  </a:lnTo>
                  <a:lnTo>
                    <a:pt x="36" y="39"/>
                  </a:lnTo>
                  <a:lnTo>
                    <a:pt x="45" y="33"/>
                  </a:lnTo>
                  <a:lnTo>
                    <a:pt x="53" y="30"/>
                  </a:lnTo>
                  <a:lnTo>
                    <a:pt x="62" y="26"/>
                  </a:lnTo>
                  <a:lnTo>
                    <a:pt x="72" y="25"/>
                  </a:lnTo>
                  <a:lnTo>
                    <a:pt x="80" y="24"/>
                  </a:lnTo>
                  <a:lnTo>
                    <a:pt x="88" y="23"/>
                  </a:lnTo>
                  <a:lnTo>
                    <a:pt x="103" y="23"/>
                  </a:lnTo>
                  <a:lnTo>
                    <a:pt x="117" y="25"/>
                  </a:lnTo>
                  <a:lnTo>
                    <a:pt x="132" y="28"/>
                  </a:lnTo>
                  <a:lnTo>
                    <a:pt x="145" y="34"/>
                  </a:lnTo>
                  <a:lnTo>
                    <a:pt x="159" y="40"/>
                  </a:lnTo>
                  <a:lnTo>
                    <a:pt x="172" y="48"/>
                  </a:lnTo>
                  <a:lnTo>
                    <a:pt x="182" y="56"/>
                  </a:lnTo>
                  <a:lnTo>
                    <a:pt x="193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5" y="68"/>
                  </a:lnTo>
                  <a:lnTo>
                    <a:pt x="182" y="73"/>
                  </a:lnTo>
                  <a:lnTo>
                    <a:pt x="171" y="80"/>
                  </a:lnTo>
                  <a:lnTo>
                    <a:pt x="160" y="87"/>
                  </a:lnTo>
                  <a:lnTo>
                    <a:pt x="150" y="95"/>
                  </a:lnTo>
                  <a:lnTo>
                    <a:pt x="141" y="103"/>
                  </a:lnTo>
                  <a:lnTo>
                    <a:pt x="133" y="112"/>
                  </a:lnTo>
                  <a:lnTo>
                    <a:pt x="126" y="122"/>
                  </a:lnTo>
                  <a:lnTo>
                    <a:pt x="121" y="131"/>
                  </a:lnTo>
                  <a:lnTo>
                    <a:pt x="120" y="135"/>
                  </a:lnTo>
                  <a:lnTo>
                    <a:pt x="121" y="140"/>
                  </a:lnTo>
                  <a:lnTo>
                    <a:pt x="125" y="145"/>
                  </a:lnTo>
                  <a:lnTo>
                    <a:pt x="128" y="147"/>
                  </a:lnTo>
                  <a:lnTo>
                    <a:pt x="133" y="148"/>
                  </a:lnTo>
                  <a:lnTo>
                    <a:pt x="137" y="147"/>
                  </a:lnTo>
                  <a:lnTo>
                    <a:pt x="141" y="145"/>
                  </a:lnTo>
                  <a:lnTo>
                    <a:pt x="144" y="140"/>
                  </a:lnTo>
                  <a:lnTo>
                    <a:pt x="154" y="124"/>
                  </a:lnTo>
                  <a:lnTo>
                    <a:pt x="170" y="110"/>
                  </a:lnTo>
                  <a:lnTo>
                    <a:pt x="188" y="97"/>
                  </a:lnTo>
                  <a:lnTo>
                    <a:pt x="211" y="87"/>
                  </a:lnTo>
                  <a:lnTo>
                    <a:pt x="234" y="78"/>
                  </a:lnTo>
                  <a:lnTo>
                    <a:pt x="257" y="72"/>
                  </a:lnTo>
                  <a:lnTo>
                    <a:pt x="279" y="68"/>
                  </a:lnTo>
                  <a:lnTo>
                    <a:pt x="298" y="65"/>
                  </a:lnTo>
                  <a:lnTo>
                    <a:pt x="315" y="65"/>
                  </a:lnTo>
                  <a:lnTo>
                    <a:pt x="331" y="66"/>
                  </a:lnTo>
                  <a:lnTo>
                    <a:pt x="347" y="70"/>
                  </a:lnTo>
                  <a:lnTo>
                    <a:pt x="363" y="73"/>
                  </a:lnTo>
                  <a:lnTo>
                    <a:pt x="378" y="78"/>
                  </a:lnTo>
                  <a:lnTo>
                    <a:pt x="393" y="85"/>
                  </a:lnTo>
                  <a:lnTo>
                    <a:pt x="407" y="92"/>
                  </a:lnTo>
                  <a:lnTo>
                    <a:pt x="420" y="101"/>
                  </a:lnTo>
                  <a:lnTo>
                    <a:pt x="431" y="110"/>
                  </a:lnTo>
                  <a:lnTo>
                    <a:pt x="443" y="120"/>
                  </a:lnTo>
                  <a:lnTo>
                    <a:pt x="452" y="131"/>
                  </a:lnTo>
                  <a:lnTo>
                    <a:pt x="461" y="144"/>
                  </a:lnTo>
                  <a:lnTo>
                    <a:pt x="469" y="156"/>
                  </a:lnTo>
                  <a:lnTo>
                    <a:pt x="475" y="170"/>
                  </a:lnTo>
                  <a:lnTo>
                    <a:pt x="481" y="184"/>
                  </a:lnTo>
                  <a:lnTo>
                    <a:pt x="484" y="199"/>
                  </a:lnTo>
                  <a:lnTo>
                    <a:pt x="485" y="202"/>
                  </a:lnTo>
                  <a:lnTo>
                    <a:pt x="489" y="206"/>
                  </a:lnTo>
                  <a:lnTo>
                    <a:pt x="494" y="208"/>
                  </a:lnTo>
                  <a:lnTo>
                    <a:pt x="498" y="208"/>
                  </a:lnTo>
                  <a:lnTo>
                    <a:pt x="503" y="206"/>
                  </a:lnTo>
                  <a:lnTo>
                    <a:pt x="505" y="202"/>
                  </a:lnTo>
                  <a:lnTo>
                    <a:pt x="507" y="199"/>
                  </a:lnTo>
                  <a:lnTo>
                    <a:pt x="507" y="194"/>
                  </a:lnTo>
                  <a:lnTo>
                    <a:pt x="503" y="177"/>
                  </a:lnTo>
                  <a:lnTo>
                    <a:pt x="497" y="161"/>
                  </a:lnTo>
                  <a:lnTo>
                    <a:pt x="490" y="146"/>
                  </a:lnTo>
                  <a:lnTo>
                    <a:pt x="481" y="131"/>
                  </a:lnTo>
                  <a:lnTo>
                    <a:pt x="472" y="117"/>
                  </a:lnTo>
                  <a:lnTo>
                    <a:pt x="460" y="104"/>
                  </a:lnTo>
                  <a:lnTo>
                    <a:pt x="447" y="93"/>
                  </a:lnTo>
                  <a:lnTo>
                    <a:pt x="434" y="81"/>
                  </a:lnTo>
                  <a:lnTo>
                    <a:pt x="420" y="72"/>
                  </a:lnTo>
                  <a:lnTo>
                    <a:pt x="404" y="64"/>
                  </a:lnTo>
                  <a:lnTo>
                    <a:pt x="388" y="57"/>
                  </a:lnTo>
                  <a:lnTo>
                    <a:pt x="370" y="51"/>
                  </a:lnTo>
                  <a:lnTo>
                    <a:pt x="353" y="47"/>
                  </a:lnTo>
                  <a:lnTo>
                    <a:pt x="334" y="43"/>
                  </a:lnTo>
                  <a:lnTo>
                    <a:pt x="316" y="42"/>
                  </a:lnTo>
                  <a:lnTo>
                    <a:pt x="296" y="42"/>
                  </a:lnTo>
                  <a:lnTo>
                    <a:pt x="288" y="42"/>
                  </a:lnTo>
                  <a:lnTo>
                    <a:pt x="278" y="43"/>
                  </a:lnTo>
                  <a:lnTo>
                    <a:pt x="269" y="44"/>
                  </a:lnTo>
                  <a:lnTo>
                    <a:pt x="258" y="47"/>
                  </a:lnTo>
                  <a:lnTo>
                    <a:pt x="247" y="49"/>
                  </a:lnTo>
                  <a:lnTo>
                    <a:pt x="237" y="53"/>
                  </a:lnTo>
                  <a:lnTo>
                    <a:pt x="225" y="56"/>
                  </a:lnTo>
                  <a:lnTo>
                    <a:pt x="213" y="59"/>
                  </a:lnTo>
                  <a:lnTo>
                    <a:pt x="213" y="57"/>
                  </a:lnTo>
                  <a:lnTo>
                    <a:pt x="213" y="55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00" y="39"/>
                  </a:lnTo>
                  <a:lnTo>
                    <a:pt x="186" y="28"/>
                  </a:lnTo>
                  <a:lnTo>
                    <a:pt x="171" y="19"/>
                  </a:lnTo>
                  <a:lnTo>
                    <a:pt x="155" y="12"/>
                  </a:lnTo>
                  <a:lnTo>
                    <a:pt x="139" y="6"/>
                  </a:lnTo>
                  <a:lnTo>
                    <a:pt x="121" y="2"/>
                  </a:lnTo>
                  <a:lnTo>
                    <a:pt x="104" y="0"/>
                  </a:lnTo>
                  <a:lnTo>
                    <a:pt x="87" y="0"/>
                  </a:lnTo>
                  <a:lnTo>
                    <a:pt x="74" y="1"/>
                  </a:lnTo>
                  <a:lnTo>
                    <a:pt x="61" y="3"/>
                  </a:lnTo>
                  <a:lnTo>
                    <a:pt x="49" y="5"/>
                  </a:lnTo>
                  <a:lnTo>
                    <a:pt x="38" y="10"/>
                  </a:lnTo>
                  <a:lnTo>
                    <a:pt x="28" y="16"/>
                  </a:lnTo>
                  <a:lnTo>
                    <a:pt x="19" y="21"/>
                  </a:lnTo>
                  <a:lnTo>
                    <a:pt x="9" y="30"/>
                  </a:lnTo>
                  <a:lnTo>
                    <a:pt x="3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4" y="55"/>
                  </a:lnTo>
                  <a:lnTo>
                    <a:pt x="8" y="57"/>
                  </a:lnTo>
                  <a:lnTo>
                    <a:pt x="13" y="57"/>
                  </a:lnTo>
                  <a:lnTo>
                    <a:pt x="18" y="56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2635" y="1883"/>
              <a:ext cx="214" cy="150"/>
            </a:xfrm>
            <a:custGeom>
              <a:avLst/>
              <a:gdLst>
                <a:gd name="T0" fmla="*/ 68 w 428"/>
                <a:gd name="T1" fmla="*/ 150 h 301"/>
                <a:gd name="T2" fmla="*/ 71 w 428"/>
                <a:gd name="T3" fmla="*/ 147 h 301"/>
                <a:gd name="T4" fmla="*/ 72 w 428"/>
                <a:gd name="T5" fmla="*/ 143 h 301"/>
                <a:gd name="T6" fmla="*/ 69 w 428"/>
                <a:gd name="T7" fmla="*/ 139 h 301"/>
                <a:gd name="T8" fmla="*/ 58 w 428"/>
                <a:gd name="T9" fmla="*/ 136 h 301"/>
                <a:gd name="T10" fmla="*/ 43 w 428"/>
                <a:gd name="T11" fmla="*/ 131 h 301"/>
                <a:gd name="T12" fmla="*/ 31 w 428"/>
                <a:gd name="T13" fmla="*/ 122 h 301"/>
                <a:gd name="T14" fmla="*/ 20 w 428"/>
                <a:gd name="T15" fmla="*/ 111 h 301"/>
                <a:gd name="T16" fmla="*/ 13 w 428"/>
                <a:gd name="T17" fmla="*/ 91 h 301"/>
                <a:gd name="T18" fmla="*/ 15 w 428"/>
                <a:gd name="T19" fmla="*/ 67 h 301"/>
                <a:gd name="T20" fmla="*/ 24 w 428"/>
                <a:gd name="T21" fmla="*/ 50 h 301"/>
                <a:gd name="T22" fmla="*/ 37 w 428"/>
                <a:gd name="T23" fmla="*/ 35 h 301"/>
                <a:gd name="T24" fmla="*/ 53 w 428"/>
                <a:gd name="T25" fmla="*/ 23 h 301"/>
                <a:gd name="T26" fmla="*/ 70 w 428"/>
                <a:gd name="T27" fmla="*/ 15 h 301"/>
                <a:gd name="T28" fmla="*/ 87 w 428"/>
                <a:gd name="T29" fmla="*/ 12 h 301"/>
                <a:gd name="T30" fmla="*/ 103 w 428"/>
                <a:gd name="T31" fmla="*/ 12 h 301"/>
                <a:gd name="T32" fmla="*/ 120 w 428"/>
                <a:gd name="T33" fmla="*/ 15 h 301"/>
                <a:gd name="T34" fmla="*/ 138 w 428"/>
                <a:gd name="T35" fmla="*/ 20 h 301"/>
                <a:gd name="T36" fmla="*/ 156 w 428"/>
                <a:gd name="T37" fmla="*/ 27 h 301"/>
                <a:gd name="T38" fmla="*/ 173 w 428"/>
                <a:gd name="T39" fmla="*/ 37 h 301"/>
                <a:gd name="T40" fmla="*/ 187 w 428"/>
                <a:gd name="T41" fmla="*/ 47 h 301"/>
                <a:gd name="T42" fmla="*/ 199 w 428"/>
                <a:gd name="T43" fmla="*/ 59 h 301"/>
                <a:gd name="T44" fmla="*/ 205 w 428"/>
                <a:gd name="T45" fmla="*/ 67 h 301"/>
                <a:gd name="T46" fmla="*/ 209 w 428"/>
                <a:gd name="T47" fmla="*/ 68 h 301"/>
                <a:gd name="T48" fmla="*/ 213 w 428"/>
                <a:gd name="T49" fmla="*/ 65 h 301"/>
                <a:gd name="T50" fmla="*/ 214 w 428"/>
                <a:gd name="T51" fmla="*/ 61 h 301"/>
                <a:gd name="T52" fmla="*/ 208 w 428"/>
                <a:gd name="T53" fmla="*/ 52 h 301"/>
                <a:gd name="T54" fmla="*/ 195 w 428"/>
                <a:gd name="T55" fmla="*/ 38 h 301"/>
                <a:gd name="T56" fmla="*/ 180 w 428"/>
                <a:gd name="T57" fmla="*/ 26 h 301"/>
                <a:gd name="T58" fmla="*/ 161 w 428"/>
                <a:gd name="T59" fmla="*/ 17 h 301"/>
                <a:gd name="T60" fmla="*/ 142 w 428"/>
                <a:gd name="T61" fmla="*/ 8 h 301"/>
                <a:gd name="T62" fmla="*/ 122 w 428"/>
                <a:gd name="T63" fmla="*/ 3 h 301"/>
                <a:gd name="T64" fmla="*/ 103 w 428"/>
                <a:gd name="T65" fmla="*/ 0 h 301"/>
                <a:gd name="T66" fmla="*/ 85 w 428"/>
                <a:gd name="T67" fmla="*/ 0 h 301"/>
                <a:gd name="T68" fmla="*/ 67 w 428"/>
                <a:gd name="T69" fmla="*/ 3 h 301"/>
                <a:gd name="T70" fmla="*/ 47 w 428"/>
                <a:gd name="T71" fmla="*/ 12 h 301"/>
                <a:gd name="T72" fmla="*/ 29 w 428"/>
                <a:gd name="T73" fmla="*/ 26 h 301"/>
                <a:gd name="T74" fmla="*/ 14 w 428"/>
                <a:gd name="T75" fmla="*/ 43 h 301"/>
                <a:gd name="T76" fmla="*/ 2 w 428"/>
                <a:gd name="T77" fmla="*/ 67 h 301"/>
                <a:gd name="T78" fmla="*/ 1 w 428"/>
                <a:gd name="T79" fmla="*/ 96 h 301"/>
                <a:gd name="T80" fmla="*/ 10 w 428"/>
                <a:gd name="T81" fmla="*/ 117 h 301"/>
                <a:gd name="T82" fmla="*/ 23 w 428"/>
                <a:gd name="T83" fmla="*/ 131 h 301"/>
                <a:gd name="T84" fmla="*/ 38 w 428"/>
                <a:gd name="T85" fmla="*/ 141 h 301"/>
                <a:gd name="T86" fmla="*/ 55 w 428"/>
                <a:gd name="T87" fmla="*/ 148 h 3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28" h="301">
                  <a:moveTo>
                    <a:pt x="130" y="301"/>
                  </a:moveTo>
                  <a:lnTo>
                    <a:pt x="135" y="301"/>
                  </a:lnTo>
                  <a:lnTo>
                    <a:pt x="138" y="298"/>
                  </a:lnTo>
                  <a:lnTo>
                    <a:pt x="141" y="295"/>
                  </a:lnTo>
                  <a:lnTo>
                    <a:pt x="143" y="290"/>
                  </a:lnTo>
                  <a:lnTo>
                    <a:pt x="143" y="286"/>
                  </a:lnTo>
                  <a:lnTo>
                    <a:pt x="140" y="281"/>
                  </a:lnTo>
                  <a:lnTo>
                    <a:pt x="137" y="278"/>
                  </a:lnTo>
                  <a:lnTo>
                    <a:pt x="132" y="276"/>
                  </a:lnTo>
                  <a:lnTo>
                    <a:pt x="116" y="273"/>
                  </a:lnTo>
                  <a:lnTo>
                    <a:pt x="101" y="268"/>
                  </a:lnTo>
                  <a:lnTo>
                    <a:pt x="86" y="262"/>
                  </a:lnTo>
                  <a:lnTo>
                    <a:pt x="72" y="253"/>
                  </a:lnTo>
                  <a:lnTo>
                    <a:pt x="61" y="244"/>
                  </a:lnTo>
                  <a:lnTo>
                    <a:pt x="49" y="234"/>
                  </a:lnTo>
                  <a:lnTo>
                    <a:pt x="40" y="222"/>
                  </a:lnTo>
                  <a:lnTo>
                    <a:pt x="33" y="210"/>
                  </a:lnTo>
                  <a:lnTo>
                    <a:pt x="25" y="183"/>
                  </a:lnTo>
                  <a:lnTo>
                    <a:pt x="24" y="158"/>
                  </a:lnTo>
                  <a:lnTo>
                    <a:pt x="29" y="135"/>
                  </a:lnTo>
                  <a:lnTo>
                    <a:pt x="37" y="116"/>
                  </a:lnTo>
                  <a:lnTo>
                    <a:pt x="47" y="100"/>
                  </a:lnTo>
                  <a:lnTo>
                    <a:pt x="60" y="84"/>
                  </a:lnTo>
                  <a:lnTo>
                    <a:pt x="73" y="70"/>
                  </a:lnTo>
                  <a:lnTo>
                    <a:pt x="88" y="57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0" y="30"/>
                  </a:lnTo>
                  <a:lnTo>
                    <a:pt x="158" y="25"/>
                  </a:lnTo>
                  <a:lnTo>
                    <a:pt x="173" y="24"/>
                  </a:lnTo>
                  <a:lnTo>
                    <a:pt x="188" y="23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30"/>
                  </a:lnTo>
                  <a:lnTo>
                    <a:pt x="258" y="35"/>
                  </a:lnTo>
                  <a:lnTo>
                    <a:pt x="276" y="40"/>
                  </a:lnTo>
                  <a:lnTo>
                    <a:pt x="294" y="47"/>
                  </a:lnTo>
                  <a:lnTo>
                    <a:pt x="312" y="55"/>
                  </a:lnTo>
                  <a:lnTo>
                    <a:pt x="328" y="63"/>
                  </a:lnTo>
                  <a:lnTo>
                    <a:pt x="345" y="74"/>
                  </a:lnTo>
                  <a:lnTo>
                    <a:pt x="360" y="83"/>
                  </a:lnTo>
                  <a:lnTo>
                    <a:pt x="374" y="95"/>
                  </a:lnTo>
                  <a:lnTo>
                    <a:pt x="386" y="106"/>
                  </a:lnTo>
                  <a:lnTo>
                    <a:pt x="397" y="118"/>
                  </a:lnTo>
                  <a:lnTo>
                    <a:pt x="405" y="130"/>
                  </a:lnTo>
                  <a:lnTo>
                    <a:pt x="409" y="134"/>
                  </a:lnTo>
                  <a:lnTo>
                    <a:pt x="414" y="136"/>
                  </a:lnTo>
                  <a:lnTo>
                    <a:pt x="418" y="136"/>
                  </a:lnTo>
                  <a:lnTo>
                    <a:pt x="423" y="135"/>
                  </a:lnTo>
                  <a:lnTo>
                    <a:pt x="426" y="131"/>
                  </a:lnTo>
                  <a:lnTo>
                    <a:pt x="428" y="128"/>
                  </a:lnTo>
                  <a:lnTo>
                    <a:pt x="428" y="123"/>
                  </a:lnTo>
                  <a:lnTo>
                    <a:pt x="426" y="119"/>
                  </a:lnTo>
                  <a:lnTo>
                    <a:pt x="416" y="104"/>
                  </a:lnTo>
                  <a:lnTo>
                    <a:pt x="404" y="90"/>
                  </a:lnTo>
                  <a:lnTo>
                    <a:pt x="390" y="77"/>
                  </a:lnTo>
                  <a:lnTo>
                    <a:pt x="375" y="65"/>
                  </a:lnTo>
                  <a:lnTo>
                    <a:pt x="359" y="53"/>
                  </a:lnTo>
                  <a:lnTo>
                    <a:pt x="341" y="43"/>
                  </a:lnTo>
                  <a:lnTo>
                    <a:pt x="322" y="34"/>
                  </a:lnTo>
                  <a:lnTo>
                    <a:pt x="304" y="25"/>
                  </a:lnTo>
                  <a:lnTo>
                    <a:pt x="284" y="17"/>
                  </a:lnTo>
                  <a:lnTo>
                    <a:pt x="265" y="12"/>
                  </a:lnTo>
                  <a:lnTo>
                    <a:pt x="244" y="7"/>
                  </a:lnTo>
                  <a:lnTo>
                    <a:pt x="224" y="4"/>
                  </a:lnTo>
                  <a:lnTo>
                    <a:pt x="206" y="1"/>
                  </a:lnTo>
                  <a:lnTo>
                    <a:pt x="188" y="0"/>
                  </a:lnTo>
                  <a:lnTo>
                    <a:pt x="170" y="0"/>
                  </a:lnTo>
                  <a:lnTo>
                    <a:pt x="154" y="2"/>
                  </a:lnTo>
                  <a:lnTo>
                    <a:pt x="133" y="7"/>
                  </a:lnTo>
                  <a:lnTo>
                    <a:pt x="114" y="15"/>
                  </a:lnTo>
                  <a:lnTo>
                    <a:pt x="93" y="25"/>
                  </a:lnTo>
                  <a:lnTo>
                    <a:pt x="75" y="38"/>
                  </a:lnTo>
                  <a:lnTo>
                    <a:pt x="57" y="53"/>
                  </a:lnTo>
                  <a:lnTo>
                    <a:pt x="41" y="69"/>
                  </a:lnTo>
                  <a:lnTo>
                    <a:pt x="27" y="87"/>
                  </a:lnTo>
                  <a:lnTo>
                    <a:pt x="16" y="105"/>
                  </a:lnTo>
                  <a:lnTo>
                    <a:pt x="4" y="134"/>
                  </a:lnTo>
                  <a:lnTo>
                    <a:pt x="0" y="164"/>
                  </a:lnTo>
                  <a:lnTo>
                    <a:pt x="2" y="192"/>
                  </a:lnTo>
                  <a:lnTo>
                    <a:pt x="11" y="220"/>
                  </a:lnTo>
                  <a:lnTo>
                    <a:pt x="20" y="235"/>
                  </a:lnTo>
                  <a:lnTo>
                    <a:pt x="31" y="250"/>
                  </a:lnTo>
                  <a:lnTo>
                    <a:pt x="45" y="263"/>
                  </a:lnTo>
                  <a:lnTo>
                    <a:pt x="58" y="274"/>
                  </a:lnTo>
                  <a:lnTo>
                    <a:pt x="75" y="283"/>
                  </a:lnTo>
                  <a:lnTo>
                    <a:pt x="92" y="291"/>
                  </a:lnTo>
                  <a:lnTo>
                    <a:pt x="110" y="297"/>
                  </a:lnTo>
                  <a:lnTo>
                    <a:pt x="130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2641" y="2025"/>
              <a:ext cx="105" cy="114"/>
            </a:xfrm>
            <a:custGeom>
              <a:avLst/>
              <a:gdLst>
                <a:gd name="T0" fmla="*/ 102 w 210"/>
                <a:gd name="T1" fmla="*/ 106 h 229"/>
                <a:gd name="T2" fmla="*/ 104 w 210"/>
                <a:gd name="T3" fmla="*/ 105 h 229"/>
                <a:gd name="T4" fmla="*/ 105 w 210"/>
                <a:gd name="T5" fmla="*/ 103 h 229"/>
                <a:gd name="T6" fmla="*/ 105 w 210"/>
                <a:gd name="T7" fmla="*/ 101 h 229"/>
                <a:gd name="T8" fmla="*/ 105 w 210"/>
                <a:gd name="T9" fmla="*/ 99 h 229"/>
                <a:gd name="T10" fmla="*/ 103 w 210"/>
                <a:gd name="T11" fmla="*/ 96 h 229"/>
                <a:gd name="T12" fmla="*/ 101 w 210"/>
                <a:gd name="T13" fmla="*/ 95 h 229"/>
                <a:gd name="T14" fmla="*/ 99 w 210"/>
                <a:gd name="T15" fmla="*/ 95 h 229"/>
                <a:gd name="T16" fmla="*/ 97 w 210"/>
                <a:gd name="T17" fmla="*/ 96 h 229"/>
                <a:gd name="T18" fmla="*/ 85 w 210"/>
                <a:gd name="T19" fmla="*/ 100 h 229"/>
                <a:gd name="T20" fmla="*/ 74 w 210"/>
                <a:gd name="T21" fmla="*/ 102 h 229"/>
                <a:gd name="T22" fmla="*/ 63 w 210"/>
                <a:gd name="T23" fmla="*/ 102 h 229"/>
                <a:gd name="T24" fmla="*/ 53 w 210"/>
                <a:gd name="T25" fmla="*/ 100 h 229"/>
                <a:gd name="T26" fmla="*/ 44 w 210"/>
                <a:gd name="T27" fmla="*/ 97 h 229"/>
                <a:gd name="T28" fmla="*/ 35 w 210"/>
                <a:gd name="T29" fmla="*/ 92 h 229"/>
                <a:gd name="T30" fmla="*/ 28 w 210"/>
                <a:gd name="T31" fmla="*/ 86 h 229"/>
                <a:gd name="T32" fmla="*/ 22 w 210"/>
                <a:gd name="T33" fmla="*/ 80 h 229"/>
                <a:gd name="T34" fmla="*/ 18 w 210"/>
                <a:gd name="T35" fmla="*/ 73 h 229"/>
                <a:gd name="T36" fmla="*/ 15 w 210"/>
                <a:gd name="T37" fmla="*/ 65 h 229"/>
                <a:gd name="T38" fmla="*/ 12 w 210"/>
                <a:gd name="T39" fmla="*/ 57 h 229"/>
                <a:gd name="T40" fmla="*/ 12 w 210"/>
                <a:gd name="T41" fmla="*/ 48 h 229"/>
                <a:gd name="T42" fmla="*/ 13 w 210"/>
                <a:gd name="T43" fmla="*/ 39 h 229"/>
                <a:gd name="T44" fmla="*/ 16 w 210"/>
                <a:gd name="T45" fmla="*/ 29 h 229"/>
                <a:gd name="T46" fmla="*/ 21 w 210"/>
                <a:gd name="T47" fmla="*/ 20 h 229"/>
                <a:gd name="T48" fmla="*/ 29 w 210"/>
                <a:gd name="T49" fmla="*/ 10 h 229"/>
                <a:gd name="T50" fmla="*/ 30 w 210"/>
                <a:gd name="T51" fmla="*/ 8 h 229"/>
                <a:gd name="T52" fmla="*/ 30 w 210"/>
                <a:gd name="T53" fmla="*/ 5 h 229"/>
                <a:gd name="T54" fmla="*/ 30 w 210"/>
                <a:gd name="T55" fmla="*/ 3 h 229"/>
                <a:gd name="T56" fmla="*/ 28 w 210"/>
                <a:gd name="T57" fmla="*/ 1 h 229"/>
                <a:gd name="T58" fmla="*/ 26 w 210"/>
                <a:gd name="T59" fmla="*/ 0 h 229"/>
                <a:gd name="T60" fmla="*/ 24 w 210"/>
                <a:gd name="T61" fmla="*/ 0 h 229"/>
                <a:gd name="T62" fmla="*/ 22 w 210"/>
                <a:gd name="T63" fmla="*/ 1 h 229"/>
                <a:gd name="T64" fmla="*/ 20 w 210"/>
                <a:gd name="T65" fmla="*/ 2 h 229"/>
                <a:gd name="T66" fmla="*/ 12 w 210"/>
                <a:gd name="T67" fmla="*/ 12 h 229"/>
                <a:gd name="T68" fmla="*/ 6 w 210"/>
                <a:gd name="T69" fmla="*/ 23 h 229"/>
                <a:gd name="T70" fmla="*/ 2 w 210"/>
                <a:gd name="T71" fmla="*/ 33 h 229"/>
                <a:gd name="T72" fmla="*/ 0 w 210"/>
                <a:gd name="T73" fmla="*/ 44 h 229"/>
                <a:gd name="T74" fmla="*/ 0 w 210"/>
                <a:gd name="T75" fmla="*/ 55 h 229"/>
                <a:gd name="T76" fmla="*/ 2 w 210"/>
                <a:gd name="T77" fmla="*/ 66 h 229"/>
                <a:gd name="T78" fmla="*/ 6 w 210"/>
                <a:gd name="T79" fmla="*/ 77 h 229"/>
                <a:gd name="T80" fmla="*/ 12 w 210"/>
                <a:gd name="T81" fmla="*/ 86 h 229"/>
                <a:gd name="T82" fmla="*/ 19 w 210"/>
                <a:gd name="T83" fmla="*/ 95 h 229"/>
                <a:gd name="T84" fmla="*/ 28 w 210"/>
                <a:gd name="T85" fmla="*/ 101 h 229"/>
                <a:gd name="T86" fmla="*/ 38 w 210"/>
                <a:gd name="T87" fmla="*/ 107 h 229"/>
                <a:gd name="T88" fmla="*/ 49 w 210"/>
                <a:gd name="T89" fmla="*/ 112 h 229"/>
                <a:gd name="T90" fmla="*/ 61 w 210"/>
                <a:gd name="T91" fmla="*/ 114 h 229"/>
                <a:gd name="T92" fmla="*/ 74 w 210"/>
                <a:gd name="T93" fmla="*/ 114 h 229"/>
                <a:gd name="T94" fmla="*/ 88 w 210"/>
                <a:gd name="T95" fmla="*/ 111 h 229"/>
                <a:gd name="T96" fmla="*/ 102 w 210"/>
                <a:gd name="T97" fmla="*/ 106 h 2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0" h="229">
                  <a:moveTo>
                    <a:pt x="203" y="213"/>
                  </a:moveTo>
                  <a:lnTo>
                    <a:pt x="207" y="210"/>
                  </a:lnTo>
                  <a:lnTo>
                    <a:pt x="209" y="207"/>
                  </a:lnTo>
                  <a:lnTo>
                    <a:pt x="210" y="202"/>
                  </a:lnTo>
                  <a:lnTo>
                    <a:pt x="209" y="198"/>
                  </a:lnTo>
                  <a:lnTo>
                    <a:pt x="205" y="193"/>
                  </a:lnTo>
                  <a:lnTo>
                    <a:pt x="202" y="191"/>
                  </a:lnTo>
                  <a:lnTo>
                    <a:pt x="197" y="191"/>
                  </a:lnTo>
                  <a:lnTo>
                    <a:pt x="193" y="192"/>
                  </a:lnTo>
                  <a:lnTo>
                    <a:pt x="169" y="201"/>
                  </a:lnTo>
                  <a:lnTo>
                    <a:pt x="147" y="205"/>
                  </a:lnTo>
                  <a:lnTo>
                    <a:pt x="125" y="205"/>
                  </a:lnTo>
                  <a:lnTo>
                    <a:pt x="105" y="201"/>
                  </a:lnTo>
                  <a:lnTo>
                    <a:pt x="87" y="194"/>
                  </a:lnTo>
                  <a:lnTo>
                    <a:pt x="69" y="185"/>
                  </a:lnTo>
                  <a:lnTo>
                    <a:pt x="56" y="173"/>
                  </a:lnTo>
                  <a:lnTo>
                    <a:pt x="44" y="160"/>
                  </a:lnTo>
                  <a:lnTo>
                    <a:pt x="36" y="146"/>
                  </a:lnTo>
                  <a:lnTo>
                    <a:pt x="29" y="131"/>
                  </a:lnTo>
                  <a:lnTo>
                    <a:pt x="24" y="115"/>
                  </a:lnTo>
                  <a:lnTo>
                    <a:pt x="23" y="96"/>
                  </a:lnTo>
                  <a:lnTo>
                    <a:pt x="26" y="78"/>
                  </a:lnTo>
                  <a:lnTo>
                    <a:pt x="31" y="59"/>
                  </a:lnTo>
                  <a:lnTo>
                    <a:pt x="42" y="40"/>
                  </a:lnTo>
                  <a:lnTo>
                    <a:pt x="57" y="20"/>
                  </a:lnTo>
                  <a:lnTo>
                    <a:pt x="59" y="17"/>
                  </a:lnTo>
                  <a:lnTo>
                    <a:pt x="60" y="11"/>
                  </a:lnTo>
                  <a:lnTo>
                    <a:pt x="59" y="6"/>
                  </a:lnTo>
                  <a:lnTo>
                    <a:pt x="56" y="3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23" y="24"/>
                  </a:lnTo>
                  <a:lnTo>
                    <a:pt x="12" y="46"/>
                  </a:lnTo>
                  <a:lnTo>
                    <a:pt x="4" y="67"/>
                  </a:lnTo>
                  <a:lnTo>
                    <a:pt x="0" y="89"/>
                  </a:lnTo>
                  <a:lnTo>
                    <a:pt x="0" y="111"/>
                  </a:lnTo>
                  <a:lnTo>
                    <a:pt x="4" y="133"/>
                  </a:lnTo>
                  <a:lnTo>
                    <a:pt x="12" y="154"/>
                  </a:lnTo>
                  <a:lnTo>
                    <a:pt x="24" y="173"/>
                  </a:lnTo>
                  <a:lnTo>
                    <a:pt x="38" y="190"/>
                  </a:lnTo>
                  <a:lnTo>
                    <a:pt x="56" y="203"/>
                  </a:lnTo>
                  <a:lnTo>
                    <a:pt x="75" y="215"/>
                  </a:lnTo>
                  <a:lnTo>
                    <a:pt x="98" y="224"/>
                  </a:lnTo>
                  <a:lnTo>
                    <a:pt x="122" y="229"/>
                  </a:lnTo>
                  <a:lnTo>
                    <a:pt x="148" y="229"/>
                  </a:lnTo>
                  <a:lnTo>
                    <a:pt x="175" y="223"/>
                  </a:lnTo>
                  <a:lnTo>
                    <a:pt x="203" y="2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22030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310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7 -0.00046 C 0.13107 -3.56152E-6 0.06736 -0.11956 0.0125 -0.2641 " pathEditMode="relative" rAng="0" ptsTypes="ff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1315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024 L 0.14167 -0.264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3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1734 L -0.00382 -0.093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1" grpId="1" animBg="1"/>
      <p:bldP spid="10" grpId="0" animBg="1"/>
      <p:bldP spid="10" grpId="1" animBg="1"/>
      <p:bldP spid="10" grpId="2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4" y="458669"/>
            <a:ext cx="8865647" cy="58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07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3517900" y="2609850"/>
            <a:ext cx="1073150" cy="962025"/>
            <a:chOff x="2216" y="1644"/>
            <a:chExt cx="676" cy="606"/>
          </a:xfrm>
        </p:grpSpPr>
        <p:sp>
          <p:nvSpPr>
            <p:cNvPr id="36882" name="AutoShape 8"/>
            <p:cNvSpPr>
              <a:spLocks noChangeArrowheads="1"/>
            </p:cNvSpPr>
            <p:nvPr/>
          </p:nvSpPr>
          <p:spPr bwMode="auto">
            <a:xfrm>
              <a:off x="2394" y="1644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83" name="Text Box 9"/>
            <p:cNvSpPr txBox="1">
              <a:spLocks noChangeArrowheads="1"/>
            </p:cNvSpPr>
            <p:nvPr/>
          </p:nvSpPr>
          <p:spPr bwMode="auto">
            <a:xfrm>
              <a:off x="2216" y="2019"/>
              <a:ext cx="67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Payerne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1" name="Group 21"/>
          <p:cNvGrpSpPr>
            <a:grpSpLocks/>
          </p:cNvGrpSpPr>
          <p:nvPr/>
        </p:nvGrpSpPr>
        <p:grpSpPr bwMode="auto">
          <a:xfrm>
            <a:off x="4448175" y="2138363"/>
            <a:ext cx="984250" cy="995362"/>
            <a:chOff x="2802" y="1347"/>
            <a:chExt cx="620" cy="627"/>
          </a:xfrm>
        </p:grpSpPr>
        <p:sp>
          <p:nvSpPr>
            <p:cNvPr id="36880" name="AutoShape 10"/>
            <p:cNvSpPr>
              <a:spLocks noChangeArrowheads="1"/>
            </p:cNvSpPr>
            <p:nvPr/>
          </p:nvSpPr>
          <p:spPr bwMode="auto">
            <a:xfrm>
              <a:off x="2974" y="1347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81" name="Text Box 11"/>
            <p:cNvSpPr txBox="1">
              <a:spLocks noChangeArrowheads="1"/>
            </p:cNvSpPr>
            <p:nvPr/>
          </p:nvSpPr>
          <p:spPr bwMode="auto">
            <a:xfrm>
              <a:off x="2802" y="1743"/>
              <a:ext cx="620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Munich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2" name="Group 22"/>
          <p:cNvGrpSpPr>
            <a:grpSpLocks/>
          </p:cNvGrpSpPr>
          <p:nvPr/>
        </p:nvGrpSpPr>
        <p:grpSpPr bwMode="auto">
          <a:xfrm>
            <a:off x="2497138" y="1900238"/>
            <a:ext cx="1073150" cy="987425"/>
            <a:chOff x="1573" y="1197"/>
            <a:chExt cx="676" cy="622"/>
          </a:xfrm>
        </p:grpSpPr>
        <p:sp>
          <p:nvSpPr>
            <p:cNvPr id="36878" name="AutoShape 12"/>
            <p:cNvSpPr>
              <a:spLocks noChangeArrowheads="1"/>
            </p:cNvSpPr>
            <p:nvPr/>
          </p:nvSpPr>
          <p:spPr bwMode="auto">
            <a:xfrm>
              <a:off x="1784" y="1197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9" name="Text Box 13"/>
            <p:cNvSpPr txBox="1">
              <a:spLocks noChangeArrowheads="1"/>
            </p:cNvSpPr>
            <p:nvPr/>
          </p:nvSpPr>
          <p:spPr bwMode="auto">
            <a:xfrm>
              <a:off x="1573" y="1588"/>
              <a:ext cx="67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Trappes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4" name="Group 24"/>
          <p:cNvGrpSpPr>
            <a:grpSpLocks/>
          </p:cNvGrpSpPr>
          <p:nvPr/>
        </p:nvGrpSpPr>
        <p:grpSpPr bwMode="auto">
          <a:xfrm>
            <a:off x="4071938" y="3494088"/>
            <a:ext cx="908050" cy="930275"/>
            <a:chOff x="2565" y="2201"/>
            <a:chExt cx="572" cy="586"/>
          </a:xfrm>
        </p:grpSpPr>
        <p:sp>
          <p:nvSpPr>
            <p:cNvPr id="36876" name="AutoShape 14"/>
            <p:cNvSpPr>
              <a:spLocks noChangeArrowheads="1"/>
            </p:cNvSpPr>
            <p:nvPr/>
          </p:nvSpPr>
          <p:spPr bwMode="auto">
            <a:xfrm rot="10800000">
              <a:off x="2682" y="2375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7" name="Text Box 15"/>
            <p:cNvSpPr txBox="1">
              <a:spLocks noChangeArrowheads="1"/>
            </p:cNvSpPr>
            <p:nvPr/>
          </p:nvSpPr>
          <p:spPr bwMode="auto">
            <a:xfrm>
              <a:off x="2565" y="2201"/>
              <a:ext cx="572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Milano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3" name="Group 23"/>
          <p:cNvGrpSpPr>
            <a:grpSpLocks/>
          </p:cNvGrpSpPr>
          <p:nvPr/>
        </p:nvGrpSpPr>
        <p:grpSpPr bwMode="auto">
          <a:xfrm>
            <a:off x="3943350" y="1909763"/>
            <a:ext cx="1136650" cy="969962"/>
            <a:chOff x="2484" y="1203"/>
            <a:chExt cx="716" cy="611"/>
          </a:xfrm>
        </p:grpSpPr>
        <p:sp>
          <p:nvSpPr>
            <p:cNvPr id="36874" name="AutoShape 16"/>
            <p:cNvSpPr>
              <a:spLocks noChangeArrowheads="1"/>
            </p:cNvSpPr>
            <p:nvPr/>
          </p:nvSpPr>
          <p:spPr bwMode="auto">
            <a:xfrm>
              <a:off x="2676" y="1203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5" name="Text Box 17"/>
            <p:cNvSpPr txBox="1">
              <a:spLocks noChangeArrowheads="1"/>
            </p:cNvSpPr>
            <p:nvPr/>
          </p:nvSpPr>
          <p:spPr bwMode="auto">
            <a:xfrm>
              <a:off x="2484" y="1583"/>
              <a:ext cx="71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Stuttgart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4927600" y="3248025"/>
            <a:ext cx="819150" cy="955675"/>
            <a:chOff x="3104" y="2046"/>
            <a:chExt cx="516" cy="602"/>
          </a:xfrm>
        </p:grpSpPr>
        <p:sp>
          <p:nvSpPr>
            <p:cNvPr id="36872" name="AutoShape 18"/>
            <p:cNvSpPr>
              <a:spLocks noChangeArrowheads="1"/>
            </p:cNvSpPr>
            <p:nvPr/>
          </p:nvSpPr>
          <p:spPr bwMode="auto">
            <a:xfrm rot="10800000">
              <a:off x="3199" y="2236"/>
              <a:ext cx="312" cy="412"/>
            </a:xfrm>
            <a:prstGeom prst="downArrow">
              <a:avLst>
                <a:gd name="adj1" fmla="val 50000"/>
                <a:gd name="adj2" fmla="val 33013"/>
              </a:avLst>
            </a:prstGeom>
            <a:solidFill>
              <a:srgbClr val="FF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6873" name="Text Box 19"/>
            <p:cNvSpPr txBox="1">
              <a:spLocks noChangeArrowheads="1"/>
            </p:cNvSpPr>
            <p:nvPr/>
          </p:nvSpPr>
          <p:spPr bwMode="auto">
            <a:xfrm>
              <a:off x="3104" y="2046"/>
              <a:ext cx="516" cy="231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b="1">
                  <a:solidFill>
                    <a:schemeClr val="accent2"/>
                  </a:solidFill>
                </a:rPr>
                <a:t>Udine</a:t>
              </a:r>
              <a:endParaRPr lang="fr-FR" b="1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2700338"/>
            <a:ext cx="5383213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Nord-Est: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Haute pression au Nord.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Nord en bas, Est en haut.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Bise, bise, bise..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Faible gradient de température.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Inversions.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Sec.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Parfois plus fort en bas qu'en haut.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A éviter.</a:t>
            </a:r>
          </a:p>
          <a:p>
            <a:pPr algn="l" eaLnBrk="1" hangingPunct="1">
              <a:spcBef>
                <a:spcPts val="1125"/>
              </a:spcBef>
              <a:buClrTx/>
              <a:buFontTx/>
              <a:buNone/>
            </a:pPr>
            <a:endParaRPr lang="fr-CH" b="1">
              <a:solidFill>
                <a:srgbClr val="000000"/>
              </a:solidFill>
            </a:endParaRPr>
          </a:p>
        </p:txBody>
      </p:sp>
      <p:sp>
        <p:nvSpPr>
          <p:cNvPr id="6148" name="AutoShape 3"/>
          <p:cNvSpPr>
            <a:spLocks noChangeArrowheads="1"/>
          </p:cNvSpPr>
          <p:nvPr/>
        </p:nvSpPr>
        <p:spPr bwMode="auto">
          <a:xfrm rot="3240000">
            <a:off x="3061494" y="-1143794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197" y="6187440"/>
            <a:ext cx="825360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fr-CH" sz="2800" dirty="0"/>
              <a:t>http://www.passion-meteo.net/articles.php?pg=159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65" y="583565"/>
            <a:ext cx="6795135" cy="540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20725"/>
          </a:xfrm>
        </p:spPr>
        <p:txBody>
          <a:bodyPr/>
          <a:lstStyle/>
          <a:p>
            <a:pPr eaLnBrk="1" hangingPunct="1"/>
            <a:r>
              <a:rPr lang="fr-CH" sz="4000"/>
              <a:t>Couche convective CC</a:t>
            </a:r>
            <a:endParaRPr lang="fr-FR" sz="400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079500"/>
            <a:ext cx="8662988" cy="3500438"/>
          </a:xfrm>
        </p:spPr>
        <p:txBody>
          <a:bodyPr/>
          <a:lstStyle/>
          <a:p>
            <a:pPr marL="0" indent="17463" eaLnBrk="1" hangingPunct="1">
              <a:lnSpc>
                <a:spcPct val="90000"/>
              </a:lnSpc>
            </a:pPr>
            <a:r>
              <a:rPr lang="fr-CH" dirty="0">
                <a:solidFill>
                  <a:schemeClr val="bg1"/>
                </a:solidFill>
              </a:rPr>
              <a:t>La couche convective (CC) est un concept nouveau en météorologie. </a:t>
            </a:r>
          </a:p>
          <a:p>
            <a:pPr marL="0" indent="17463" eaLnBrk="1" hangingPunct="1">
              <a:lnSpc>
                <a:spcPct val="90000"/>
              </a:lnSpc>
            </a:pPr>
            <a:r>
              <a:rPr lang="fr-CH" dirty="0">
                <a:solidFill>
                  <a:schemeClr val="bg1"/>
                </a:solidFill>
              </a:rPr>
              <a:t>Elle n'intéresse pas les prévisionnistes, à part pour estimer la couverture nuageuse issue de la convection.</a:t>
            </a:r>
          </a:p>
          <a:p>
            <a:pPr marL="0" indent="17463" eaLnBrk="1" hangingPunct="1">
              <a:lnSpc>
                <a:spcPct val="90000"/>
              </a:lnSpc>
            </a:pPr>
            <a:r>
              <a:rPr lang="fr-CH" dirty="0">
                <a:solidFill>
                  <a:schemeClr val="bg1"/>
                </a:solidFill>
              </a:rPr>
              <a:t>La CC dépend beaucoup du relief et de l'incidence du rayonnement solaire.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hlinkClick r:id="rId3" action="ppaction://hlinkfile"/>
          </p:cNvPr>
          <p:cNvSpPr txBox="1"/>
          <p:nvPr/>
        </p:nvSpPr>
        <p:spPr>
          <a:xfrm>
            <a:off x="431540" y="5139190"/>
            <a:ext cx="2770630" cy="707886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4000" u="sng" dirty="0">
                <a:solidFill>
                  <a:schemeClr val="accent6"/>
                </a:solidFill>
              </a:rPr>
              <a:t>Vidéo Lidar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20725"/>
          </a:xfrm>
        </p:spPr>
        <p:txBody>
          <a:bodyPr/>
          <a:lstStyle/>
          <a:p>
            <a:pPr eaLnBrk="1" hangingPunct="1"/>
            <a:r>
              <a:rPr lang="fr-CH"/>
              <a:t>Couche convective CC</a:t>
            </a:r>
            <a:endParaRPr lang="fr-FR"/>
          </a:p>
        </p:txBody>
      </p:sp>
      <p:pic>
        <p:nvPicPr>
          <p:cNvPr id="38915" name="Picture 5" descr="MC90044040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293813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6" descr="Wide downward diagonal"/>
          <p:cNvSpPr>
            <a:spLocks noChangeArrowheads="1"/>
          </p:cNvSpPr>
          <p:nvPr/>
        </p:nvSpPr>
        <p:spPr bwMode="auto">
          <a:xfrm>
            <a:off x="368300" y="5637213"/>
            <a:ext cx="3028950" cy="661987"/>
          </a:xfrm>
          <a:prstGeom prst="rect">
            <a:avLst/>
          </a:prstGeom>
          <a:pattFill prst="wdDnDiag">
            <a:fgClr>
              <a:srgbClr val="9933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8917" name="Line 7"/>
          <p:cNvSpPr>
            <a:spLocks noChangeShapeType="1"/>
          </p:cNvSpPr>
          <p:nvPr/>
        </p:nvSpPr>
        <p:spPr bwMode="auto">
          <a:xfrm>
            <a:off x="377825" y="5637213"/>
            <a:ext cx="3019425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377825" y="3144838"/>
            <a:ext cx="2994025" cy="2492375"/>
          </a:xfrm>
          <a:prstGeom prst="rect">
            <a:avLst/>
          </a:prstGeom>
          <a:gradFill rotWithShape="1">
            <a:gsLst>
              <a:gs pos="0">
                <a:srgbClr val="00B8FF">
                  <a:alpha val="64998"/>
                </a:srgbClr>
              </a:gs>
              <a:gs pos="100000">
                <a:srgbClr val="A4E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 flipH="1">
            <a:off x="646113" y="2222500"/>
            <a:ext cx="493712" cy="293528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H="1">
            <a:off x="1206500" y="2228850"/>
            <a:ext cx="66675" cy="319563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1" name="Line 11"/>
          <p:cNvSpPr>
            <a:spLocks noChangeShapeType="1"/>
          </p:cNvSpPr>
          <p:nvPr/>
        </p:nvSpPr>
        <p:spPr bwMode="auto">
          <a:xfrm>
            <a:off x="1365250" y="2228850"/>
            <a:ext cx="438150" cy="3160713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2" name="Line 12"/>
          <p:cNvSpPr>
            <a:spLocks noChangeShapeType="1"/>
          </p:cNvSpPr>
          <p:nvPr/>
        </p:nvSpPr>
        <p:spPr bwMode="auto">
          <a:xfrm>
            <a:off x="1557338" y="2187575"/>
            <a:ext cx="949325" cy="321945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38923" name="Picture 13" descr="MC90044040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300163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Line 15"/>
          <p:cNvSpPr>
            <a:spLocks noChangeShapeType="1"/>
          </p:cNvSpPr>
          <p:nvPr/>
        </p:nvSpPr>
        <p:spPr bwMode="auto">
          <a:xfrm>
            <a:off x="5737225" y="5643563"/>
            <a:ext cx="3019425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5" name="Rectangle 16"/>
          <p:cNvSpPr>
            <a:spLocks noChangeArrowheads="1"/>
          </p:cNvSpPr>
          <p:nvPr/>
        </p:nvSpPr>
        <p:spPr bwMode="auto">
          <a:xfrm>
            <a:off x="5737225" y="3151188"/>
            <a:ext cx="2994025" cy="2492375"/>
          </a:xfrm>
          <a:prstGeom prst="rect">
            <a:avLst/>
          </a:prstGeom>
          <a:gradFill rotWithShape="1">
            <a:gsLst>
              <a:gs pos="0">
                <a:srgbClr val="00B8FF">
                  <a:alpha val="64998"/>
                </a:srgbClr>
              </a:gs>
              <a:gs pos="100000">
                <a:srgbClr val="A4E6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8926" name="Line 17"/>
          <p:cNvSpPr>
            <a:spLocks noChangeShapeType="1"/>
          </p:cNvSpPr>
          <p:nvPr/>
        </p:nvSpPr>
        <p:spPr bwMode="auto">
          <a:xfrm flipH="1">
            <a:off x="6253163" y="2228850"/>
            <a:ext cx="246062" cy="16637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7" name="Line 18"/>
          <p:cNvSpPr>
            <a:spLocks noChangeShapeType="1"/>
          </p:cNvSpPr>
          <p:nvPr/>
        </p:nvSpPr>
        <p:spPr bwMode="auto">
          <a:xfrm flipH="1">
            <a:off x="6577013" y="2235200"/>
            <a:ext cx="55562" cy="2746375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8" name="Line 19"/>
          <p:cNvSpPr>
            <a:spLocks noChangeShapeType="1"/>
          </p:cNvSpPr>
          <p:nvPr/>
        </p:nvSpPr>
        <p:spPr bwMode="auto">
          <a:xfrm>
            <a:off x="6724650" y="2235200"/>
            <a:ext cx="576263" cy="3228975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29" name="Line 20"/>
          <p:cNvSpPr>
            <a:spLocks noChangeShapeType="1"/>
          </p:cNvSpPr>
          <p:nvPr/>
        </p:nvSpPr>
        <p:spPr bwMode="auto">
          <a:xfrm>
            <a:off x="6916738" y="2193925"/>
            <a:ext cx="984250" cy="256063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30" name="Freeform 21" descr="Wide downward diagonal"/>
          <p:cNvSpPr>
            <a:spLocks/>
          </p:cNvSpPr>
          <p:nvPr/>
        </p:nvSpPr>
        <p:spPr bwMode="auto">
          <a:xfrm>
            <a:off x="5732463" y="3454400"/>
            <a:ext cx="3028950" cy="2835275"/>
          </a:xfrm>
          <a:custGeom>
            <a:avLst/>
            <a:gdLst>
              <a:gd name="T0" fmla="*/ 0 w 1908"/>
              <a:gd name="T1" fmla="*/ 2835275 h 1786"/>
              <a:gd name="T2" fmla="*/ 3028950 w 1908"/>
              <a:gd name="T3" fmla="*/ 2835275 h 1786"/>
              <a:gd name="T4" fmla="*/ 2998788 w 1908"/>
              <a:gd name="T5" fmla="*/ 0 h 1786"/>
              <a:gd name="T6" fmla="*/ 2606675 w 1908"/>
              <a:gd name="T7" fmla="*/ 511175 h 1786"/>
              <a:gd name="T8" fmla="*/ 2005013 w 1908"/>
              <a:gd name="T9" fmla="*/ 1812925 h 1786"/>
              <a:gd name="T10" fmla="*/ 1550988 w 1908"/>
              <a:gd name="T11" fmla="*/ 2163763 h 1786"/>
              <a:gd name="T12" fmla="*/ 990600 w 1908"/>
              <a:gd name="T13" fmla="*/ 2160588 h 1786"/>
              <a:gd name="T14" fmla="*/ 392113 w 1908"/>
              <a:gd name="T15" fmla="*/ 239713 h 1786"/>
              <a:gd name="T16" fmla="*/ 4763 w 1908"/>
              <a:gd name="T17" fmla="*/ 3175 h 1786"/>
              <a:gd name="T18" fmla="*/ 0 w 1908"/>
              <a:gd name="T19" fmla="*/ 2835275 h 17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08" h="1786">
                <a:moveTo>
                  <a:pt x="0" y="1786"/>
                </a:moveTo>
                <a:lnTo>
                  <a:pt x="1908" y="1786"/>
                </a:lnTo>
                <a:lnTo>
                  <a:pt x="1889" y="0"/>
                </a:lnTo>
                <a:lnTo>
                  <a:pt x="1642" y="322"/>
                </a:lnTo>
                <a:lnTo>
                  <a:pt x="1263" y="1142"/>
                </a:lnTo>
                <a:lnTo>
                  <a:pt x="977" y="1363"/>
                </a:lnTo>
                <a:lnTo>
                  <a:pt x="624" y="1361"/>
                </a:lnTo>
                <a:lnTo>
                  <a:pt x="247" y="151"/>
                </a:lnTo>
                <a:lnTo>
                  <a:pt x="3" y="2"/>
                </a:lnTo>
                <a:lnTo>
                  <a:pt x="0" y="1786"/>
                </a:lnTo>
                <a:close/>
              </a:path>
            </a:pathLst>
          </a:custGeom>
          <a:pattFill prst="wdDnDiag">
            <a:fgClr>
              <a:srgbClr val="9933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31" name="Freeform 22"/>
          <p:cNvSpPr>
            <a:spLocks/>
          </p:cNvSpPr>
          <p:nvPr/>
        </p:nvSpPr>
        <p:spPr bwMode="auto">
          <a:xfrm>
            <a:off x="5734050" y="3459163"/>
            <a:ext cx="2994025" cy="2155825"/>
          </a:xfrm>
          <a:custGeom>
            <a:avLst/>
            <a:gdLst>
              <a:gd name="T0" fmla="*/ 0 w 1886"/>
              <a:gd name="T1" fmla="*/ 0 h 1358"/>
              <a:gd name="T2" fmla="*/ 403225 w 1886"/>
              <a:gd name="T3" fmla="*/ 239713 h 1358"/>
              <a:gd name="T4" fmla="*/ 990600 w 1886"/>
              <a:gd name="T5" fmla="*/ 2155825 h 1358"/>
              <a:gd name="T6" fmla="*/ 1538288 w 1886"/>
              <a:gd name="T7" fmla="*/ 2155825 h 1358"/>
              <a:gd name="T8" fmla="*/ 1987550 w 1886"/>
              <a:gd name="T9" fmla="*/ 1812925 h 1358"/>
              <a:gd name="T10" fmla="*/ 2605088 w 1886"/>
              <a:gd name="T11" fmla="*/ 490538 h 1358"/>
              <a:gd name="T12" fmla="*/ 2994025 w 1886"/>
              <a:gd name="T13" fmla="*/ 3175 h 13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86" h="1358">
                <a:moveTo>
                  <a:pt x="0" y="0"/>
                </a:moveTo>
                <a:lnTo>
                  <a:pt x="254" y="151"/>
                </a:lnTo>
                <a:lnTo>
                  <a:pt x="624" y="1358"/>
                </a:lnTo>
                <a:lnTo>
                  <a:pt x="969" y="1358"/>
                </a:lnTo>
                <a:lnTo>
                  <a:pt x="1252" y="1142"/>
                </a:lnTo>
                <a:lnTo>
                  <a:pt x="1641" y="309"/>
                </a:lnTo>
                <a:lnTo>
                  <a:pt x="1886" y="2"/>
                </a:lnTo>
              </a:path>
            </a:pathLst>
          </a:custGeom>
          <a:noFill/>
          <a:ln w="38100" cmpd="sng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32" name="Text Box 23"/>
          <p:cNvSpPr txBox="1">
            <a:spLocks noChangeArrowheads="1"/>
          </p:cNvSpPr>
          <p:nvPr/>
        </p:nvSpPr>
        <p:spPr bwMode="auto">
          <a:xfrm>
            <a:off x="3735388" y="4189413"/>
            <a:ext cx="1658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 b="1">
                <a:solidFill>
                  <a:schemeClr val="tx1"/>
                </a:solidFill>
              </a:rPr>
              <a:t>VOLUME</a:t>
            </a:r>
          </a:p>
          <a:p>
            <a:r>
              <a:rPr lang="fr-CH" sz="2400" b="1">
                <a:solidFill>
                  <a:schemeClr val="tx1"/>
                </a:solidFill>
              </a:rPr>
              <a:t>SURFACE</a:t>
            </a:r>
            <a:endParaRPr lang="fr-FR" sz="2400" b="1">
              <a:solidFill>
                <a:schemeClr val="tx1"/>
              </a:solidFill>
            </a:endParaRPr>
          </a:p>
        </p:txBody>
      </p:sp>
      <p:sp>
        <p:nvSpPr>
          <p:cNvPr id="48152" name="Text Box 24"/>
          <p:cNvSpPr txBox="1">
            <a:spLocks noChangeArrowheads="1"/>
          </p:cNvSpPr>
          <p:nvPr/>
        </p:nvSpPr>
        <p:spPr bwMode="auto">
          <a:xfrm>
            <a:off x="3409950" y="4189413"/>
            <a:ext cx="2230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400" b="1">
                <a:solidFill>
                  <a:srgbClr val="FF3300"/>
                </a:solidFill>
              </a:rPr>
              <a:t>+</a:t>
            </a:r>
            <a:r>
              <a:rPr lang="fr-CH" sz="2400" b="1">
                <a:solidFill>
                  <a:schemeClr val="tx1"/>
                </a:solidFill>
              </a:rPr>
              <a:t>                    </a:t>
            </a:r>
            <a:r>
              <a:rPr lang="fr-CH" sz="2400" b="1">
                <a:solidFill>
                  <a:schemeClr val="accent2"/>
                </a:solidFill>
              </a:rPr>
              <a:t>-</a:t>
            </a:r>
          </a:p>
          <a:p>
            <a:r>
              <a:rPr lang="fr-CH" sz="2400" b="1">
                <a:solidFill>
                  <a:schemeClr val="tx1"/>
                </a:solidFill>
              </a:rPr>
              <a:t> </a:t>
            </a:r>
            <a:r>
              <a:rPr lang="fr-CH" sz="2400" b="1">
                <a:solidFill>
                  <a:schemeClr val="accent2"/>
                </a:solidFill>
              </a:rPr>
              <a:t>-</a:t>
            </a:r>
            <a:r>
              <a:rPr lang="fr-CH" sz="2400" b="1">
                <a:solidFill>
                  <a:schemeClr val="tx1"/>
                </a:solidFill>
              </a:rPr>
              <a:t>                    </a:t>
            </a:r>
            <a:r>
              <a:rPr lang="fr-CH" sz="2400" b="1">
                <a:solidFill>
                  <a:srgbClr val="FF3300"/>
                </a:solidFill>
              </a:rPr>
              <a:t>+</a:t>
            </a:r>
            <a:endParaRPr lang="fr-FR" sz="24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1" name="Freeform 29"/>
          <p:cNvSpPr>
            <a:spLocks/>
          </p:cNvSpPr>
          <p:nvPr/>
        </p:nvSpPr>
        <p:spPr bwMode="auto">
          <a:xfrm>
            <a:off x="1927225" y="1493838"/>
            <a:ext cx="6356350" cy="4381500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004" h="2760">
                <a:moveTo>
                  <a:pt x="0" y="2582"/>
                </a:moveTo>
                <a:lnTo>
                  <a:pt x="140" y="2347"/>
                </a:lnTo>
                <a:lnTo>
                  <a:pt x="960" y="1886"/>
                </a:lnTo>
                <a:lnTo>
                  <a:pt x="1546" y="1349"/>
                </a:lnTo>
                <a:lnTo>
                  <a:pt x="1695" y="691"/>
                </a:lnTo>
                <a:lnTo>
                  <a:pt x="1925" y="461"/>
                </a:lnTo>
                <a:lnTo>
                  <a:pt x="2381" y="537"/>
                </a:lnTo>
                <a:lnTo>
                  <a:pt x="2943" y="633"/>
                </a:lnTo>
                <a:lnTo>
                  <a:pt x="3413" y="96"/>
                </a:lnTo>
                <a:lnTo>
                  <a:pt x="3980" y="0"/>
                </a:lnTo>
                <a:lnTo>
                  <a:pt x="4004" y="2760"/>
                </a:lnTo>
                <a:lnTo>
                  <a:pt x="0" y="2582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9177" name="Freeform 25"/>
          <p:cNvSpPr>
            <a:spLocks/>
          </p:cNvSpPr>
          <p:nvPr/>
        </p:nvSpPr>
        <p:spPr bwMode="auto">
          <a:xfrm>
            <a:off x="1912938" y="2187575"/>
            <a:ext cx="6376987" cy="3938588"/>
          </a:xfrm>
          <a:custGeom>
            <a:avLst/>
            <a:gdLst>
              <a:gd name="T0" fmla="*/ 0 w 4017"/>
              <a:gd name="T1" fmla="*/ 3397250 h 2481"/>
              <a:gd name="T2" fmla="*/ 242887 w 4017"/>
              <a:gd name="T3" fmla="*/ 3086100 h 2481"/>
              <a:gd name="T4" fmla="*/ 1233487 w 4017"/>
              <a:gd name="T5" fmla="*/ 2620963 h 2481"/>
              <a:gd name="T6" fmla="*/ 2430462 w 4017"/>
              <a:gd name="T7" fmla="*/ 2171700 h 2481"/>
              <a:gd name="T8" fmla="*/ 2713037 w 4017"/>
              <a:gd name="T9" fmla="*/ 982663 h 2481"/>
              <a:gd name="T10" fmla="*/ 3284537 w 4017"/>
              <a:gd name="T11" fmla="*/ 685800 h 2481"/>
              <a:gd name="T12" fmla="*/ 3703637 w 4017"/>
              <a:gd name="T13" fmla="*/ 1843088 h 2481"/>
              <a:gd name="T14" fmla="*/ 4662487 w 4017"/>
              <a:gd name="T15" fmla="*/ 2163763 h 2481"/>
              <a:gd name="T16" fmla="*/ 5043487 w 4017"/>
              <a:gd name="T17" fmla="*/ 768350 h 2481"/>
              <a:gd name="T18" fmla="*/ 5456237 w 4017"/>
              <a:gd name="T19" fmla="*/ 152400 h 2481"/>
              <a:gd name="T20" fmla="*/ 6354762 w 4017"/>
              <a:gd name="T21" fmla="*/ 0 h 2481"/>
              <a:gd name="T22" fmla="*/ 6376987 w 4017"/>
              <a:gd name="T23" fmla="*/ 3938588 h 2481"/>
              <a:gd name="T24" fmla="*/ 0 w 4017"/>
              <a:gd name="T25" fmla="*/ 3397250 h 24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17" h="2481">
                <a:moveTo>
                  <a:pt x="0" y="2140"/>
                </a:moveTo>
                <a:lnTo>
                  <a:pt x="153" y="1944"/>
                </a:lnTo>
                <a:lnTo>
                  <a:pt x="777" y="1651"/>
                </a:lnTo>
                <a:lnTo>
                  <a:pt x="1531" y="1368"/>
                </a:lnTo>
                <a:lnTo>
                  <a:pt x="1709" y="619"/>
                </a:lnTo>
                <a:lnTo>
                  <a:pt x="2069" y="432"/>
                </a:lnTo>
                <a:lnTo>
                  <a:pt x="2333" y="1161"/>
                </a:lnTo>
                <a:lnTo>
                  <a:pt x="2937" y="1363"/>
                </a:lnTo>
                <a:lnTo>
                  <a:pt x="3177" y="484"/>
                </a:lnTo>
                <a:lnTo>
                  <a:pt x="3437" y="96"/>
                </a:lnTo>
                <a:lnTo>
                  <a:pt x="4003" y="0"/>
                </a:lnTo>
                <a:lnTo>
                  <a:pt x="4017" y="2481"/>
                </a:lnTo>
                <a:lnTo>
                  <a:pt x="0" y="214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9176" name="Freeform 24"/>
          <p:cNvSpPr>
            <a:spLocks/>
          </p:cNvSpPr>
          <p:nvPr/>
        </p:nvSpPr>
        <p:spPr bwMode="auto">
          <a:xfrm>
            <a:off x="1920875" y="2339975"/>
            <a:ext cx="6369050" cy="3489325"/>
          </a:xfrm>
          <a:custGeom>
            <a:avLst/>
            <a:gdLst>
              <a:gd name="T0" fmla="*/ 0 w 4012"/>
              <a:gd name="T1" fmla="*/ 3238500 h 2198"/>
              <a:gd name="T2" fmla="*/ 220663 w 4012"/>
              <a:gd name="T3" fmla="*/ 3070225 h 2198"/>
              <a:gd name="T4" fmla="*/ 982663 w 4012"/>
              <a:gd name="T5" fmla="*/ 2925763 h 2198"/>
              <a:gd name="T6" fmla="*/ 1790700 w 4012"/>
              <a:gd name="T7" fmla="*/ 2651125 h 2198"/>
              <a:gd name="T8" fmla="*/ 2354263 w 4012"/>
              <a:gd name="T9" fmla="*/ 2552700 h 2198"/>
              <a:gd name="T10" fmla="*/ 2749550 w 4012"/>
              <a:gd name="T11" fmla="*/ 1347788 h 2198"/>
              <a:gd name="T12" fmla="*/ 3130550 w 4012"/>
              <a:gd name="T13" fmla="*/ 1325563 h 2198"/>
              <a:gd name="T14" fmla="*/ 3451225 w 4012"/>
              <a:gd name="T15" fmla="*/ 2224088 h 2198"/>
              <a:gd name="T16" fmla="*/ 4297363 w 4012"/>
              <a:gd name="T17" fmla="*/ 2697163 h 2198"/>
              <a:gd name="T18" fmla="*/ 4738688 w 4012"/>
              <a:gd name="T19" fmla="*/ 2498725 h 2198"/>
              <a:gd name="T20" fmla="*/ 5105400 w 4012"/>
              <a:gd name="T21" fmla="*/ 754063 h 2198"/>
              <a:gd name="T22" fmla="*/ 5241925 w 4012"/>
              <a:gd name="T23" fmla="*/ 647700 h 2198"/>
              <a:gd name="T24" fmla="*/ 5402263 w 4012"/>
              <a:gd name="T25" fmla="*/ 1249363 h 2198"/>
              <a:gd name="T26" fmla="*/ 5630863 w 4012"/>
              <a:gd name="T27" fmla="*/ 1873250 h 2198"/>
              <a:gd name="T28" fmla="*/ 6186488 w 4012"/>
              <a:gd name="T29" fmla="*/ 30163 h 2198"/>
              <a:gd name="T30" fmla="*/ 6354763 w 4012"/>
              <a:gd name="T31" fmla="*/ 0 h 2198"/>
              <a:gd name="T32" fmla="*/ 6369050 w 4012"/>
              <a:gd name="T33" fmla="*/ 3489325 h 2198"/>
              <a:gd name="T34" fmla="*/ 0 w 4012"/>
              <a:gd name="T35" fmla="*/ 3238500 h 21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4012" h="2198">
                <a:moveTo>
                  <a:pt x="0" y="2040"/>
                </a:moveTo>
                <a:lnTo>
                  <a:pt x="139" y="1934"/>
                </a:lnTo>
                <a:lnTo>
                  <a:pt x="619" y="1843"/>
                </a:lnTo>
                <a:lnTo>
                  <a:pt x="1128" y="1670"/>
                </a:lnTo>
                <a:lnTo>
                  <a:pt x="1483" y="1608"/>
                </a:lnTo>
                <a:lnTo>
                  <a:pt x="1732" y="849"/>
                </a:lnTo>
                <a:lnTo>
                  <a:pt x="1972" y="835"/>
                </a:lnTo>
                <a:lnTo>
                  <a:pt x="2174" y="1401"/>
                </a:lnTo>
                <a:lnTo>
                  <a:pt x="2707" y="1699"/>
                </a:lnTo>
                <a:lnTo>
                  <a:pt x="2985" y="1574"/>
                </a:lnTo>
                <a:lnTo>
                  <a:pt x="3216" y="475"/>
                </a:lnTo>
                <a:lnTo>
                  <a:pt x="3302" y="408"/>
                </a:lnTo>
                <a:lnTo>
                  <a:pt x="3403" y="787"/>
                </a:lnTo>
                <a:lnTo>
                  <a:pt x="3547" y="1180"/>
                </a:lnTo>
                <a:lnTo>
                  <a:pt x="3897" y="19"/>
                </a:lnTo>
                <a:lnTo>
                  <a:pt x="4003" y="0"/>
                </a:lnTo>
                <a:lnTo>
                  <a:pt x="4012" y="2198"/>
                </a:lnTo>
                <a:lnTo>
                  <a:pt x="0" y="204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720725"/>
          </a:xfrm>
        </p:spPr>
        <p:txBody>
          <a:bodyPr/>
          <a:lstStyle/>
          <a:p>
            <a:pPr eaLnBrk="1" hangingPunct="1"/>
            <a:r>
              <a:rPr lang="fr-CH"/>
              <a:t>Couche convective CC</a:t>
            </a:r>
            <a:endParaRPr lang="fr-FR"/>
          </a:p>
        </p:txBody>
      </p:sp>
      <p:pic>
        <p:nvPicPr>
          <p:cNvPr id="49155" name="Picture 3" descr="MC90044040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168650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Freeform 22"/>
          <p:cNvSpPr>
            <a:spLocks/>
          </p:cNvSpPr>
          <p:nvPr/>
        </p:nvSpPr>
        <p:spPr bwMode="auto">
          <a:xfrm>
            <a:off x="428625" y="5578475"/>
            <a:ext cx="1509713" cy="444500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9944" name="Freeform 23"/>
          <p:cNvSpPr>
            <a:spLocks/>
          </p:cNvSpPr>
          <p:nvPr/>
        </p:nvSpPr>
        <p:spPr bwMode="auto">
          <a:xfrm>
            <a:off x="423863" y="2949575"/>
            <a:ext cx="7874000" cy="3443288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60" h="2169">
                <a:moveTo>
                  <a:pt x="3" y="1936"/>
                </a:moveTo>
                <a:lnTo>
                  <a:pt x="255" y="1899"/>
                </a:lnTo>
                <a:lnTo>
                  <a:pt x="451" y="1798"/>
                </a:lnTo>
                <a:lnTo>
                  <a:pt x="637" y="1804"/>
                </a:lnTo>
                <a:lnTo>
                  <a:pt x="739" y="1729"/>
                </a:lnTo>
                <a:lnTo>
                  <a:pt x="899" y="1721"/>
                </a:lnTo>
                <a:lnTo>
                  <a:pt x="952" y="1659"/>
                </a:lnTo>
                <a:lnTo>
                  <a:pt x="1059" y="1612"/>
                </a:lnTo>
                <a:lnTo>
                  <a:pt x="1387" y="1588"/>
                </a:lnTo>
                <a:lnTo>
                  <a:pt x="2071" y="1420"/>
                </a:lnTo>
                <a:lnTo>
                  <a:pt x="2469" y="1377"/>
                </a:lnTo>
                <a:lnTo>
                  <a:pt x="2786" y="676"/>
                </a:lnTo>
                <a:lnTo>
                  <a:pt x="2959" y="609"/>
                </a:lnTo>
                <a:lnTo>
                  <a:pt x="3112" y="1022"/>
                </a:lnTo>
                <a:lnTo>
                  <a:pt x="3659" y="1320"/>
                </a:lnTo>
                <a:lnTo>
                  <a:pt x="3986" y="1276"/>
                </a:lnTo>
                <a:lnTo>
                  <a:pt x="4264" y="412"/>
                </a:lnTo>
                <a:lnTo>
                  <a:pt x="4471" y="926"/>
                </a:lnTo>
                <a:lnTo>
                  <a:pt x="4802" y="0"/>
                </a:lnTo>
                <a:lnTo>
                  <a:pt x="4936" y="163"/>
                </a:lnTo>
                <a:lnTo>
                  <a:pt x="4960" y="2169"/>
                </a:lnTo>
                <a:lnTo>
                  <a:pt x="1384" y="2168"/>
                </a:lnTo>
                <a:lnTo>
                  <a:pt x="0" y="2168"/>
                </a:lnTo>
                <a:lnTo>
                  <a:pt x="3" y="1936"/>
                </a:ln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9178" name="Oval 26"/>
          <p:cNvSpPr>
            <a:spLocks noChangeArrowheads="1"/>
          </p:cNvSpPr>
          <p:nvPr/>
        </p:nvSpPr>
        <p:spPr bwMode="auto">
          <a:xfrm>
            <a:off x="3879850" y="5334000"/>
            <a:ext cx="846138" cy="854075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200">
                <a:solidFill>
                  <a:schemeClr val="accent2"/>
                </a:solidFill>
              </a:rPr>
              <a:t>9h</a:t>
            </a:r>
            <a:endParaRPr lang="fr-FR" sz="3200">
              <a:solidFill>
                <a:schemeClr val="accent2"/>
              </a:solidFill>
            </a:endParaRPr>
          </a:p>
        </p:txBody>
      </p:sp>
      <p:sp>
        <p:nvSpPr>
          <p:cNvPr id="49179" name="Oval 27"/>
          <p:cNvSpPr>
            <a:spLocks noChangeArrowheads="1"/>
          </p:cNvSpPr>
          <p:nvPr/>
        </p:nvSpPr>
        <p:spPr bwMode="auto">
          <a:xfrm>
            <a:off x="3875088" y="5335588"/>
            <a:ext cx="846137" cy="85407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200">
                <a:solidFill>
                  <a:schemeClr val="accent2"/>
                </a:solidFill>
              </a:rPr>
              <a:t>12h</a:t>
            </a:r>
            <a:endParaRPr lang="fr-FR" sz="3200">
              <a:solidFill>
                <a:schemeClr val="accent2"/>
              </a:solidFill>
            </a:endParaRPr>
          </a:p>
        </p:txBody>
      </p:sp>
      <p:sp>
        <p:nvSpPr>
          <p:cNvPr id="49180" name="Oval 28"/>
          <p:cNvSpPr>
            <a:spLocks noChangeArrowheads="1"/>
          </p:cNvSpPr>
          <p:nvPr/>
        </p:nvSpPr>
        <p:spPr bwMode="auto">
          <a:xfrm>
            <a:off x="3870325" y="5324475"/>
            <a:ext cx="846138" cy="8540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200">
                <a:solidFill>
                  <a:schemeClr val="accent2"/>
                </a:solidFill>
              </a:rPr>
              <a:t>15h</a:t>
            </a:r>
            <a:endParaRPr lang="fr-FR" sz="32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92593E-6 C 0.06094 -0.11135 0.12187 -0.22269 0.1783 -0.28565 C 0.23472 -0.34862 0.31233 -0.36251 0.33906 -0.37778 " pathEditMode="relative" ptsTypes="aaA">
                                      <p:cBhvr>
                                        <p:cTn id="16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7778 L 0.6316 -0.42778 " pathEditMode="relative" ptsTypes="AA">
                                      <p:cBhvr>
                                        <p:cTn id="27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1" grpId="0" animBg="1"/>
      <p:bldP spid="49177" grpId="0" animBg="1"/>
      <p:bldP spid="49176" grpId="0" animBg="1"/>
      <p:bldP spid="49178" grpId="0" animBg="1"/>
      <p:bldP spid="49179" grpId="0" animBg="1"/>
      <p:bldP spid="4918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1"/>
          <p:cNvSpPr>
            <a:spLocks noChangeArrowheads="1"/>
          </p:cNvSpPr>
          <p:nvPr/>
        </p:nvSpPr>
        <p:spPr bwMode="auto">
          <a:xfrm rot="-4172520">
            <a:off x="-5556" y="1705769"/>
            <a:ext cx="10082212" cy="8655050"/>
          </a:xfrm>
          <a:custGeom>
            <a:avLst/>
            <a:gdLst>
              <a:gd name="T0" fmla="*/ 8518069 w 21600"/>
              <a:gd name="T1" fmla="*/ 1194076 h 21600"/>
              <a:gd name="T2" fmla="*/ 3894254 w 21600"/>
              <a:gd name="T3" fmla="*/ 578606 h 21600"/>
              <a:gd name="T4" fmla="*/ 7792243 w 21600"/>
              <a:gd name="T5" fmla="*/ 1848013 h 21600"/>
              <a:gd name="T6" fmla="*/ 11206192 w 21600"/>
              <a:gd name="T7" fmla="*/ 5445870 h 21600"/>
              <a:gd name="T8" fmla="*/ 9089394 w 21600"/>
              <a:gd name="T9" fmla="*/ 6629127 h 21600"/>
              <a:gd name="T10" fmla="*/ 7710558 w 21600"/>
              <a:gd name="T11" fmla="*/ 481156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161" y="12566"/>
                </a:moveTo>
                <a:cubicBezTo>
                  <a:pt x="19284" y="11985"/>
                  <a:pt x="19346" y="11393"/>
                  <a:pt x="19346" y="10800"/>
                </a:cubicBezTo>
                <a:cubicBezTo>
                  <a:pt x="19346" y="6080"/>
                  <a:pt x="15519" y="2254"/>
                  <a:pt x="10800" y="2254"/>
                </a:cubicBezTo>
                <a:cubicBezTo>
                  <a:pt x="10067" y="2253"/>
                  <a:pt x="9337" y="2348"/>
                  <a:pt x="8629" y="2534"/>
                </a:cubicBezTo>
                <a:lnTo>
                  <a:pt x="8056" y="354"/>
                </a:lnTo>
                <a:cubicBezTo>
                  <a:pt x="8952" y="119"/>
                  <a:pt x="9874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550"/>
                  <a:pt x="21521" y="12298"/>
                  <a:pt x="21366" y="13032"/>
                </a:cubicBezTo>
                <a:lnTo>
                  <a:pt x="24008" y="13591"/>
                </a:lnTo>
                <a:lnTo>
                  <a:pt x="19473" y="16544"/>
                </a:lnTo>
                <a:lnTo>
                  <a:pt x="16519" y="12008"/>
                </a:lnTo>
                <a:lnTo>
                  <a:pt x="19161" y="12566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46137"/>
          </a:xfrm>
        </p:spPr>
        <p:txBody>
          <a:bodyPr/>
          <a:lstStyle/>
          <a:p>
            <a:pPr eaLnBrk="1" hangingPunct="1"/>
            <a:r>
              <a:rPr lang="fr-CH"/>
              <a:t>Structure du thermique</a:t>
            </a:r>
            <a:endParaRPr lang="fr-FR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-74613" y="4797425"/>
            <a:ext cx="3103563" cy="1882775"/>
          </a:xfrm>
          <a:custGeom>
            <a:avLst/>
            <a:gdLst>
              <a:gd name="T0" fmla="*/ 309563 w 1955"/>
              <a:gd name="T1" fmla="*/ 1855788 h 1186"/>
              <a:gd name="T2" fmla="*/ 955675 w 1955"/>
              <a:gd name="T3" fmla="*/ 1662113 h 1186"/>
              <a:gd name="T4" fmla="*/ 493713 w 1955"/>
              <a:gd name="T5" fmla="*/ 630238 h 1186"/>
              <a:gd name="T6" fmla="*/ 1509713 w 1955"/>
              <a:gd name="T7" fmla="*/ 17463 h 1186"/>
              <a:gd name="T8" fmla="*/ 2600325 w 1955"/>
              <a:gd name="T9" fmla="*/ 520700 h 1186"/>
              <a:gd name="T10" fmla="*/ 2054225 w 1955"/>
              <a:gd name="T11" fmla="*/ 1611313 h 1186"/>
              <a:gd name="T12" fmla="*/ 2817813 w 1955"/>
              <a:gd name="T13" fmla="*/ 1820863 h 1186"/>
              <a:gd name="T14" fmla="*/ 309563 w 1955"/>
              <a:gd name="T15" fmla="*/ 1855788 h 11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55" h="1186">
                <a:moveTo>
                  <a:pt x="195" y="1169"/>
                </a:moveTo>
                <a:cubicBezTo>
                  <a:pt x="0" y="1152"/>
                  <a:pt x="583" y="1176"/>
                  <a:pt x="602" y="1047"/>
                </a:cubicBezTo>
                <a:cubicBezTo>
                  <a:pt x="621" y="918"/>
                  <a:pt x="253" y="570"/>
                  <a:pt x="311" y="397"/>
                </a:cubicBezTo>
                <a:cubicBezTo>
                  <a:pt x="369" y="224"/>
                  <a:pt x="730" y="22"/>
                  <a:pt x="951" y="11"/>
                </a:cubicBezTo>
                <a:cubicBezTo>
                  <a:pt x="1172" y="0"/>
                  <a:pt x="1581" y="161"/>
                  <a:pt x="1638" y="328"/>
                </a:cubicBezTo>
                <a:cubicBezTo>
                  <a:pt x="1695" y="495"/>
                  <a:pt x="1271" y="879"/>
                  <a:pt x="1294" y="1015"/>
                </a:cubicBezTo>
                <a:cubicBezTo>
                  <a:pt x="1317" y="1151"/>
                  <a:pt x="1955" y="1121"/>
                  <a:pt x="1775" y="1147"/>
                </a:cubicBezTo>
                <a:cubicBezTo>
                  <a:pt x="1595" y="1173"/>
                  <a:pt x="390" y="1186"/>
                  <a:pt x="195" y="1169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1879600" y="2863850"/>
            <a:ext cx="2584450" cy="1425575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FF6600"/>
                </a:solidFill>
              </a:rPr>
              <a:t>+0.5°</a:t>
            </a:r>
            <a:endParaRPr lang="fr-FR" sz="3600">
              <a:solidFill>
                <a:srgbClr val="FF6600"/>
              </a:solidFill>
            </a:endParaRP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938838" y="1509713"/>
            <a:ext cx="2760662" cy="1485900"/>
          </a:xfrm>
          <a:prstGeom prst="ellipse">
            <a:avLst/>
          </a:prstGeom>
          <a:gradFill rotWithShape="1">
            <a:gsLst>
              <a:gs pos="0">
                <a:srgbClr val="00CC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 sz="3600">
                <a:solidFill>
                  <a:srgbClr val="FF6600"/>
                </a:solidFill>
              </a:rPr>
              <a:t>-1°</a:t>
            </a:r>
            <a:endParaRPr lang="fr-FR" sz="3600">
              <a:solidFill>
                <a:srgbClr val="FF6600"/>
              </a:solidFill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057275" y="5113338"/>
            <a:ext cx="8874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>
                <a:solidFill>
                  <a:srgbClr val="FF6600"/>
                </a:solidFill>
              </a:rPr>
              <a:t>+4°</a:t>
            </a:r>
            <a:endParaRPr lang="fr-FR" sz="3600">
              <a:solidFill>
                <a:srgbClr val="FF6600"/>
              </a:solidFill>
            </a:endParaRPr>
          </a:p>
        </p:txBody>
      </p:sp>
      <p:sp>
        <p:nvSpPr>
          <p:cNvPr id="40968" name="AutoShape 12"/>
          <p:cNvSpPr>
            <a:spLocks noChangeArrowheads="1"/>
          </p:cNvSpPr>
          <p:nvPr/>
        </p:nvSpPr>
        <p:spPr bwMode="auto">
          <a:xfrm>
            <a:off x="4757738" y="1690688"/>
            <a:ext cx="1063625" cy="4918075"/>
          </a:xfrm>
          <a:prstGeom prst="upDownArrow">
            <a:avLst>
              <a:gd name="adj1" fmla="val 49852"/>
              <a:gd name="adj2" fmla="val 66425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3228975" y="4833938"/>
            <a:ext cx="434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 b="1"/>
              <a:t>Couche convective</a:t>
            </a:r>
            <a:endParaRPr lang="fr-FR" sz="3600" b="1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46137"/>
          </a:xfrm>
        </p:spPr>
        <p:txBody>
          <a:bodyPr/>
          <a:lstStyle/>
          <a:p>
            <a:pPr eaLnBrk="1" hangingPunct="1"/>
            <a:r>
              <a:rPr lang="fr-CH"/>
              <a:t>Structure du thermique</a:t>
            </a:r>
            <a:endParaRPr lang="fr-FR"/>
          </a:p>
        </p:txBody>
      </p:sp>
      <p:sp>
        <p:nvSpPr>
          <p:cNvPr id="41987" name="AutoShape 8"/>
          <p:cNvSpPr>
            <a:spLocks noChangeArrowheads="1"/>
          </p:cNvSpPr>
          <p:nvPr/>
        </p:nvSpPr>
        <p:spPr bwMode="auto">
          <a:xfrm>
            <a:off x="6783388" y="879475"/>
            <a:ext cx="1063625" cy="5705475"/>
          </a:xfrm>
          <a:prstGeom prst="upDownArrow">
            <a:avLst>
              <a:gd name="adj1" fmla="val 49852"/>
              <a:gd name="adj2" fmla="val 7706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4745038" y="3248025"/>
            <a:ext cx="434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 b="1"/>
              <a:t>Couche convective</a:t>
            </a:r>
            <a:endParaRPr lang="fr-FR" sz="3600" b="1"/>
          </a:p>
        </p:txBody>
      </p:sp>
      <p:sp>
        <p:nvSpPr>
          <p:cNvPr id="41989" name="Freeform 10"/>
          <p:cNvSpPr>
            <a:spLocks/>
          </p:cNvSpPr>
          <p:nvPr/>
        </p:nvSpPr>
        <p:spPr bwMode="auto">
          <a:xfrm>
            <a:off x="-158750" y="935038"/>
            <a:ext cx="5783263" cy="5832475"/>
          </a:xfrm>
          <a:custGeom>
            <a:avLst/>
            <a:gdLst>
              <a:gd name="T0" fmla="*/ 655638 w 3643"/>
              <a:gd name="T1" fmla="*/ 5778500 h 3674"/>
              <a:gd name="T2" fmla="*/ 1189038 w 3643"/>
              <a:gd name="T3" fmla="*/ 5649913 h 3674"/>
              <a:gd name="T4" fmla="*/ 1558925 w 3643"/>
              <a:gd name="T5" fmla="*/ 4945063 h 3674"/>
              <a:gd name="T6" fmla="*/ 1779588 w 3643"/>
              <a:gd name="T7" fmla="*/ 3971925 h 3674"/>
              <a:gd name="T8" fmla="*/ 1651000 w 3643"/>
              <a:gd name="T9" fmla="*/ 3116263 h 3674"/>
              <a:gd name="T10" fmla="*/ 1895475 w 3643"/>
              <a:gd name="T11" fmla="*/ 2351088 h 3674"/>
              <a:gd name="T12" fmla="*/ 1814513 w 3643"/>
              <a:gd name="T13" fmla="*/ 1703388 h 3674"/>
              <a:gd name="T14" fmla="*/ 1998663 w 3643"/>
              <a:gd name="T15" fmla="*/ 1077913 h 3674"/>
              <a:gd name="T16" fmla="*/ 1570038 w 3643"/>
              <a:gd name="T17" fmla="*/ 360363 h 3674"/>
              <a:gd name="T18" fmla="*/ 2044700 w 3643"/>
              <a:gd name="T19" fmla="*/ 49213 h 3674"/>
              <a:gd name="T20" fmla="*/ 3943350 w 3643"/>
              <a:gd name="T21" fmla="*/ 60325 h 3674"/>
              <a:gd name="T22" fmla="*/ 4672013 w 3643"/>
              <a:gd name="T23" fmla="*/ 163513 h 3674"/>
              <a:gd name="T24" fmla="*/ 4418013 w 3643"/>
              <a:gd name="T25" fmla="*/ 742950 h 3674"/>
              <a:gd name="T26" fmla="*/ 4383088 w 3643"/>
              <a:gd name="T27" fmla="*/ 1287463 h 3674"/>
              <a:gd name="T28" fmla="*/ 4210050 w 3643"/>
              <a:gd name="T29" fmla="*/ 2027238 h 3674"/>
              <a:gd name="T30" fmla="*/ 4394200 w 3643"/>
              <a:gd name="T31" fmla="*/ 2711450 h 3674"/>
              <a:gd name="T32" fmla="*/ 3978275 w 3643"/>
              <a:gd name="T33" fmla="*/ 3440113 h 3674"/>
              <a:gd name="T34" fmla="*/ 3781425 w 3643"/>
              <a:gd name="T35" fmla="*/ 3984625 h 3674"/>
              <a:gd name="T36" fmla="*/ 3978275 w 3643"/>
              <a:gd name="T37" fmla="*/ 4354513 h 3674"/>
              <a:gd name="T38" fmla="*/ 4024313 w 3643"/>
              <a:gd name="T39" fmla="*/ 4759325 h 3674"/>
              <a:gd name="T40" fmla="*/ 4337050 w 3643"/>
              <a:gd name="T41" fmla="*/ 5314950 h 3674"/>
              <a:gd name="T42" fmla="*/ 5170488 w 3643"/>
              <a:gd name="T43" fmla="*/ 5754688 h 3674"/>
              <a:gd name="T44" fmla="*/ 655638 w 3643"/>
              <a:gd name="T45" fmla="*/ 5778500 h 36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643" h="3674">
                <a:moveTo>
                  <a:pt x="413" y="3640"/>
                </a:moveTo>
                <a:cubicBezTo>
                  <a:pt x="0" y="3647"/>
                  <a:pt x="654" y="3647"/>
                  <a:pt x="749" y="3559"/>
                </a:cubicBezTo>
                <a:cubicBezTo>
                  <a:pt x="844" y="3471"/>
                  <a:pt x="920" y="3291"/>
                  <a:pt x="982" y="3115"/>
                </a:cubicBezTo>
                <a:cubicBezTo>
                  <a:pt x="1044" y="2939"/>
                  <a:pt x="1111" y="2694"/>
                  <a:pt x="1121" y="2502"/>
                </a:cubicBezTo>
                <a:cubicBezTo>
                  <a:pt x="1131" y="2310"/>
                  <a:pt x="1028" y="2133"/>
                  <a:pt x="1040" y="1963"/>
                </a:cubicBezTo>
                <a:cubicBezTo>
                  <a:pt x="1052" y="1793"/>
                  <a:pt x="1177" y="1629"/>
                  <a:pt x="1194" y="1481"/>
                </a:cubicBezTo>
                <a:cubicBezTo>
                  <a:pt x="1211" y="1333"/>
                  <a:pt x="1132" y="1207"/>
                  <a:pt x="1143" y="1073"/>
                </a:cubicBezTo>
                <a:cubicBezTo>
                  <a:pt x="1154" y="939"/>
                  <a:pt x="1285" y="820"/>
                  <a:pt x="1259" y="679"/>
                </a:cubicBezTo>
                <a:cubicBezTo>
                  <a:pt x="1233" y="538"/>
                  <a:pt x="984" y="335"/>
                  <a:pt x="989" y="227"/>
                </a:cubicBezTo>
                <a:cubicBezTo>
                  <a:pt x="994" y="119"/>
                  <a:pt x="1039" y="62"/>
                  <a:pt x="1288" y="31"/>
                </a:cubicBezTo>
                <a:cubicBezTo>
                  <a:pt x="1537" y="0"/>
                  <a:pt x="2208" y="26"/>
                  <a:pt x="2484" y="38"/>
                </a:cubicBezTo>
                <a:cubicBezTo>
                  <a:pt x="2760" y="50"/>
                  <a:pt x="2893" y="31"/>
                  <a:pt x="2943" y="103"/>
                </a:cubicBezTo>
                <a:cubicBezTo>
                  <a:pt x="2993" y="175"/>
                  <a:pt x="2813" y="350"/>
                  <a:pt x="2783" y="468"/>
                </a:cubicBezTo>
                <a:cubicBezTo>
                  <a:pt x="2753" y="586"/>
                  <a:pt x="2783" y="676"/>
                  <a:pt x="2761" y="811"/>
                </a:cubicBezTo>
                <a:cubicBezTo>
                  <a:pt x="2739" y="946"/>
                  <a:pt x="2651" y="1128"/>
                  <a:pt x="2652" y="1277"/>
                </a:cubicBezTo>
                <a:cubicBezTo>
                  <a:pt x="2653" y="1426"/>
                  <a:pt x="2792" y="1560"/>
                  <a:pt x="2768" y="1708"/>
                </a:cubicBezTo>
                <a:cubicBezTo>
                  <a:pt x="2744" y="1856"/>
                  <a:pt x="2570" y="2033"/>
                  <a:pt x="2506" y="2167"/>
                </a:cubicBezTo>
                <a:cubicBezTo>
                  <a:pt x="2442" y="2301"/>
                  <a:pt x="2382" y="2414"/>
                  <a:pt x="2382" y="2510"/>
                </a:cubicBezTo>
                <a:cubicBezTo>
                  <a:pt x="2382" y="2606"/>
                  <a:pt x="2480" y="2662"/>
                  <a:pt x="2506" y="2743"/>
                </a:cubicBezTo>
                <a:cubicBezTo>
                  <a:pt x="2532" y="2824"/>
                  <a:pt x="2497" y="2897"/>
                  <a:pt x="2535" y="2998"/>
                </a:cubicBezTo>
                <a:cubicBezTo>
                  <a:pt x="2573" y="3099"/>
                  <a:pt x="2612" y="3243"/>
                  <a:pt x="2732" y="3348"/>
                </a:cubicBezTo>
                <a:cubicBezTo>
                  <a:pt x="2852" y="3453"/>
                  <a:pt x="3643" y="3576"/>
                  <a:pt x="3257" y="3625"/>
                </a:cubicBezTo>
                <a:cubicBezTo>
                  <a:pt x="2871" y="3674"/>
                  <a:pt x="1005" y="3637"/>
                  <a:pt x="413" y="3640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990" name="Text Box 12"/>
          <p:cNvSpPr txBox="1">
            <a:spLocks noChangeArrowheads="1"/>
          </p:cNvSpPr>
          <p:nvPr/>
        </p:nvSpPr>
        <p:spPr bwMode="auto">
          <a:xfrm>
            <a:off x="2084388" y="977900"/>
            <a:ext cx="1268412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3600" b="1"/>
              <a:t>-1°</a:t>
            </a:r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r>
              <a:rPr lang="fr-CH" sz="3600" b="1"/>
              <a:t>+0.5°</a:t>
            </a:r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endParaRPr lang="fr-CH" sz="3600" b="1"/>
          </a:p>
          <a:p>
            <a:pPr algn="l"/>
            <a:r>
              <a:rPr lang="fr-CH" sz="3600" b="1"/>
              <a:t>+4°</a:t>
            </a:r>
            <a:endParaRPr lang="fr-FR" sz="3600" b="1"/>
          </a:p>
        </p:txBody>
      </p:sp>
      <p:grpSp>
        <p:nvGrpSpPr>
          <p:cNvPr id="54300" name="Group 28"/>
          <p:cNvGrpSpPr>
            <a:grpSpLocks/>
          </p:cNvGrpSpPr>
          <p:nvPr/>
        </p:nvGrpSpPr>
        <p:grpSpPr bwMode="auto">
          <a:xfrm>
            <a:off x="960438" y="1035050"/>
            <a:ext cx="5661025" cy="465138"/>
            <a:chOff x="605" y="652"/>
            <a:chExt cx="3566" cy="293"/>
          </a:xfrm>
        </p:grpSpPr>
        <p:grpSp>
          <p:nvGrpSpPr>
            <p:cNvPr id="42010" name="Group 13"/>
            <p:cNvGrpSpPr>
              <a:grpSpLocks/>
            </p:cNvGrpSpPr>
            <p:nvPr/>
          </p:nvGrpSpPr>
          <p:grpSpPr bwMode="auto">
            <a:xfrm>
              <a:off x="2492" y="652"/>
              <a:ext cx="528" cy="293"/>
              <a:chOff x="2624" y="1869"/>
              <a:chExt cx="528" cy="293"/>
            </a:xfrm>
          </p:grpSpPr>
          <p:sp>
            <p:nvSpPr>
              <p:cNvPr id="42012" name="Freeform 14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3" name="Freeform 15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4" name="Freeform 16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5" name="Freeform 17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6" name="Freeform 18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17" name="Freeform 19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42011" name="Line 27"/>
            <p:cNvSpPr>
              <a:spLocks noChangeShapeType="1"/>
            </p:cNvSpPr>
            <p:nvPr/>
          </p:nvSpPr>
          <p:spPr bwMode="auto">
            <a:xfrm>
              <a:off x="605" y="933"/>
              <a:ext cx="356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54302" name="Group 30"/>
          <p:cNvGrpSpPr>
            <a:grpSpLocks/>
          </p:cNvGrpSpPr>
          <p:nvPr/>
        </p:nvGrpSpPr>
        <p:grpSpPr bwMode="auto">
          <a:xfrm>
            <a:off x="995363" y="1574800"/>
            <a:ext cx="5613400" cy="1819275"/>
            <a:chOff x="627" y="992"/>
            <a:chExt cx="3536" cy="1146"/>
          </a:xfrm>
        </p:grpSpPr>
        <p:grpSp>
          <p:nvGrpSpPr>
            <p:cNvPr id="42002" name="Group 20"/>
            <p:cNvGrpSpPr>
              <a:grpSpLocks/>
            </p:cNvGrpSpPr>
            <p:nvPr/>
          </p:nvGrpSpPr>
          <p:grpSpPr bwMode="auto">
            <a:xfrm>
              <a:off x="2512" y="992"/>
              <a:ext cx="725" cy="1146"/>
              <a:chOff x="2624" y="1869"/>
              <a:chExt cx="528" cy="293"/>
            </a:xfrm>
          </p:grpSpPr>
          <p:sp>
            <p:nvSpPr>
              <p:cNvPr id="42004" name="Freeform 21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5" name="Freeform 22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6" name="Freeform 23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7" name="Freeform 24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8" name="Freeform 25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9" name="Freeform 26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42003" name="Line 29"/>
            <p:cNvSpPr>
              <a:spLocks noChangeShapeType="1"/>
            </p:cNvSpPr>
            <p:nvPr/>
          </p:nvSpPr>
          <p:spPr bwMode="auto">
            <a:xfrm>
              <a:off x="627" y="2136"/>
              <a:ext cx="35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54312" name="Group 40"/>
          <p:cNvGrpSpPr>
            <a:grpSpLocks/>
          </p:cNvGrpSpPr>
          <p:nvPr/>
        </p:nvGrpSpPr>
        <p:grpSpPr bwMode="auto">
          <a:xfrm>
            <a:off x="977900" y="1189038"/>
            <a:ext cx="5638800" cy="3821112"/>
            <a:chOff x="616" y="749"/>
            <a:chExt cx="3552" cy="2407"/>
          </a:xfrm>
        </p:grpSpPr>
        <p:grpSp>
          <p:nvGrpSpPr>
            <p:cNvPr id="41994" name="Group 32"/>
            <p:cNvGrpSpPr>
              <a:grpSpLocks/>
            </p:cNvGrpSpPr>
            <p:nvPr/>
          </p:nvGrpSpPr>
          <p:grpSpPr bwMode="auto">
            <a:xfrm>
              <a:off x="2006" y="749"/>
              <a:ext cx="1848" cy="2407"/>
              <a:chOff x="2624" y="1869"/>
              <a:chExt cx="528" cy="293"/>
            </a:xfrm>
          </p:grpSpPr>
          <p:sp>
            <p:nvSpPr>
              <p:cNvPr id="41996" name="Freeform 3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997" name="Freeform 3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998" name="Freeform 3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999" name="Freeform 3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0" name="Freeform 3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2001" name="Freeform 3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sp>
          <p:nvSpPr>
            <p:cNvPr id="41995" name="Line 39"/>
            <p:cNvSpPr>
              <a:spLocks noChangeShapeType="1"/>
            </p:cNvSpPr>
            <p:nvPr/>
          </p:nvSpPr>
          <p:spPr bwMode="auto">
            <a:xfrm flipV="1">
              <a:off x="616" y="3111"/>
              <a:ext cx="3552" cy="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EB44D02-AD7C-4F70-9024-DCCB55CD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93" y="938663"/>
            <a:ext cx="5914207" cy="600127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Albédo. (Réfléchissement)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A831466D-5090-4EAF-AC93-8D28B53BC23C}"/>
              </a:ext>
            </a:extLst>
          </p:cNvPr>
          <p:cNvSpPr txBox="1">
            <a:spLocks/>
          </p:cNvSpPr>
          <p:nvPr/>
        </p:nvSpPr>
        <p:spPr bwMode="auto">
          <a:xfrm>
            <a:off x="457200" y="1538790"/>
            <a:ext cx="66800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Capacité thermique massique </a:t>
            </a:r>
            <a:r>
              <a:rPr lang="fr-FR" kern="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0A0B6558-AAD9-478A-8E4D-5C1022B7F983}"/>
              </a:ext>
            </a:extLst>
          </p:cNvPr>
          <p:cNvSpPr txBox="1">
            <a:spLocks/>
          </p:cNvSpPr>
          <p:nvPr/>
        </p:nvSpPr>
        <p:spPr bwMode="auto">
          <a:xfrm>
            <a:off x="452872" y="2138917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kern="0" dirty="0">
                <a:solidFill>
                  <a:srgbClr val="0070C0"/>
                </a:solidFill>
              </a:rPr>
              <a:t>Conductivité thermique.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F03701CD-295F-49A2-AB68-384699681754}"/>
              </a:ext>
            </a:extLst>
          </p:cNvPr>
          <p:cNvSpPr txBox="1">
            <a:spLocks/>
          </p:cNvSpPr>
          <p:nvPr/>
        </p:nvSpPr>
        <p:spPr bwMode="auto">
          <a:xfrm>
            <a:off x="441338" y="3335015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kern="0" dirty="0">
                <a:solidFill>
                  <a:srgbClr val="0070C0"/>
                </a:solidFill>
              </a:rPr>
              <a:t>Surface relative.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587FFE8D-B88D-4585-9286-D386AE824231}"/>
              </a:ext>
            </a:extLst>
          </p:cNvPr>
          <p:cNvSpPr txBox="1">
            <a:spLocks/>
          </p:cNvSpPr>
          <p:nvPr/>
        </p:nvSpPr>
        <p:spPr bwMode="auto">
          <a:xfrm>
            <a:off x="447105" y="2734888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kern="0" dirty="0">
                <a:solidFill>
                  <a:srgbClr val="0070C0"/>
                </a:solidFill>
              </a:rPr>
              <a:t>Évaporation.</a:t>
            </a:r>
          </a:p>
        </p:txBody>
      </p:sp>
    </p:spTree>
    <p:extLst>
      <p:ext uri="{BB962C8B-B14F-4D97-AF65-F5344CB8AC3E}">
        <p14:creationId xmlns:p14="http://schemas.microsoft.com/office/powerpoint/2010/main" val="195041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EB44D02-AD7C-4F70-9024-DCCB55CDC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93" y="938663"/>
            <a:ext cx="5914207" cy="600127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Albédo. (Réfléchissement)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12289F-9F62-42C0-85FB-459450C601FA}"/>
              </a:ext>
            </a:extLst>
          </p:cNvPr>
          <p:cNvSpPr/>
          <p:nvPr/>
        </p:nvSpPr>
        <p:spPr bwMode="auto">
          <a:xfrm>
            <a:off x="566555" y="1853825"/>
            <a:ext cx="585065" cy="47255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xmlns="" id="{ADB67672-1AD6-4DBE-8FDB-C838B1396828}"/>
              </a:ext>
            </a:extLst>
          </p:cNvPr>
          <p:cNvSpPr txBox="1">
            <a:spLocks/>
          </p:cNvSpPr>
          <p:nvPr/>
        </p:nvSpPr>
        <p:spPr bwMode="auto">
          <a:xfrm>
            <a:off x="1182185" y="1623122"/>
            <a:ext cx="945105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100%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B56A236B-E6D9-40DB-9440-92345AB235D0}"/>
              </a:ext>
            </a:extLst>
          </p:cNvPr>
          <p:cNvSpPr txBox="1">
            <a:spLocks/>
          </p:cNvSpPr>
          <p:nvPr/>
        </p:nvSpPr>
        <p:spPr bwMode="auto">
          <a:xfrm>
            <a:off x="1106615" y="6348647"/>
            <a:ext cx="945105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0%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386D27EA-2535-4F5A-8CAE-389CF46E343D}"/>
              </a:ext>
            </a:extLst>
          </p:cNvPr>
          <p:cNvSpPr txBox="1">
            <a:spLocks/>
          </p:cNvSpPr>
          <p:nvPr/>
        </p:nvSpPr>
        <p:spPr bwMode="auto">
          <a:xfrm>
            <a:off x="2198807" y="1662499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Neige propre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F54B70B4-08E0-43C6-9F18-61D843575716}"/>
              </a:ext>
            </a:extLst>
          </p:cNvPr>
          <p:cNvSpPr txBox="1">
            <a:spLocks/>
          </p:cNvSpPr>
          <p:nvPr/>
        </p:nvSpPr>
        <p:spPr bwMode="auto">
          <a:xfrm>
            <a:off x="2198807" y="3251609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Foin, paille.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FC3CA937-3E16-4519-AAD1-7858E865D7A2}"/>
              </a:ext>
            </a:extLst>
          </p:cNvPr>
          <p:cNvSpPr txBox="1">
            <a:spLocks/>
          </p:cNvSpPr>
          <p:nvPr/>
        </p:nvSpPr>
        <p:spPr bwMode="auto">
          <a:xfrm>
            <a:off x="2198807" y="4230219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Calcaire.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xmlns="" id="{6EE5510B-9EEE-4B8D-A43C-8D163EA0572D}"/>
              </a:ext>
            </a:extLst>
          </p:cNvPr>
          <p:cNvSpPr txBox="1">
            <a:spLocks/>
          </p:cNvSpPr>
          <p:nvPr/>
        </p:nvSpPr>
        <p:spPr bwMode="auto">
          <a:xfrm>
            <a:off x="2198807" y="4780717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Granite.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xmlns="" id="{EA302C13-A152-4154-9EA7-A300C1335393}"/>
              </a:ext>
            </a:extLst>
          </p:cNvPr>
          <p:cNvSpPr txBox="1">
            <a:spLocks/>
          </p:cNvSpPr>
          <p:nvPr/>
        </p:nvSpPr>
        <p:spPr bwMode="auto">
          <a:xfrm>
            <a:off x="2198807" y="5457931"/>
            <a:ext cx="1854482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Parking.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xmlns="" id="{C87E21DB-7E9E-41FC-B707-1EECD8499AD1}"/>
              </a:ext>
            </a:extLst>
          </p:cNvPr>
          <p:cNvSpPr txBox="1">
            <a:spLocks/>
          </p:cNvSpPr>
          <p:nvPr/>
        </p:nvSpPr>
        <p:spPr bwMode="auto">
          <a:xfrm>
            <a:off x="2198807" y="6205838"/>
            <a:ext cx="2778238" cy="46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Roches volcaniques.</a:t>
            </a:r>
            <a:endParaRPr lang="fr-FR" sz="20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378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E3EDADE5-B918-4089-9343-A5CE4C8FC0BB}"/>
              </a:ext>
            </a:extLst>
          </p:cNvPr>
          <p:cNvSpPr txBox="1">
            <a:spLocks/>
          </p:cNvSpPr>
          <p:nvPr/>
        </p:nvSpPr>
        <p:spPr bwMode="auto">
          <a:xfrm>
            <a:off x="457200" y="1849088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Quantité d’énergie nécessaire pour réchauffer le matériau.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0BDF36CE-DB8C-4CBE-A7D5-8FD64867BD5F}"/>
              </a:ext>
            </a:extLst>
          </p:cNvPr>
          <p:cNvSpPr txBox="1">
            <a:spLocks/>
          </p:cNvSpPr>
          <p:nvPr/>
        </p:nvSpPr>
        <p:spPr bwMode="auto">
          <a:xfrm>
            <a:off x="457200" y="1056338"/>
            <a:ext cx="66800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>
                <a:solidFill>
                  <a:srgbClr val="0070C0"/>
                </a:solidFill>
                <a:sym typeface="Wingdings" panose="05000000000000000000" pitchFamily="2" charset="2"/>
              </a:rPr>
              <a:t></a:t>
            </a:r>
            <a:r>
              <a:rPr lang="fr-FR" dirty="0">
                <a:solidFill>
                  <a:srgbClr val="0070C0"/>
                </a:solidFill>
              </a:rPr>
              <a:t>Capacité thermique massique </a:t>
            </a:r>
            <a:r>
              <a:rPr lang="fr-FR" kern="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4279327F-74B9-4E17-A690-28125E957584}"/>
              </a:ext>
            </a:extLst>
          </p:cNvPr>
          <p:cNvSpPr txBox="1">
            <a:spLocks/>
          </p:cNvSpPr>
          <p:nvPr/>
        </p:nvSpPr>
        <p:spPr bwMode="auto">
          <a:xfrm>
            <a:off x="457200" y="2341774"/>
            <a:ext cx="7715201" cy="171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fr-FR" sz="2400" kern="0" dirty="0">
                <a:solidFill>
                  <a:schemeClr val="accent6"/>
                </a:solidFill>
                <a:sym typeface="Wingdings" panose="05000000000000000000" pitchFamily="2" charset="2"/>
              </a:rPr>
              <a:t>Il faut 1021 joules pour chauffer 1kg d’asphalte de 1°C.</a:t>
            </a:r>
          </a:p>
          <a:p>
            <a:r>
              <a:rPr lang="fr-FR" sz="2400" kern="0" dirty="0">
                <a:solidFill>
                  <a:schemeClr val="accent6"/>
                </a:solidFill>
                <a:sym typeface="Wingdings" panose="05000000000000000000" pitchFamily="2" charset="2"/>
              </a:rPr>
              <a:t>Béton: 880		Granite: 790		Sable: 835</a:t>
            </a:r>
          </a:p>
          <a:p>
            <a:r>
              <a:rPr lang="fr-FR" sz="2400" kern="0" dirty="0">
                <a:solidFill>
                  <a:schemeClr val="accent6"/>
                </a:solidFill>
                <a:sym typeface="Wingdings" panose="05000000000000000000" pitchFamily="2" charset="2"/>
              </a:rPr>
              <a:t>Bois: 1200 à 2700		Eau: 4185	Glace: 2060</a:t>
            </a:r>
          </a:p>
          <a:p>
            <a:endParaRPr lang="fr-FR" sz="2400" kern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0A0B6558-AAD9-478A-8E4D-5C1022B7F983}"/>
              </a:ext>
            </a:extLst>
          </p:cNvPr>
          <p:cNvSpPr txBox="1">
            <a:spLocks/>
          </p:cNvSpPr>
          <p:nvPr/>
        </p:nvSpPr>
        <p:spPr bwMode="auto">
          <a:xfrm>
            <a:off x="454514" y="998730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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Conductivité thermique.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F7440339-2420-4309-83F4-E102334E06ED}"/>
              </a:ext>
            </a:extLst>
          </p:cNvPr>
          <p:cNvSpPr txBox="1">
            <a:spLocks/>
          </p:cNvSpPr>
          <p:nvPr/>
        </p:nvSpPr>
        <p:spPr bwMode="auto">
          <a:xfrm>
            <a:off x="457200" y="1849088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Capacité du matériau à conduire la chaleur en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profondeur.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C5C03A62-401B-4A1D-9702-C5539D540E3C}"/>
              </a:ext>
            </a:extLst>
          </p:cNvPr>
          <p:cNvSpPr txBox="1">
            <a:spLocks/>
          </p:cNvSpPr>
          <p:nvPr/>
        </p:nvSpPr>
        <p:spPr bwMode="auto">
          <a:xfrm>
            <a:off x="454514" y="2449215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matériau massif conduit mieux la chaleur.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chemeClr val="accent6"/>
                </a:solidFill>
                <a:latin typeface="Arial"/>
                <a:cs typeface="Arial"/>
              </a:rPr>
              <a:t>Les végétaux verts conduisent la chaleur vers le sol.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végétaux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secs gardent la chaleur en surface.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596D898B-9220-4987-9808-0B2A95386215}"/>
              </a:ext>
            </a:extLst>
          </p:cNvPr>
          <p:cNvSpPr txBox="1">
            <a:spLocks/>
          </p:cNvSpPr>
          <p:nvPr/>
        </p:nvSpPr>
        <p:spPr bwMode="auto">
          <a:xfrm>
            <a:off x="466943" y="4416071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matériau massif peut restituer la chaleur en soirée.</a:t>
            </a:r>
          </a:p>
        </p:txBody>
      </p:sp>
    </p:spTree>
    <p:extLst>
      <p:ext uri="{BB962C8B-B14F-4D97-AF65-F5344CB8AC3E}">
        <p14:creationId xmlns:p14="http://schemas.microsoft.com/office/powerpoint/2010/main" val="14525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700338"/>
            <a:ext cx="5383213" cy="3989387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Sud-Est: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Retours d'Est ou dépression de Gênes.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Bise noire.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Canalisé en Nord-Est sur le plateau.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Faible gradient de température.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Souvent nuageux.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Peu pluvieux.</a:t>
            </a:r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 rot="7860000">
            <a:off x="4874419" y="969169"/>
            <a:ext cx="3335338" cy="4330700"/>
          </a:xfrm>
          <a:custGeom>
            <a:avLst/>
            <a:gdLst>
              <a:gd name="T0" fmla="*/ 3238521 w 21600"/>
              <a:gd name="T1" fmla="*/ 1438354 h 21600"/>
              <a:gd name="T2" fmla="*/ 2640630 w 21600"/>
              <a:gd name="T3" fmla="*/ 755868 h 21600"/>
              <a:gd name="T4" fmla="*/ 2842758 w 21600"/>
              <a:gd name="T5" fmla="*/ 1621406 h 21600"/>
              <a:gd name="T6" fmla="*/ 3727086 w 21600"/>
              <a:gd name="T7" fmla="*/ 2583784 h 21600"/>
              <a:gd name="T8" fmla="*/ 3010760 w 21600"/>
              <a:gd name="T9" fmla="*/ 3262260 h 21600"/>
              <a:gd name="T10" fmla="*/ 2488224 w 21600"/>
              <a:gd name="T11" fmla="*/ 2331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81" y="12048"/>
                </a:moveTo>
                <a:cubicBezTo>
                  <a:pt x="18846" y="11635"/>
                  <a:pt x="18879" y="11218"/>
                  <a:pt x="18879" y="10800"/>
                </a:cubicBezTo>
                <a:cubicBezTo>
                  <a:pt x="18879" y="8504"/>
                  <a:pt x="17902" y="6316"/>
                  <a:pt x="16192" y="4784"/>
                </a:cubicBezTo>
                <a:lnTo>
                  <a:pt x="18008" y="2758"/>
                </a:lnTo>
                <a:cubicBezTo>
                  <a:pt x="20294" y="4806"/>
                  <a:pt x="21600" y="7730"/>
                  <a:pt x="21600" y="10800"/>
                </a:cubicBezTo>
                <a:cubicBezTo>
                  <a:pt x="21600" y="11359"/>
                  <a:pt x="21556" y="11917"/>
                  <a:pt x="21470" y="12469"/>
                </a:cubicBezTo>
                <a:lnTo>
                  <a:pt x="24137" y="12887"/>
                </a:lnTo>
                <a:lnTo>
                  <a:pt x="19498" y="16271"/>
                </a:lnTo>
                <a:lnTo>
                  <a:pt x="16114" y="11631"/>
                </a:lnTo>
                <a:lnTo>
                  <a:pt x="18781" y="12048"/>
                </a:lnTo>
                <a:close/>
              </a:path>
            </a:pathLst>
          </a:custGeom>
          <a:solidFill>
            <a:srgbClr val="BBE0E3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587FFE8D-B88D-4585-9286-D386AE824231}"/>
              </a:ext>
            </a:extLst>
          </p:cNvPr>
          <p:cNvSpPr txBox="1">
            <a:spLocks/>
          </p:cNvSpPr>
          <p:nvPr/>
        </p:nvSpPr>
        <p:spPr bwMode="auto">
          <a:xfrm>
            <a:off x="441337" y="882753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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Évaporation.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xmlns="" id="{5389311D-F8BE-43AF-9AB6-DFE28E784C43}"/>
              </a:ext>
            </a:extLst>
          </p:cNvPr>
          <p:cNvSpPr txBox="1">
            <a:spLocks/>
          </p:cNvSpPr>
          <p:nvPr/>
        </p:nvSpPr>
        <p:spPr bwMode="auto">
          <a:xfrm>
            <a:off x="457200" y="1849088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L’évaporation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nuit à l’échauffement de la surface.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C6728087-D41A-4D55-B7BD-C7A38F7CF369}"/>
              </a:ext>
            </a:extLst>
          </p:cNvPr>
          <p:cNvSpPr txBox="1">
            <a:spLocks/>
          </p:cNvSpPr>
          <p:nvPr/>
        </p:nvSpPr>
        <p:spPr bwMode="auto">
          <a:xfrm>
            <a:off x="454514" y="2449215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matériau humide reste frais.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chemeClr val="accent6"/>
                </a:solidFill>
                <a:latin typeface="Arial"/>
                <a:cs typeface="Arial"/>
              </a:rPr>
              <a:t>Les végétaux verts évaporent de l’eau.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végétaux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secs s’échauffent rapidement.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0C8A5A7E-6C77-4A61-A147-3BA1809D379C}"/>
              </a:ext>
            </a:extLst>
          </p:cNvPr>
          <p:cNvSpPr txBox="1">
            <a:spLocks/>
          </p:cNvSpPr>
          <p:nvPr/>
        </p:nvSpPr>
        <p:spPr bwMode="auto">
          <a:xfrm>
            <a:off x="466943" y="4416071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hiver, les végétaux évaporent très peu.</a:t>
            </a:r>
          </a:p>
        </p:txBody>
      </p:sp>
    </p:spTree>
    <p:extLst>
      <p:ext uri="{BB962C8B-B14F-4D97-AF65-F5344CB8AC3E}">
        <p14:creationId xmlns:p14="http://schemas.microsoft.com/office/powerpoint/2010/main" val="34324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2C2200-25F8-4D8E-99D5-0C8F8332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35127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Constitution du sol.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F03701CD-295F-49A2-AB68-384699681754}"/>
              </a:ext>
            </a:extLst>
          </p:cNvPr>
          <p:cNvSpPr txBox="1">
            <a:spLocks/>
          </p:cNvSpPr>
          <p:nvPr/>
        </p:nvSpPr>
        <p:spPr bwMode="auto">
          <a:xfrm>
            <a:off x="457200" y="953725"/>
            <a:ext cx="5914207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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 relative.</a:t>
            </a:r>
          </a:p>
        </p:txBody>
      </p:sp>
      <p:sp>
        <p:nvSpPr>
          <p:cNvPr id="13" name="Organigramme : Données 12">
            <a:extLst>
              <a:ext uri="{FF2B5EF4-FFF2-40B4-BE49-F238E27FC236}">
                <a16:creationId xmlns:a16="http://schemas.microsoft.com/office/drawing/2014/main" xmlns="" id="{463A0784-162B-46E5-8976-6A314B184AEB}"/>
              </a:ext>
            </a:extLst>
          </p:cNvPr>
          <p:cNvSpPr/>
          <p:nvPr/>
        </p:nvSpPr>
        <p:spPr bwMode="auto">
          <a:xfrm>
            <a:off x="701570" y="4239090"/>
            <a:ext cx="2160240" cy="495055"/>
          </a:xfrm>
          <a:prstGeom prst="flowChartInputOutput">
            <a:avLst/>
          </a:prstGeom>
          <a:solidFill>
            <a:schemeClr val="tx2">
              <a:lumMod val="65000"/>
              <a:lumOff val="35000"/>
            </a:schemeClr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Organigramme : Données 13">
            <a:extLst>
              <a:ext uri="{FF2B5EF4-FFF2-40B4-BE49-F238E27FC236}">
                <a16:creationId xmlns:a16="http://schemas.microsoft.com/office/drawing/2014/main" xmlns="" id="{1DBA5271-7C9F-4CDC-804D-CC135AD08742}"/>
              </a:ext>
            </a:extLst>
          </p:cNvPr>
          <p:cNvSpPr/>
          <p:nvPr/>
        </p:nvSpPr>
        <p:spPr bwMode="auto">
          <a:xfrm>
            <a:off x="3311860" y="4239090"/>
            <a:ext cx="2160240" cy="495055"/>
          </a:xfrm>
          <a:prstGeom prst="flowChartInputOutput">
            <a:avLst/>
          </a:prstGeom>
          <a:solidFill>
            <a:schemeClr val="tx2">
              <a:lumMod val="65000"/>
              <a:lumOff val="35000"/>
            </a:schemeClr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3043FD6-A199-47EC-97C1-7B58ED917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40" y="4107761"/>
            <a:ext cx="977770" cy="62638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8A2D8A7-54B7-4EB2-8F91-6322D4993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4290" y="4149080"/>
            <a:ext cx="1337810" cy="445240"/>
          </a:xfrm>
          <a:prstGeom prst="rect">
            <a:avLst/>
          </a:prstGeom>
        </p:spPr>
      </p:pic>
      <p:sp>
        <p:nvSpPr>
          <p:cNvPr id="24" name="Cube 23">
            <a:extLst>
              <a:ext uri="{FF2B5EF4-FFF2-40B4-BE49-F238E27FC236}">
                <a16:creationId xmlns:a16="http://schemas.microsoft.com/office/drawing/2014/main" xmlns="" id="{DDAD265E-9795-45F6-B19F-EF6C81FB34AD}"/>
              </a:ext>
            </a:extLst>
          </p:cNvPr>
          <p:cNvSpPr/>
          <p:nvPr/>
        </p:nvSpPr>
        <p:spPr bwMode="auto">
          <a:xfrm>
            <a:off x="6102170" y="3383995"/>
            <a:ext cx="1881630" cy="1350150"/>
          </a:xfrm>
          <a:prstGeom prst="cube">
            <a:avLst/>
          </a:prstGeom>
          <a:blipFill>
            <a:blip r:embed="rId5"/>
            <a:stretch>
              <a:fillRect/>
            </a:stretch>
          </a:blip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xmlns="" id="{5A51E901-C33F-4DDF-B7FD-D2A027B34965}"/>
              </a:ext>
            </a:extLst>
          </p:cNvPr>
          <p:cNvSpPr txBox="1">
            <a:spLocks/>
          </p:cNvSpPr>
          <p:nvPr/>
        </p:nvSpPr>
        <p:spPr bwMode="auto">
          <a:xfrm>
            <a:off x="457200" y="1853825"/>
            <a:ext cx="8480285" cy="6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 du matériau en contact avec l’air par m</a:t>
            </a:r>
            <a:r>
              <a:rPr kumimoji="0" lang="fr-FR" sz="2400" b="0" i="0" u="none" strike="noStrike" kern="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au sol.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xmlns="" id="{F78210FF-2005-4AC5-882B-A79DA58A06B7}"/>
              </a:ext>
            </a:extLst>
          </p:cNvPr>
          <p:cNvSpPr txBox="1">
            <a:spLocks/>
          </p:cNvSpPr>
          <p:nvPr/>
        </p:nvSpPr>
        <p:spPr bwMode="auto">
          <a:xfrm>
            <a:off x="566555" y="4824155"/>
            <a:ext cx="1758698" cy="9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Parking vide.</a:t>
            </a:r>
          </a:p>
          <a:p>
            <a:pPr marL="0"/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= 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xmlns="" id="{46353F74-0A3F-47E9-A6C5-F1BEBF38B00F}"/>
              </a:ext>
            </a:extLst>
          </p:cNvPr>
          <p:cNvSpPr txBox="1">
            <a:spLocks/>
          </p:cNvSpPr>
          <p:nvPr/>
        </p:nvSpPr>
        <p:spPr bwMode="auto">
          <a:xfrm>
            <a:off x="3176845" y="4824155"/>
            <a:ext cx="1758698" cy="9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Parking plein.</a:t>
            </a:r>
          </a:p>
          <a:p>
            <a:pPr marL="0"/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5m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xmlns="" id="{60F6078A-891C-4CBB-8BB8-D181B4374CF4}"/>
              </a:ext>
            </a:extLst>
          </p:cNvPr>
          <p:cNvSpPr txBox="1">
            <a:spLocks/>
          </p:cNvSpPr>
          <p:nvPr/>
        </p:nvSpPr>
        <p:spPr bwMode="auto">
          <a:xfrm>
            <a:off x="6012160" y="4824155"/>
            <a:ext cx="1971640" cy="9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/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Champ de blé.</a:t>
            </a:r>
          </a:p>
          <a:p>
            <a:pPr marL="0"/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1m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 100m</a:t>
            </a:r>
            <a:r>
              <a:rPr lang="fr-FR" sz="2000" kern="0" baseline="30000" dirty="0">
                <a:solidFill>
                  <a:schemeClr val="accent6"/>
                </a:solidFill>
                <a:latin typeface="Arial"/>
                <a:cs typeface="Arial"/>
              </a:rPr>
              <a:t>2</a:t>
            </a:r>
            <a:r>
              <a:rPr lang="fr-FR" sz="2000" kern="0" dirty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82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46137"/>
          </a:xfrm>
        </p:spPr>
        <p:txBody>
          <a:bodyPr/>
          <a:lstStyle/>
          <a:p>
            <a:pPr eaLnBrk="1" hangingPunct="1"/>
            <a:r>
              <a:rPr lang="fr-CH">
                <a:solidFill>
                  <a:schemeClr val="bg1"/>
                </a:solidFill>
              </a:rPr>
              <a:t>Modèles numériques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11150" y="1076325"/>
            <a:ext cx="615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Utilisent les relevés des ballon-sondes.</a:t>
            </a:r>
            <a:endParaRPr lang="fr-FR" sz="2400" b="1"/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11150" y="1717675"/>
            <a:ext cx="524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Actualisés par les relevés au sol.</a:t>
            </a:r>
            <a:endParaRPr lang="fr-FR" sz="2400" b="1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11150" y="2359025"/>
            <a:ext cx="551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Actualisés par les relevés aviation.</a:t>
            </a:r>
            <a:endParaRPr lang="fr-FR" sz="2400" b="1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11150" y="3000375"/>
            <a:ext cx="547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Modèles GFS, ECMWF, JMA, WRF.</a:t>
            </a:r>
            <a:endParaRPr lang="fr-FR" sz="2400" b="1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11150" y="3641725"/>
            <a:ext cx="522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Calcul de points selon une grille.</a:t>
            </a:r>
            <a:endParaRPr lang="fr-FR" sz="2400" b="1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311150" y="4283075"/>
            <a:ext cx="521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/>
              <a:t>- Echelle grande, moyenne, petite.</a:t>
            </a:r>
            <a:endParaRPr lang="fr-FR" sz="2400" b="1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311150" y="4924425"/>
            <a:ext cx="6002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fr-CH" sz="2400" b="1" dirty="0"/>
              <a:t>- RASP pour le vol à voile et le vol libre.</a:t>
            </a:r>
            <a:endParaRPr lang="fr-FR" sz="2400" b="1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3830" y="5759730"/>
            <a:ext cx="8068234" cy="830997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173038" algn="l"/>
            <a:r>
              <a:rPr lang="fr-CH" sz="2400" b="1" dirty="0"/>
              <a:t>RASP: </a:t>
            </a:r>
            <a:r>
              <a:rPr lang="fr-CH" sz="2400" b="1" dirty="0" err="1"/>
              <a:t>R</a:t>
            </a:r>
            <a:r>
              <a:rPr lang="fr-CH" sz="2400" dirty="0" err="1"/>
              <a:t>egional</a:t>
            </a:r>
            <a:r>
              <a:rPr lang="fr-CH" sz="2400" dirty="0"/>
              <a:t> </a:t>
            </a:r>
            <a:r>
              <a:rPr lang="fr-CH" sz="2400" b="1" dirty="0" err="1"/>
              <a:t>A</a:t>
            </a:r>
            <a:r>
              <a:rPr lang="fr-CH" sz="2400" dirty="0" err="1"/>
              <a:t>tmospheric</a:t>
            </a:r>
            <a:r>
              <a:rPr lang="fr-CH" sz="2400" dirty="0"/>
              <a:t> </a:t>
            </a:r>
            <a:r>
              <a:rPr lang="fr-CH" sz="2400" b="1" dirty="0" err="1"/>
              <a:t>S</a:t>
            </a:r>
            <a:r>
              <a:rPr lang="fr-CH" sz="2400" dirty="0" err="1"/>
              <a:t>oaring</a:t>
            </a:r>
            <a:r>
              <a:rPr lang="fr-CH" sz="2400" dirty="0"/>
              <a:t> </a:t>
            </a:r>
            <a:r>
              <a:rPr lang="fr-CH" sz="2400" b="1" dirty="0" err="1"/>
              <a:t>P</a:t>
            </a:r>
            <a:r>
              <a:rPr lang="fr-CH" sz="2400" dirty="0" err="1"/>
              <a:t>rediction</a:t>
            </a:r>
            <a:endParaRPr lang="fr-CH" sz="2400" dirty="0"/>
          </a:p>
          <a:p>
            <a:pPr marL="173038" algn="l"/>
            <a:r>
              <a:rPr lang="fr-CH" sz="2400" dirty="0"/>
              <a:t>(Prévision Atmosphériques Régionales pour le Vol Libre)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1" grpId="0"/>
      <p:bldP spid="55302" grpId="0"/>
      <p:bldP spid="55303" grpId="0"/>
      <p:bldP spid="55304" grpId="0"/>
      <p:bldP spid="55305" grpId="0"/>
      <p:bldP spid="55306" grpId="0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677863"/>
          </a:xfrm>
        </p:spPr>
        <p:txBody>
          <a:bodyPr/>
          <a:lstStyle/>
          <a:p>
            <a:pPr eaLnBrk="1" hangingPunct="1"/>
            <a:r>
              <a:rPr lang="fr-CH" sz="4000"/>
              <a:t>Importance de l'échelle.</a:t>
            </a:r>
            <a:endParaRPr lang="fr-FR" sz="4000"/>
          </a:p>
        </p:txBody>
      </p:sp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0" y="731838"/>
            <a:ext cx="6323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Le sud des Alpes vu par une maille de:</a:t>
            </a:r>
            <a:endParaRPr lang="fr-FR" sz="2800">
              <a:solidFill>
                <a:schemeClr val="tx1"/>
              </a:solidFill>
            </a:endParaRPr>
          </a:p>
        </p:txBody>
      </p:sp>
      <p:grpSp>
        <p:nvGrpSpPr>
          <p:cNvPr id="57356" name="Group 12"/>
          <p:cNvGrpSpPr>
            <a:grpSpLocks/>
          </p:cNvGrpSpPr>
          <p:nvPr/>
        </p:nvGrpSpPr>
        <p:grpSpPr bwMode="auto">
          <a:xfrm>
            <a:off x="115888" y="1273175"/>
            <a:ext cx="2917825" cy="5480050"/>
            <a:chOff x="73" y="802"/>
            <a:chExt cx="1838" cy="3452"/>
          </a:xfrm>
        </p:grpSpPr>
        <p:pic>
          <p:nvPicPr>
            <p:cNvPr id="4404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1120"/>
              <a:ext cx="1838" cy="3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044" name="Text Box 9"/>
            <p:cNvSpPr txBox="1">
              <a:spLocks noChangeArrowheads="1"/>
            </p:cNvSpPr>
            <p:nvPr/>
          </p:nvSpPr>
          <p:spPr bwMode="auto">
            <a:xfrm>
              <a:off x="672" y="802"/>
              <a:ext cx="74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sz="3200">
                  <a:solidFill>
                    <a:schemeClr val="tx1"/>
                  </a:solidFill>
                </a:rPr>
                <a:t>15km</a:t>
              </a:r>
              <a:endParaRPr lang="fr-FR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57357" name="Group 13"/>
          <p:cNvGrpSpPr>
            <a:grpSpLocks/>
          </p:cNvGrpSpPr>
          <p:nvPr/>
        </p:nvGrpSpPr>
        <p:grpSpPr bwMode="auto">
          <a:xfrm>
            <a:off x="3121025" y="1273175"/>
            <a:ext cx="2917825" cy="5472113"/>
            <a:chOff x="1966" y="802"/>
            <a:chExt cx="1838" cy="3447"/>
          </a:xfrm>
        </p:grpSpPr>
        <p:pic>
          <p:nvPicPr>
            <p:cNvPr id="4404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" y="1124"/>
              <a:ext cx="1838" cy="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042" name="Text Box 10"/>
            <p:cNvSpPr txBox="1">
              <a:spLocks noChangeArrowheads="1"/>
            </p:cNvSpPr>
            <p:nvPr/>
          </p:nvSpPr>
          <p:spPr bwMode="auto">
            <a:xfrm>
              <a:off x="2568" y="802"/>
              <a:ext cx="74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sz="3200">
                  <a:solidFill>
                    <a:schemeClr val="tx1"/>
                  </a:solidFill>
                </a:rPr>
                <a:t>10km</a:t>
              </a:r>
              <a:endParaRPr lang="fr-FR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57358" name="Group 14"/>
          <p:cNvGrpSpPr>
            <a:grpSpLocks/>
          </p:cNvGrpSpPr>
          <p:nvPr/>
        </p:nvGrpSpPr>
        <p:grpSpPr bwMode="auto">
          <a:xfrm>
            <a:off x="6119813" y="1273175"/>
            <a:ext cx="2911475" cy="5476875"/>
            <a:chOff x="3855" y="802"/>
            <a:chExt cx="1834" cy="3450"/>
          </a:xfrm>
        </p:grpSpPr>
        <p:pic>
          <p:nvPicPr>
            <p:cNvPr id="4403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" y="1122"/>
              <a:ext cx="1834" cy="3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040" name="Text Box 11"/>
            <p:cNvSpPr txBox="1">
              <a:spLocks noChangeArrowheads="1"/>
            </p:cNvSpPr>
            <p:nvPr/>
          </p:nvSpPr>
          <p:spPr bwMode="auto">
            <a:xfrm>
              <a:off x="4428" y="802"/>
              <a:ext cx="81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sz="3200">
                  <a:solidFill>
                    <a:schemeClr val="tx1"/>
                  </a:solidFill>
                </a:rPr>
                <a:t>2,5km</a:t>
              </a:r>
              <a:endParaRPr lang="fr-FR" sz="32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" y="0"/>
            <a:ext cx="9100124" cy="68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855662"/>
          </a:xfrm>
        </p:spPr>
        <p:txBody>
          <a:bodyPr/>
          <a:lstStyle/>
          <a:p>
            <a:pPr eaLnBrk="1" hangingPunct="1"/>
            <a:r>
              <a:rPr lang="fr-CH" b="1" dirty="0">
                <a:solidFill>
                  <a:schemeClr val="bg1"/>
                </a:solidFill>
              </a:rPr>
              <a:t>Echelle du relief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ChangeArrowheads="1"/>
          </p:cNvSpPr>
          <p:nvPr/>
        </p:nvSpPr>
        <p:spPr bwMode="auto">
          <a:xfrm>
            <a:off x="1576388" y="1157288"/>
            <a:ext cx="5368925" cy="5619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1106488"/>
            <a:ext cx="8672512" cy="2212975"/>
          </a:xfrm>
        </p:spPr>
        <p:txBody>
          <a:bodyPr/>
          <a:lstStyle/>
          <a:p>
            <a:pPr marL="0" indent="17463" eaLnBrk="1" hangingPunct="1"/>
            <a:r>
              <a:rPr lang="fr-CH"/>
              <a:t>Le site </a:t>
            </a:r>
            <a:r>
              <a:rPr lang="fr-CH">
                <a:hlinkClick r:id="rId3"/>
              </a:rPr>
              <a:t>http://www.wetterzentrale.de/</a:t>
            </a:r>
            <a:r>
              <a:rPr lang="fr-CH"/>
              <a:t> met à disposition un grand nombre de données</a:t>
            </a:r>
            <a:endParaRPr lang="fr-FR"/>
          </a:p>
        </p:txBody>
      </p:sp>
      <p:pic>
        <p:nvPicPr>
          <p:cNvPr id="46084" name="Picture 5" descr="we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42875"/>
            <a:ext cx="49434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 descr="Rtavn0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151063"/>
            <a:ext cx="5737225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200025" y="2051050"/>
            <a:ext cx="316547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sz="3200">
                <a:solidFill>
                  <a:srgbClr val="000000"/>
                </a:solidFill>
              </a:rPr>
              <a:t>permettant de se faire une idée du temps sur 5-10 jours.</a:t>
            </a:r>
            <a:r>
              <a:rPr lang="fr-CH" sz="3200"/>
              <a:t> </a:t>
            </a:r>
            <a:endParaRPr lang="fr-FR" sz="32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6000" y="324000"/>
            <a:ext cx="8342858" cy="6228572"/>
            <a:chOff x="443334" y="330099"/>
            <a:chExt cx="8342858" cy="6228572"/>
          </a:xfrm>
        </p:grpSpPr>
        <p:sp>
          <p:nvSpPr>
            <p:cNvPr id="8" name="Rectangle 7"/>
            <p:cNvSpPr/>
            <p:nvPr/>
          </p:nvSpPr>
          <p:spPr bwMode="auto">
            <a:xfrm>
              <a:off x="457200" y="336880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J+1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34" y="330099"/>
              <a:ext cx="8342857" cy="6228572"/>
            </a:xfrm>
            <a:prstGeom prst="rect">
              <a:avLst/>
            </a:prstGeom>
          </p:spPr>
        </p:pic>
      </p:grp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336881"/>
          </a:xfrm>
        </p:spPr>
        <p:txBody>
          <a:bodyPr tIns="0" bIns="0"/>
          <a:lstStyle/>
          <a:p>
            <a:pPr eaLnBrk="1" hangingPunct="1"/>
            <a:r>
              <a:rPr lang="fr-CH" sz="2400" b="1" dirty="0"/>
              <a:t>Fiabilité des prévisions</a:t>
            </a:r>
            <a:endParaRPr lang="fr-F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56564" y="6488668"/>
            <a:ext cx="7916398" cy="369332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http://www.wetterzentrale.de/topkarten/fsenseur.html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96000" y="324000"/>
            <a:ext cx="8342857" cy="6228571"/>
            <a:chOff x="290934" y="177699"/>
            <a:chExt cx="8342857" cy="622857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90934" y="177699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J+2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34" y="177699"/>
              <a:ext cx="8342857" cy="622857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96000" y="324000"/>
            <a:ext cx="8342856" cy="6228571"/>
            <a:chOff x="138534" y="25299"/>
            <a:chExt cx="8342856" cy="622857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138534" y="25299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J+3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34" y="25299"/>
              <a:ext cx="8342856" cy="622857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96000" y="324000"/>
            <a:ext cx="8342856" cy="6228570"/>
            <a:chOff x="-13866" y="-127101"/>
            <a:chExt cx="8342856" cy="622857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-13866" y="-127101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J+4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866" y="-127101"/>
              <a:ext cx="8342856" cy="622857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96000" y="324000"/>
            <a:ext cx="8342854" cy="6228570"/>
            <a:chOff x="-166266" y="-279501"/>
            <a:chExt cx="8342854" cy="622857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-166266" y="-279501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J+5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266" y="-279501"/>
              <a:ext cx="8342854" cy="622857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96000" y="324000"/>
            <a:ext cx="8342854" cy="6228569"/>
            <a:chOff x="-318666" y="-431901"/>
            <a:chExt cx="8342854" cy="6228569"/>
          </a:xfrm>
        </p:grpSpPr>
        <p:sp>
          <p:nvSpPr>
            <p:cNvPr id="38" name="Rectangle 37"/>
            <p:cNvSpPr/>
            <p:nvPr/>
          </p:nvSpPr>
          <p:spPr bwMode="auto">
            <a:xfrm>
              <a:off x="-318666" y="-431901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J+6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8666" y="-431901"/>
              <a:ext cx="8342854" cy="622856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96000" y="324000"/>
            <a:ext cx="8342854" cy="6228569"/>
            <a:chOff x="-2739471" y="-1781706"/>
            <a:chExt cx="8342854" cy="6228569"/>
          </a:xfrm>
        </p:grpSpPr>
        <p:sp>
          <p:nvSpPr>
            <p:cNvPr id="41" name="Rectangle 40"/>
            <p:cNvSpPr/>
            <p:nvPr/>
          </p:nvSpPr>
          <p:spPr bwMode="auto">
            <a:xfrm>
              <a:off x="-2739471" y="-1781706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J+7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39471" y="-1781706"/>
              <a:ext cx="8342854" cy="622856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96000" y="324000"/>
            <a:ext cx="8342853" cy="6228569"/>
            <a:chOff x="-2891871" y="-1934106"/>
            <a:chExt cx="8342853" cy="6228569"/>
          </a:xfrm>
        </p:grpSpPr>
        <p:sp>
          <p:nvSpPr>
            <p:cNvPr id="44" name="Rectangle 43"/>
            <p:cNvSpPr/>
            <p:nvPr/>
          </p:nvSpPr>
          <p:spPr bwMode="auto">
            <a:xfrm>
              <a:off x="-2891871" y="-1934106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J+8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1871" y="-1934106"/>
              <a:ext cx="8342853" cy="6228569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96000" y="324000"/>
            <a:ext cx="8342853" cy="6228568"/>
            <a:chOff x="-3044271" y="-2086506"/>
            <a:chExt cx="8342853" cy="6228568"/>
          </a:xfrm>
        </p:grpSpPr>
        <p:sp>
          <p:nvSpPr>
            <p:cNvPr id="47" name="Rectangle 46"/>
            <p:cNvSpPr/>
            <p:nvPr/>
          </p:nvSpPr>
          <p:spPr bwMode="auto">
            <a:xfrm>
              <a:off x="-3044271" y="-2086506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J+9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4271" y="-2086506"/>
              <a:ext cx="8342853" cy="6228568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96000" y="324000"/>
            <a:ext cx="8342852" cy="6228568"/>
            <a:chOff x="-3196671" y="-2238906"/>
            <a:chExt cx="8342852" cy="6228568"/>
          </a:xfrm>
        </p:grpSpPr>
        <p:sp>
          <p:nvSpPr>
            <p:cNvPr id="50" name="Rectangle 49"/>
            <p:cNvSpPr/>
            <p:nvPr/>
          </p:nvSpPr>
          <p:spPr bwMode="auto">
            <a:xfrm>
              <a:off x="-3196671" y="-2238906"/>
              <a:ext cx="8328992" cy="622179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3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cs typeface="Arial" charset="0"/>
                </a:rPr>
                <a:t>J+10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6671" y="-2238906"/>
              <a:ext cx="8342852" cy="6228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69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336881"/>
          </a:xfrm>
        </p:spPr>
        <p:txBody>
          <a:bodyPr tIns="0" bIns="0"/>
          <a:lstStyle/>
          <a:p>
            <a:pPr eaLnBrk="1" hangingPunct="1"/>
            <a:r>
              <a:rPr lang="fr-CH" sz="2400" b="1" dirty="0"/>
              <a:t>Fiabilité des prévisions</a:t>
            </a:r>
            <a:endParaRPr lang="fr-FR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56564" y="6488668"/>
            <a:ext cx="8212313" cy="369332"/>
          </a:xfrm>
          <a:prstGeom prst="rect">
            <a:avLst/>
          </a:prstGeom>
          <a:noFill/>
          <a:ln w="25400">
            <a:noFill/>
          </a:ln>
        </p:spPr>
        <p:txBody>
          <a:bodyPr wrap="none" tIns="0" bIns="0" rtlCol="0">
            <a:spAutoFit/>
          </a:bodyPr>
          <a:lstStyle/>
          <a:p>
            <a:pPr algn="l"/>
            <a:r>
              <a:rPr lang="fr-CH" sz="2400" b="1" dirty="0">
                <a:solidFill>
                  <a:schemeClr val="accent6"/>
                </a:solidFill>
              </a:rPr>
              <a:t>http://www.wetterzentrale.de/topkarten.php?model=gfs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E608E47-2E4C-40EA-A646-7E159CEAF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04088BB-4F28-403E-AECF-540D6B7426C9}"/>
              </a:ext>
            </a:extLst>
          </p:cNvPr>
          <p:cNvSpPr/>
          <p:nvPr/>
        </p:nvSpPr>
        <p:spPr bwMode="auto">
          <a:xfrm>
            <a:off x="8120385" y="115082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Jour J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xmlns="" id="{8666B29E-C540-42A7-8C11-BBCC257DA1AD}"/>
              </a:ext>
            </a:extLst>
          </p:cNvPr>
          <p:cNvSpPr/>
          <p:nvPr/>
        </p:nvSpPr>
        <p:spPr bwMode="auto">
          <a:xfrm>
            <a:off x="8120385" y="156265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J+1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xmlns="" id="{6048CC3B-3ACC-4B41-81F9-BD5D6724D5D5}"/>
              </a:ext>
            </a:extLst>
          </p:cNvPr>
          <p:cNvSpPr/>
          <p:nvPr/>
        </p:nvSpPr>
        <p:spPr bwMode="auto">
          <a:xfrm>
            <a:off x="8120385" y="197448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J+2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xmlns="" id="{00479865-46BE-4B2E-A4BF-105A5B2944BF}"/>
              </a:ext>
            </a:extLst>
          </p:cNvPr>
          <p:cNvSpPr/>
          <p:nvPr/>
        </p:nvSpPr>
        <p:spPr bwMode="auto">
          <a:xfrm>
            <a:off x="8120385" y="238631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J+3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xmlns="" id="{C6CD1ACF-5826-4186-B723-D3E0A8E2141C}"/>
              </a:ext>
            </a:extLst>
          </p:cNvPr>
          <p:cNvSpPr/>
          <p:nvPr/>
        </p:nvSpPr>
        <p:spPr bwMode="auto">
          <a:xfrm>
            <a:off x="8120385" y="279814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J+4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xmlns="" id="{375DDD70-C412-47F5-9692-5FC5A06542B8}"/>
              </a:ext>
            </a:extLst>
          </p:cNvPr>
          <p:cNvSpPr/>
          <p:nvPr/>
        </p:nvSpPr>
        <p:spPr bwMode="auto">
          <a:xfrm>
            <a:off x="8120385" y="320997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J+5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xmlns="" id="{493E371B-7B01-40D2-9673-83D3B7AE59A6}"/>
              </a:ext>
            </a:extLst>
          </p:cNvPr>
          <p:cNvSpPr/>
          <p:nvPr/>
        </p:nvSpPr>
        <p:spPr bwMode="auto">
          <a:xfrm>
            <a:off x="8120385" y="362180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J+6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xmlns="" id="{7FC83AA6-2ECF-4F8F-A3FC-8DFD9AFDC61D}"/>
              </a:ext>
            </a:extLst>
          </p:cNvPr>
          <p:cNvSpPr/>
          <p:nvPr/>
        </p:nvSpPr>
        <p:spPr bwMode="auto">
          <a:xfrm>
            <a:off x="8120385" y="403363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J+7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xmlns="" id="{2E175901-2B35-4BBB-AB52-7E0B6577E3B9}"/>
              </a:ext>
            </a:extLst>
          </p:cNvPr>
          <p:cNvSpPr/>
          <p:nvPr/>
        </p:nvSpPr>
        <p:spPr bwMode="auto">
          <a:xfrm>
            <a:off x="8120385" y="444546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J+8</a:t>
            </a: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xmlns="" id="{98616091-BAC1-46A1-882E-3E5B46BCFAF5}"/>
              </a:ext>
            </a:extLst>
          </p:cNvPr>
          <p:cNvSpPr/>
          <p:nvPr/>
        </p:nvSpPr>
        <p:spPr bwMode="auto">
          <a:xfrm>
            <a:off x="8120385" y="4857290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J+9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xmlns="" id="{4E46EEA9-BB47-46AD-B992-E42DD64D2BA8}"/>
              </a:ext>
            </a:extLst>
          </p:cNvPr>
          <p:cNvSpPr/>
          <p:nvPr/>
        </p:nvSpPr>
        <p:spPr bwMode="auto">
          <a:xfrm>
            <a:off x="8120385" y="5269124"/>
            <a:ext cx="900100" cy="410800"/>
          </a:xfrm>
          <a:prstGeom prst="roundRect">
            <a:avLst/>
          </a:prstGeom>
          <a:solidFill>
            <a:srgbClr val="00E6F0"/>
          </a:solidFill>
          <a:ln w="127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J+10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928E3E3-36AD-47D6-99B3-A33147C70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152BE84-484A-462B-875B-47D1545F8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9FFBA39-5006-4970-BF77-6424A085D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F8689E7-3597-47A4-9BD2-32024814B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77345FE-765B-4B40-B1E8-A2D58091B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E467841-93C8-49DA-B465-5B7038CA7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56C937A-E3D7-4E77-B2D6-21E9CCFF20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BF7E71-F97B-4F04-88CE-DDEA103614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F7E2633A-F4A3-4F60-AB06-04076DDC98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  <p:pic>
        <p:nvPicPr>
          <p:cNvPr id="47105" name="Image 47104">
            <a:extLst>
              <a:ext uri="{FF2B5EF4-FFF2-40B4-BE49-F238E27FC236}">
                <a16:creationId xmlns:a16="http://schemas.microsoft.com/office/drawing/2014/main" xmlns="" id="{E2AC7D76-D6DA-47DE-99C2-0D1C271F83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2" y="542925"/>
            <a:ext cx="69246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9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3C6E600-8C79-4EF9-AE6A-60047D4EA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" y="773705"/>
            <a:ext cx="2285143" cy="19048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9DB865-3477-4933-A524-4DCA84E7B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57" y="773705"/>
            <a:ext cx="2285143" cy="19048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7F9F941-E313-46B6-9E00-9756F9753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98" y="773705"/>
            <a:ext cx="2285143" cy="19048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5FCEC62-DE1D-48ED-A0CA-A9DCC43B1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39" y="773705"/>
            <a:ext cx="2285143" cy="19048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CC0B50A-EEC0-436F-933E-597BE7499E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" y="2654558"/>
            <a:ext cx="2285143" cy="19048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5F13F40-6E77-452E-9A92-C79DB368E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57" y="2654558"/>
            <a:ext cx="2285143" cy="19048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11102CA-0E4B-4C89-B02C-A826993EAB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98" y="2654558"/>
            <a:ext cx="2285143" cy="190481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DBDACDC-6D80-436A-9B22-A2A5027B96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41" y="2654558"/>
            <a:ext cx="2285143" cy="19048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BD4D89C-22CF-4D1B-9E09-AEB930604B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" y="4573652"/>
            <a:ext cx="2285143" cy="19048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ACD8A86-7F8B-426D-AC3A-D9C17AF82B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57" y="4573652"/>
            <a:ext cx="2285143" cy="19048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C51270D-F956-49B7-BB44-00EE065AFA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98" y="4573652"/>
            <a:ext cx="2285143" cy="190481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3B9B56A6-907C-4615-8564-6C811FCB8E22}"/>
              </a:ext>
            </a:extLst>
          </p:cNvPr>
          <p:cNvSpPr txBox="1"/>
          <p:nvPr/>
        </p:nvSpPr>
        <p:spPr>
          <a:xfrm>
            <a:off x="2981660" y="87150"/>
            <a:ext cx="3339376" cy="58477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FR" sz="3200" b="1" dirty="0">
                <a:solidFill>
                  <a:schemeClr val="accent6"/>
                </a:solidFill>
              </a:rPr>
              <a:t>Du jour J à J+10</a:t>
            </a:r>
          </a:p>
        </p:txBody>
      </p:sp>
    </p:spTree>
    <p:extLst>
      <p:ext uri="{BB962C8B-B14F-4D97-AF65-F5344CB8AC3E}">
        <p14:creationId xmlns:p14="http://schemas.microsoft.com/office/powerpoint/2010/main" val="3857144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Meteociel météo et observations en temps ré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0"/>
            <a:ext cx="88439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497013"/>
            <a:ext cx="722947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1757363" y="1000125"/>
            <a:ext cx="575945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dirty="0"/>
              <a:t>http://www.meteociel.fr/modeles/gefs.php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652838" y="2874963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H</a:t>
            </a:r>
          </a:p>
        </p:txBody>
      </p:sp>
      <p:sp>
        <p:nvSpPr>
          <p:cNvPr id="8196" name="Freeform 4"/>
          <p:cNvSpPr>
            <a:spLocks noChangeArrowheads="1"/>
          </p:cNvSpPr>
          <p:nvPr/>
        </p:nvSpPr>
        <p:spPr bwMode="auto">
          <a:xfrm>
            <a:off x="101600" y="576263"/>
            <a:ext cx="7886700" cy="5456237"/>
          </a:xfrm>
          <a:custGeom>
            <a:avLst/>
            <a:gdLst>
              <a:gd name="T0" fmla="*/ 338138 w 4968"/>
              <a:gd name="T1" fmla="*/ 3287712 h 3437"/>
              <a:gd name="T2" fmla="*/ 2038350 w 4968"/>
              <a:gd name="T3" fmla="*/ 760412 h 3437"/>
              <a:gd name="T4" fmla="*/ 5859463 w 4968"/>
              <a:gd name="T5" fmla="*/ 571500 h 3437"/>
              <a:gd name="T6" fmla="*/ 7419975 w 4968"/>
              <a:gd name="T7" fmla="*/ 4186237 h 3437"/>
              <a:gd name="T8" fmla="*/ 3055938 w 4968"/>
              <a:gd name="T9" fmla="*/ 5392737 h 3437"/>
              <a:gd name="T10" fmla="*/ 450850 w 4968"/>
              <a:gd name="T11" fmla="*/ 4565650 h 3437"/>
              <a:gd name="T12" fmla="*/ 338138 w 4968"/>
              <a:gd name="T13" fmla="*/ 3287712 h 34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68" h="3437">
                <a:moveTo>
                  <a:pt x="213" y="2071"/>
                </a:moveTo>
                <a:cubicBezTo>
                  <a:pt x="380" y="1671"/>
                  <a:pt x="704" y="764"/>
                  <a:pt x="1284" y="479"/>
                </a:cubicBezTo>
                <a:cubicBezTo>
                  <a:pt x="1864" y="194"/>
                  <a:pt x="3126" y="0"/>
                  <a:pt x="3691" y="360"/>
                </a:cubicBezTo>
                <a:cubicBezTo>
                  <a:pt x="4256" y="720"/>
                  <a:pt x="4968" y="2131"/>
                  <a:pt x="4674" y="2637"/>
                </a:cubicBezTo>
                <a:cubicBezTo>
                  <a:pt x="4380" y="3143"/>
                  <a:pt x="2657" y="3357"/>
                  <a:pt x="1925" y="3397"/>
                </a:cubicBezTo>
                <a:cubicBezTo>
                  <a:pt x="1193" y="3437"/>
                  <a:pt x="568" y="3098"/>
                  <a:pt x="284" y="2876"/>
                </a:cubicBezTo>
                <a:cubicBezTo>
                  <a:pt x="0" y="2654"/>
                  <a:pt x="46" y="2471"/>
                  <a:pt x="213" y="2071"/>
                </a:cubicBezTo>
                <a:close/>
              </a:path>
            </a:pathLst>
          </a:custGeom>
          <a:noFill/>
          <a:ln w="381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2863850"/>
            <a:ext cx="5383213" cy="3989388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Haute pression: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Vents faibles – brises thermiques.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Si Mistral alors bise sur le plateau suisse.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Bonnes conditions dans le relief.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Inversions hors printemps.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Peu de nuages – thermiques bleus.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Pas de points bas !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Orages très localisés.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8013" cy="601662"/>
          </a:xfrm>
        </p:spPr>
        <p:txBody>
          <a:bodyPr/>
          <a:lstStyle/>
          <a:p>
            <a:pPr eaLnBrk="1" hangingPunct="1"/>
            <a:r>
              <a:rPr lang="fr-CH" sz="3200"/>
              <a:t>Diagrammes huit jours de MétéoCiel</a:t>
            </a:r>
            <a:endParaRPr lang="fr-FR" sz="320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25" y="928688"/>
            <a:ext cx="8774113" cy="771525"/>
          </a:xfrm>
        </p:spPr>
        <p:txBody>
          <a:bodyPr/>
          <a:lstStyle/>
          <a:p>
            <a:pPr eaLnBrk="1" hangingPunct="1"/>
            <a:r>
              <a:rPr lang="fr-CH" sz="2800" dirty="0"/>
              <a:t>Les modèles sont calculés 20 fois avec de légères </a:t>
            </a:r>
            <a:endParaRPr lang="fr-FR" sz="2800" dirty="0"/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601" y="1547920"/>
            <a:ext cx="5613398" cy="530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236538" y="1328738"/>
            <a:ext cx="3313112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indent="17463" algn="l">
              <a:spcBef>
                <a:spcPts val="800"/>
              </a:spcBef>
            </a:pPr>
            <a:r>
              <a:rPr lang="fr-CH" sz="2800" dirty="0">
                <a:solidFill>
                  <a:srgbClr val="000000"/>
                </a:solidFill>
              </a:rPr>
              <a:t>perturbations afin d'estimer la fiabilité de la prévision.</a:t>
            </a:r>
            <a:endParaRPr lang="fr-FR" sz="2800" dirty="0">
              <a:solidFill>
                <a:srgbClr val="0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328F1F4-9FA9-423E-9B19-C67FB3140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95250"/>
            <a:ext cx="7048500" cy="6667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0C9229A-6184-4AD8-8338-BAB1890AA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95250"/>
            <a:ext cx="7048500" cy="6667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C77C851-351E-4104-9CAA-4BADCF0A1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95250"/>
            <a:ext cx="7048500" cy="666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  <p:bldP spid="4915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311150" y="5175250"/>
            <a:ext cx="5619750" cy="119221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128588"/>
            <a:ext cx="8799513" cy="854075"/>
          </a:xfrm>
        </p:spPr>
        <p:txBody>
          <a:bodyPr/>
          <a:lstStyle/>
          <a:p>
            <a:pPr eaLnBrk="1" hangingPunct="1"/>
            <a:r>
              <a:rPr lang="fr-CH" sz="4000"/>
              <a:t>RASP </a:t>
            </a:r>
            <a:r>
              <a:rPr lang="fr-FR" sz="3200"/>
              <a:t>R</a:t>
            </a:r>
            <a:r>
              <a:rPr lang="fr-FR" sz="2800"/>
              <a:t>egional</a:t>
            </a:r>
            <a:r>
              <a:rPr lang="fr-FR" sz="3200"/>
              <a:t> A</a:t>
            </a:r>
            <a:r>
              <a:rPr lang="fr-FR" sz="2800"/>
              <a:t>tmospheric</a:t>
            </a:r>
            <a:r>
              <a:rPr lang="fr-FR" sz="3200"/>
              <a:t> S</a:t>
            </a:r>
            <a:r>
              <a:rPr lang="fr-FR" sz="2800"/>
              <a:t>oaring</a:t>
            </a:r>
            <a:r>
              <a:rPr lang="fr-FR" sz="3200"/>
              <a:t> P</a:t>
            </a:r>
            <a:r>
              <a:rPr lang="fr-FR" sz="2800"/>
              <a:t>rediction</a:t>
            </a:r>
            <a:r>
              <a:rPr lang="fr-FR" sz="4000"/>
              <a:t> 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8013" cy="5124450"/>
          </a:xfrm>
        </p:spPr>
        <p:txBody>
          <a:bodyPr/>
          <a:lstStyle/>
          <a:p>
            <a:pPr eaLnBrk="1" hangingPunct="1"/>
            <a:r>
              <a:rPr lang="fr-FR" dirty="0"/>
              <a:t>Un concept ouvert et communautaire</a:t>
            </a:r>
          </a:p>
          <a:p>
            <a:pPr eaLnBrk="1" hangingPunct="1">
              <a:buFont typeface="Times New Roman" pitchFamily="18" charset="0"/>
              <a:buChar char="•"/>
            </a:pPr>
            <a:r>
              <a:rPr lang="fr-FR" dirty="0"/>
              <a:t>Un modèle fiable, adapté de WRF</a:t>
            </a:r>
          </a:p>
          <a:p>
            <a:pPr eaLnBrk="1" hangingPunct="1">
              <a:buFont typeface="Times New Roman" pitchFamily="18" charset="0"/>
              <a:buChar char="•"/>
            </a:pPr>
            <a:r>
              <a:rPr lang="fr-FR" dirty="0"/>
              <a:t>Spécialisé pour le vol libre</a:t>
            </a:r>
          </a:p>
          <a:p>
            <a:pPr eaLnBrk="1" hangingPunct="1"/>
            <a:r>
              <a:rPr lang="fr-FR" i="1" dirty="0">
                <a:solidFill>
                  <a:schemeClr val="bg1"/>
                </a:solidFill>
              </a:rPr>
              <a:t>http://www.drjack.info/RASP/</a:t>
            </a:r>
          </a:p>
          <a:p>
            <a:pPr eaLnBrk="1" hangingPunct="1"/>
            <a:endParaRPr lang="fr-CH" i="1" dirty="0">
              <a:solidFill>
                <a:schemeClr val="bg1"/>
              </a:solidFill>
            </a:endParaRPr>
          </a:p>
          <a:p>
            <a:pPr eaLnBrk="1" hangingPunct="1"/>
            <a:r>
              <a:rPr lang="fr-CH" dirty="0"/>
              <a:t>Deux sites majeurs:</a:t>
            </a:r>
          </a:p>
          <a:p>
            <a:pPr eaLnBrk="1" hangingPunct="1"/>
            <a:r>
              <a:rPr lang="fr-FR" dirty="0">
                <a:hlinkClick r:id="rId3"/>
              </a:rPr>
              <a:t>http://www.soaringmeteo.ch/</a:t>
            </a:r>
            <a:endParaRPr lang="fr-FR" dirty="0"/>
          </a:p>
          <a:p>
            <a:pPr eaLnBrk="1" hangingPunct="1"/>
            <a:r>
              <a:rPr lang="fr-FR" dirty="0">
                <a:hlinkClick r:id="rId4"/>
              </a:rPr>
              <a:t>http://meteo-parapente.com/</a:t>
            </a:r>
            <a:endParaRPr lang="fr-FR" dirty="0"/>
          </a:p>
          <a:p>
            <a:pPr eaLnBrk="1" hangingPunct="1"/>
            <a:endParaRPr lang="fr-FR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61510" y="5949281"/>
            <a:ext cx="8860570" cy="4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http://meteo-parapente.com/</a:t>
            </a:r>
          </a:p>
          <a:p>
            <a:pPr algn="l"/>
            <a:endParaRPr lang="fr-CH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Modèle: RASP / WRF (</a:t>
            </a:r>
            <a:r>
              <a:rPr lang="fr-CH" sz="3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Warf</a:t>
            </a:r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</a:p>
          <a:p>
            <a:pPr algn="l"/>
            <a:endParaRPr lang="fr-CH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Grille de 2.5km.</a:t>
            </a:r>
          </a:p>
          <a:p>
            <a:pPr algn="l"/>
            <a:endParaRPr lang="fr-CH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fr-CH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Historique 4 jours, aujourd'hui et demain.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5938"/>
            <a:ext cx="9152453" cy="483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8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20000" decel="2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19 -0.1627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20000" decel="2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16273 L -0.00486 -0.3006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20000" decel="2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30069 L -0.00694 -0.4789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9"/>
          <p:cNvSpPr>
            <a:spLocks/>
          </p:cNvSpPr>
          <p:nvPr/>
        </p:nvSpPr>
        <p:spPr bwMode="auto">
          <a:xfrm>
            <a:off x="5699834" y="2045980"/>
            <a:ext cx="3232640" cy="2877157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10000"/>
              <a:gd name="connsiteY0" fmla="*/ 9313 h 9958"/>
              <a:gd name="connsiteX1" fmla="*/ 350 w 10000"/>
              <a:gd name="connsiteY1" fmla="*/ 8462 h 9958"/>
              <a:gd name="connsiteX2" fmla="*/ 2398 w 10000"/>
              <a:gd name="connsiteY2" fmla="*/ 6791 h 9958"/>
              <a:gd name="connsiteX3" fmla="*/ 3861 w 10000"/>
              <a:gd name="connsiteY3" fmla="*/ 4846 h 9958"/>
              <a:gd name="connsiteX4" fmla="*/ 4233 w 10000"/>
              <a:gd name="connsiteY4" fmla="*/ 2462 h 9958"/>
              <a:gd name="connsiteX5" fmla="*/ 4808 w 10000"/>
              <a:gd name="connsiteY5" fmla="*/ 1628 h 9958"/>
              <a:gd name="connsiteX6" fmla="*/ 5947 w 10000"/>
              <a:gd name="connsiteY6" fmla="*/ 1904 h 9958"/>
              <a:gd name="connsiteX7" fmla="*/ 7350 w 10000"/>
              <a:gd name="connsiteY7" fmla="*/ 2251 h 9958"/>
              <a:gd name="connsiteX8" fmla="*/ 8524 w 10000"/>
              <a:gd name="connsiteY8" fmla="*/ 306 h 9958"/>
              <a:gd name="connsiteX9" fmla="*/ 9997 w 10000"/>
              <a:gd name="connsiteY9" fmla="*/ 0 h 9958"/>
              <a:gd name="connsiteX10" fmla="*/ 10000 w 10000"/>
              <a:gd name="connsiteY10" fmla="*/ 9958 h 9958"/>
              <a:gd name="connsiteX11" fmla="*/ 0 w 10000"/>
              <a:gd name="connsiteY11" fmla="*/ 9313 h 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58">
                <a:moveTo>
                  <a:pt x="0" y="9313"/>
                </a:moveTo>
                <a:lnTo>
                  <a:pt x="350" y="8462"/>
                </a:lnTo>
                <a:lnTo>
                  <a:pt x="2398" y="6791"/>
                </a:lnTo>
                <a:lnTo>
                  <a:pt x="3861" y="4846"/>
                </a:lnTo>
                <a:lnTo>
                  <a:pt x="4233" y="2462"/>
                </a:lnTo>
                <a:lnTo>
                  <a:pt x="4808" y="1628"/>
                </a:lnTo>
                <a:lnTo>
                  <a:pt x="5947" y="1904"/>
                </a:lnTo>
                <a:lnTo>
                  <a:pt x="7350" y="2251"/>
                </a:lnTo>
                <a:lnTo>
                  <a:pt x="8524" y="306"/>
                </a:lnTo>
                <a:lnTo>
                  <a:pt x="9997" y="0"/>
                </a:lnTo>
                <a:cubicBezTo>
                  <a:pt x="9998" y="3319"/>
                  <a:pt x="9999" y="6639"/>
                  <a:pt x="10000" y="9958"/>
                </a:cubicBezTo>
                <a:lnTo>
                  <a:pt x="0" y="9313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  <a:extLst/>
        </p:spPr>
        <p:txBody>
          <a:bodyPr/>
          <a:lstStyle/>
          <a:p>
            <a:endParaRPr lang="fr-CH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6215376" y="4184590"/>
            <a:ext cx="0" cy="38608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6652256" y="3793430"/>
            <a:ext cx="0" cy="64389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206928" y="2595983"/>
            <a:ext cx="14288" cy="104400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7937496" y="2670750"/>
            <a:ext cx="0" cy="167386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8623296" y="2106870"/>
            <a:ext cx="0" cy="1533113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chemeClr val="accent6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6240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932040" y="2033845"/>
            <a:ext cx="4004470" cy="3212276"/>
            <a:chOff x="4721224" y="2187575"/>
            <a:chExt cx="4004470" cy="3212276"/>
          </a:xfrm>
        </p:grpSpPr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5489018" y="219971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fr-CH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6004560" y="4338320"/>
              <a:ext cx="0" cy="1061531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441440" y="3947160"/>
              <a:ext cx="0" cy="1442007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6996112" y="2749713"/>
              <a:ext cx="14288" cy="2639454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7726680" y="2824480"/>
              <a:ext cx="0" cy="2564687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8412480" y="2260600"/>
              <a:ext cx="0" cy="3128567"/>
            </a:xfrm>
            <a:prstGeom prst="straightConnector1">
              <a:avLst/>
            </a:prstGeom>
            <a:solidFill>
              <a:srgbClr val="C0C0C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</p:spTree>
    <p:extLst>
      <p:ext uri="{BB962C8B-B14F-4D97-AF65-F5344CB8AC3E}">
        <p14:creationId xmlns:p14="http://schemas.microsoft.com/office/powerpoint/2010/main" val="32601288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932040" y="2033845"/>
            <a:ext cx="4007570" cy="3215521"/>
            <a:chOff x="4721224" y="2187575"/>
            <a:chExt cx="4007570" cy="321552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4728360" y="2190820"/>
              <a:ext cx="4000434" cy="3212276"/>
            </a:xfrm>
            <a:prstGeom prst="rect">
              <a:avLst/>
            </a:prstGeom>
            <a:solidFill>
              <a:srgbClr val="FFFF00"/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5128260" y="3459480"/>
              <a:ext cx="1356360" cy="1417320"/>
            </a:xfrm>
            <a:custGeom>
              <a:avLst/>
              <a:gdLst>
                <a:gd name="connsiteX0" fmla="*/ 0 w 1356360"/>
                <a:gd name="connsiteY0" fmla="*/ 30480 h 1417320"/>
                <a:gd name="connsiteX1" fmla="*/ 624840 w 1356360"/>
                <a:gd name="connsiteY1" fmla="*/ 1417320 h 1417320"/>
                <a:gd name="connsiteX2" fmla="*/ 1356360 w 1356360"/>
                <a:gd name="connsiteY2" fmla="*/ 1257300 h 1417320"/>
                <a:gd name="connsiteX3" fmla="*/ 792480 w 1356360"/>
                <a:gd name="connsiteY3" fmla="*/ 0 h 1417320"/>
                <a:gd name="connsiteX4" fmla="*/ 0 w 1356360"/>
                <a:gd name="connsiteY4" fmla="*/ 3048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360" h="1417320">
                  <a:moveTo>
                    <a:pt x="0" y="30480"/>
                  </a:moveTo>
                  <a:lnTo>
                    <a:pt x="624840" y="1417320"/>
                  </a:lnTo>
                  <a:lnTo>
                    <a:pt x="1356360" y="1257300"/>
                  </a:lnTo>
                  <a:lnTo>
                    <a:pt x="792480" y="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rgbClr val="A8A258">
                <a:alpha val="44000"/>
              </a:srgbClr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7406640" y="3322320"/>
              <a:ext cx="1043940" cy="1219200"/>
            </a:xfrm>
            <a:custGeom>
              <a:avLst/>
              <a:gdLst>
                <a:gd name="connsiteX0" fmla="*/ 0 w 1043940"/>
                <a:gd name="connsiteY0" fmla="*/ 30480 h 1219200"/>
                <a:gd name="connsiteX1" fmla="*/ 556260 w 1043940"/>
                <a:gd name="connsiteY1" fmla="*/ 1219200 h 1219200"/>
                <a:gd name="connsiteX2" fmla="*/ 1043940 w 1043940"/>
                <a:gd name="connsiteY2" fmla="*/ 731520 h 1219200"/>
                <a:gd name="connsiteX3" fmla="*/ 762000 w 1043940"/>
                <a:gd name="connsiteY3" fmla="*/ 0 h 1219200"/>
                <a:gd name="connsiteX4" fmla="*/ 0 w 1043940"/>
                <a:gd name="connsiteY4" fmla="*/ 3048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3940" h="1219200">
                  <a:moveTo>
                    <a:pt x="0" y="30480"/>
                  </a:moveTo>
                  <a:lnTo>
                    <a:pt x="556260" y="1219200"/>
                  </a:lnTo>
                  <a:lnTo>
                    <a:pt x="1043940" y="731520"/>
                  </a:lnTo>
                  <a:lnTo>
                    <a:pt x="762000" y="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rgbClr val="A8A258">
                <a:alpha val="35000"/>
              </a:srgbClr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416040" y="2781300"/>
              <a:ext cx="2049780" cy="2308860"/>
            </a:xfrm>
            <a:custGeom>
              <a:avLst/>
              <a:gdLst>
                <a:gd name="connsiteX0" fmla="*/ 0 w 2049780"/>
                <a:gd name="connsiteY0" fmla="*/ 68580 h 2308860"/>
                <a:gd name="connsiteX1" fmla="*/ 952500 w 2049780"/>
                <a:gd name="connsiteY1" fmla="*/ 2308860 h 2308860"/>
                <a:gd name="connsiteX2" fmla="*/ 2049780 w 2049780"/>
                <a:gd name="connsiteY2" fmla="*/ 1478280 h 2308860"/>
                <a:gd name="connsiteX3" fmla="*/ 1447800 w 2049780"/>
                <a:gd name="connsiteY3" fmla="*/ 0 h 2308860"/>
                <a:gd name="connsiteX4" fmla="*/ 0 w 2049780"/>
                <a:gd name="connsiteY4" fmla="*/ 6858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9780" h="2308860">
                  <a:moveTo>
                    <a:pt x="0" y="68580"/>
                  </a:moveTo>
                  <a:lnTo>
                    <a:pt x="952500" y="2308860"/>
                  </a:lnTo>
                  <a:lnTo>
                    <a:pt x="2049780" y="1478280"/>
                  </a:lnTo>
                  <a:lnTo>
                    <a:pt x="1447800" y="0"/>
                  </a:lnTo>
                  <a:lnTo>
                    <a:pt x="0" y="68580"/>
                  </a:lnTo>
                  <a:close/>
                </a:path>
              </a:pathLst>
            </a:custGeom>
            <a:solidFill>
              <a:srgbClr val="A8A258">
                <a:alpha val="36000"/>
              </a:srgbClr>
            </a:solidFill>
            <a:ln w="12700"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33" name="Group 39"/>
            <p:cNvGrpSpPr>
              <a:grpSpLocks/>
            </p:cNvGrpSpPr>
            <p:nvPr/>
          </p:nvGrpSpPr>
          <p:grpSpPr bwMode="auto">
            <a:xfrm>
              <a:off x="5101156" y="3160738"/>
              <a:ext cx="838200" cy="465137"/>
              <a:chOff x="2624" y="1869"/>
              <a:chExt cx="528" cy="293"/>
            </a:xfrm>
          </p:grpSpPr>
          <p:sp>
            <p:nvSpPr>
              <p:cNvPr id="48" name="Freeform 2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9" name="Freeform 2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0" name="Freeform 2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1" name="Freeform 2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2" name="Freeform 2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3" name="Freeform 2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4" name="Group 39"/>
            <p:cNvGrpSpPr>
              <a:grpSpLocks/>
            </p:cNvGrpSpPr>
            <p:nvPr/>
          </p:nvGrpSpPr>
          <p:grpSpPr bwMode="auto">
            <a:xfrm>
              <a:off x="7368741" y="2974728"/>
              <a:ext cx="838200" cy="465137"/>
              <a:chOff x="2624" y="1869"/>
              <a:chExt cx="528" cy="293"/>
            </a:xfrm>
          </p:grpSpPr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6385537" y="2484304"/>
              <a:ext cx="1484631" cy="465137"/>
              <a:chOff x="2624" y="1869"/>
              <a:chExt cx="528" cy="293"/>
            </a:xfrm>
          </p:grpSpPr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2624" y="1869"/>
                <a:ext cx="528" cy="293"/>
              </a:xfrm>
              <a:custGeom>
                <a:avLst/>
                <a:gdLst>
                  <a:gd name="T0" fmla="*/ 333 w 1056"/>
                  <a:gd name="T1" fmla="*/ 275 h 587"/>
                  <a:gd name="T2" fmla="*/ 311 w 1056"/>
                  <a:gd name="T3" fmla="*/ 280 h 587"/>
                  <a:gd name="T4" fmla="*/ 290 w 1056"/>
                  <a:gd name="T5" fmla="*/ 284 h 587"/>
                  <a:gd name="T6" fmla="*/ 257 w 1056"/>
                  <a:gd name="T7" fmla="*/ 289 h 587"/>
                  <a:gd name="T8" fmla="*/ 226 w 1056"/>
                  <a:gd name="T9" fmla="*/ 289 h 587"/>
                  <a:gd name="T10" fmla="*/ 194 w 1056"/>
                  <a:gd name="T11" fmla="*/ 287 h 587"/>
                  <a:gd name="T12" fmla="*/ 168 w 1056"/>
                  <a:gd name="T13" fmla="*/ 283 h 587"/>
                  <a:gd name="T14" fmla="*/ 143 w 1056"/>
                  <a:gd name="T15" fmla="*/ 274 h 587"/>
                  <a:gd name="T16" fmla="*/ 120 w 1056"/>
                  <a:gd name="T17" fmla="*/ 275 h 587"/>
                  <a:gd name="T18" fmla="*/ 97 w 1056"/>
                  <a:gd name="T19" fmla="*/ 280 h 587"/>
                  <a:gd name="T20" fmla="*/ 74 w 1056"/>
                  <a:gd name="T21" fmla="*/ 283 h 587"/>
                  <a:gd name="T22" fmla="*/ 45 w 1056"/>
                  <a:gd name="T23" fmla="*/ 276 h 587"/>
                  <a:gd name="T24" fmla="*/ 23 w 1056"/>
                  <a:gd name="T25" fmla="*/ 253 h 587"/>
                  <a:gd name="T26" fmla="*/ 8 w 1056"/>
                  <a:gd name="T27" fmla="*/ 222 h 587"/>
                  <a:gd name="T28" fmla="*/ 6 w 1056"/>
                  <a:gd name="T29" fmla="*/ 188 h 587"/>
                  <a:gd name="T30" fmla="*/ 19 w 1056"/>
                  <a:gd name="T31" fmla="*/ 159 h 587"/>
                  <a:gd name="T32" fmla="*/ 15 w 1056"/>
                  <a:gd name="T33" fmla="*/ 141 h 587"/>
                  <a:gd name="T34" fmla="*/ 4 w 1056"/>
                  <a:gd name="T35" fmla="*/ 121 h 587"/>
                  <a:gd name="T36" fmla="*/ 0 w 1056"/>
                  <a:gd name="T37" fmla="*/ 98 h 587"/>
                  <a:gd name="T38" fmla="*/ 3 w 1056"/>
                  <a:gd name="T39" fmla="*/ 71 h 587"/>
                  <a:gd name="T40" fmla="*/ 14 w 1056"/>
                  <a:gd name="T41" fmla="*/ 49 h 587"/>
                  <a:gd name="T42" fmla="*/ 31 w 1056"/>
                  <a:gd name="T43" fmla="*/ 29 h 587"/>
                  <a:gd name="T44" fmla="*/ 50 w 1056"/>
                  <a:gd name="T45" fmla="*/ 16 h 587"/>
                  <a:gd name="T46" fmla="*/ 69 w 1056"/>
                  <a:gd name="T47" fmla="*/ 6 h 587"/>
                  <a:gd name="T48" fmla="*/ 88 w 1056"/>
                  <a:gd name="T49" fmla="*/ 1 h 587"/>
                  <a:gd name="T50" fmla="*/ 110 w 1056"/>
                  <a:gd name="T51" fmla="*/ 0 h 587"/>
                  <a:gd name="T52" fmla="*/ 132 w 1056"/>
                  <a:gd name="T53" fmla="*/ 2 h 587"/>
                  <a:gd name="T54" fmla="*/ 159 w 1056"/>
                  <a:gd name="T55" fmla="*/ 12 h 587"/>
                  <a:gd name="T56" fmla="*/ 187 w 1056"/>
                  <a:gd name="T57" fmla="*/ 28 h 587"/>
                  <a:gd name="T58" fmla="*/ 202 w 1056"/>
                  <a:gd name="T59" fmla="*/ 32 h 587"/>
                  <a:gd name="T60" fmla="*/ 224 w 1056"/>
                  <a:gd name="T61" fmla="*/ 21 h 587"/>
                  <a:gd name="T62" fmla="*/ 250 w 1056"/>
                  <a:gd name="T63" fmla="*/ 14 h 587"/>
                  <a:gd name="T64" fmla="*/ 275 w 1056"/>
                  <a:gd name="T65" fmla="*/ 16 h 587"/>
                  <a:gd name="T66" fmla="*/ 300 w 1056"/>
                  <a:gd name="T67" fmla="*/ 25 h 587"/>
                  <a:gd name="T68" fmla="*/ 322 w 1056"/>
                  <a:gd name="T69" fmla="*/ 40 h 587"/>
                  <a:gd name="T70" fmla="*/ 340 w 1056"/>
                  <a:gd name="T71" fmla="*/ 38 h 587"/>
                  <a:gd name="T72" fmla="*/ 359 w 1056"/>
                  <a:gd name="T73" fmla="*/ 37 h 587"/>
                  <a:gd name="T74" fmla="*/ 378 w 1056"/>
                  <a:gd name="T75" fmla="*/ 38 h 587"/>
                  <a:gd name="T76" fmla="*/ 398 w 1056"/>
                  <a:gd name="T77" fmla="*/ 40 h 587"/>
                  <a:gd name="T78" fmla="*/ 419 w 1056"/>
                  <a:gd name="T79" fmla="*/ 46 h 587"/>
                  <a:gd name="T80" fmla="*/ 447 w 1056"/>
                  <a:gd name="T81" fmla="*/ 62 h 587"/>
                  <a:gd name="T82" fmla="*/ 466 w 1056"/>
                  <a:gd name="T83" fmla="*/ 93 h 587"/>
                  <a:gd name="T84" fmla="*/ 470 w 1056"/>
                  <a:gd name="T85" fmla="*/ 131 h 587"/>
                  <a:gd name="T86" fmla="*/ 499 w 1056"/>
                  <a:gd name="T87" fmla="*/ 143 h 587"/>
                  <a:gd name="T88" fmla="*/ 520 w 1056"/>
                  <a:gd name="T89" fmla="*/ 164 h 587"/>
                  <a:gd name="T90" fmla="*/ 528 w 1056"/>
                  <a:gd name="T91" fmla="*/ 197 h 587"/>
                  <a:gd name="T92" fmla="*/ 521 w 1056"/>
                  <a:gd name="T93" fmla="*/ 237 h 587"/>
                  <a:gd name="T94" fmla="*/ 498 w 1056"/>
                  <a:gd name="T95" fmla="*/ 271 h 587"/>
                  <a:gd name="T96" fmla="*/ 471 w 1056"/>
                  <a:gd name="T97" fmla="*/ 285 h 587"/>
                  <a:gd name="T98" fmla="*/ 443 w 1056"/>
                  <a:gd name="T99" fmla="*/ 291 h 587"/>
                  <a:gd name="T100" fmla="*/ 413 w 1056"/>
                  <a:gd name="T101" fmla="*/ 293 h 587"/>
                  <a:gd name="T102" fmla="*/ 383 w 1056"/>
                  <a:gd name="T103" fmla="*/ 289 h 587"/>
                  <a:gd name="T104" fmla="*/ 358 w 1056"/>
                  <a:gd name="T105" fmla="*/ 279 h 5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56" h="587">
                    <a:moveTo>
                      <a:pt x="689" y="538"/>
                    </a:moveTo>
                    <a:lnTo>
                      <a:pt x="679" y="545"/>
                    </a:lnTo>
                    <a:lnTo>
                      <a:pt x="666" y="550"/>
                    </a:lnTo>
                    <a:lnTo>
                      <a:pt x="651" y="555"/>
                    </a:lnTo>
                    <a:lnTo>
                      <a:pt x="636" y="558"/>
                    </a:lnTo>
                    <a:lnTo>
                      <a:pt x="621" y="561"/>
                    </a:lnTo>
                    <a:lnTo>
                      <a:pt x="606" y="564"/>
                    </a:lnTo>
                    <a:lnTo>
                      <a:pt x="592" y="566"/>
                    </a:lnTo>
                    <a:lnTo>
                      <a:pt x="580" y="568"/>
                    </a:lnTo>
                    <a:lnTo>
                      <a:pt x="557" y="573"/>
                    </a:lnTo>
                    <a:lnTo>
                      <a:pt x="535" y="575"/>
                    </a:lnTo>
                    <a:lnTo>
                      <a:pt x="514" y="578"/>
                    </a:lnTo>
                    <a:lnTo>
                      <a:pt x="493" y="578"/>
                    </a:lnTo>
                    <a:lnTo>
                      <a:pt x="472" y="578"/>
                    </a:lnTo>
                    <a:lnTo>
                      <a:pt x="452" y="578"/>
                    </a:lnTo>
                    <a:lnTo>
                      <a:pt x="430" y="576"/>
                    </a:lnTo>
                    <a:lnTo>
                      <a:pt x="407" y="575"/>
                    </a:lnTo>
                    <a:lnTo>
                      <a:pt x="388" y="574"/>
                    </a:lnTo>
                    <a:lnTo>
                      <a:pt x="370" y="573"/>
                    </a:lnTo>
                    <a:lnTo>
                      <a:pt x="353" y="571"/>
                    </a:lnTo>
                    <a:lnTo>
                      <a:pt x="336" y="567"/>
                    </a:lnTo>
                    <a:lnTo>
                      <a:pt x="319" y="563"/>
                    </a:lnTo>
                    <a:lnTo>
                      <a:pt x="302" y="556"/>
                    </a:lnTo>
                    <a:lnTo>
                      <a:pt x="285" y="548"/>
                    </a:lnTo>
                    <a:lnTo>
                      <a:pt x="267" y="538"/>
                    </a:lnTo>
                    <a:lnTo>
                      <a:pt x="255" y="544"/>
                    </a:lnTo>
                    <a:lnTo>
                      <a:pt x="240" y="550"/>
                    </a:lnTo>
                    <a:lnTo>
                      <a:pt x="225" y="555"/>
                    </a:lnTo>
                    <a:lnTo>
                      <a:pt x="210" y="558"/>
                    </a:lnTo>
                    <a:lnTo>
                      <a:pt x="193" y="561"/>
                    </a:lnTo>
                    <a:lnTo>
                      <a:pt x="177" y="564"/>
                    </a:lnTo>
                    <a:lnTo>
                      <a:pt x="162" y="566"/>
                    </a:lnTo>
                    <a:lnTo>
                      <a:pt x="147" y="567"/>
                    </a:lnTo>
                    <a:lnTo>
                      <a:pt x="128" y="566"/>
                    </a:lnTo>
                    <a:lnTo>
                      <a:pt x="108" y="561"/>
                    </a:lnTo>
                    <a:lnTo>
                      <a:pt x="90" y="552"/>
                    </a:lnTo>
                    <a:lnTo>
                      <a:pt x="74" y="541"/>
                    </a:lnTo>
                    <a:lnTo>
                      <a:pt x="57" y="525"/>
                    </a:lnTo>
                    <a:lnTo>
                      <a:pt x="45" y="507"/>
                    </a:lnTo>
                    <a:lnTo>
                      <a:pt x="33" y="488"/>
                    </a:lnTo>
                    <a:lnTo>
                      <a:pt x="23" y="467"/>
                    </a:lnTo>
                    <a:lnTo>
                      <a:pt x="16" y="445"/>
                    </a:lnTo>
                    <a:lnTo>
                      <a:pt x="11" y="422"/>
                    </a:lnTo>
                    <a:lnTo>
                      <a:pt x="10" y="399"/>
                    </a:lnTo>
                    <a:lnTo>
                      <a:pt x="12" y="377"/>
                    </a:lnTo>
                    <a:lnTo>
                      <a:pt x="17" y="355"/>
                    </a:lnTo>
                    <a:lnTo>
                      <a:pt x="25" y="336"/>
                    </a:lnTo>
                    <a:lnTo>
                      <a:pt x="38" y="318"/>
                    </a:lnTo>
                    <a:lnTo>
                      <a:pt x="54" y="302"/>
                    </a:lnTo>
                    <a:lnTo>
                      <a:pt x="41" y="293"/>
                    </a:lnTo>
                    <a:lnTo>
                      <a:pt x="30" y="282"/>
                    </a:lnTo>
                    <a:lnTo>
                      <a:pt x="21" y="270"/>
                    </a:lnTo>
                    <a:lnTo>
                      <a:pt x="14" y="256"/>
                    </a:lnTo>
                    <a:lnTo>
                      <a:pt x="8" y="242"/>
                    </a:lnTo>
                    <a:lnTo>
                      <a:pt x="3" y="228"/>
                    </a:lnTo>
                    <a:lnTo>
                      <a:pt x="1" y="213"/>
                    </a:lnTo>
                    <a:lnTo>
                      <a:pt x="0" y="196"/>
                    </a:lnTo>
                    <a:lnTo>
                      <a:pt x="1" y="178"/>
                    </a:lnTo>
                    <a:lnTo>
                      <a:pt x="2" y="161"/>
                    </a:lnTo>
                    <a:lnTo>
                      <a:pt x="6" y="143"/>
                    </a:lnTo>
                    <a:lnTo>
                      <a:pt x="11" y="128"/>
                    </a:lnTo>
                    <a:lnTo>
                      <a:pt x="18" y="114"/>
                    </a:lnTo>
                    <a:lnTo>
                      <a:pt x="27" y="99"/>
                    </a:lnTo>
                    <a:lnTo>
                      <a:pt x="38" y="85"/>
                    </a:lnTo>
                    <a:lnTo>
                      <a:pt x="51" y="71"/>
                    </a:lnTo>
                    <a:lnTo>
                      <a:pt x="62" y="59"/>
                    </a:lnTo>
                    <a:lnTo>
                      <a:pt x="75" y="49"/>
                    </a:lnTo>
                    <a:lnTo>
                      <a:pt x="86" y="40"/>
                    </a:lnTo>
                    <a:lnTo>
                      <a:pt x="99" y="32"/>
                    </a:lnTo>
                    <a:lnTo>
                      <a:pt x="112" y="25"/>
                    </a:lnTo>
                    <a:lnTo>
                      <a:pt x="123" y="18"/>
                    </a:lnTo>
                    <a:lnTo>
                      <a:pt x="137" y="12"/>
                    </a:lnTo>
                    <a:lnTo>
                      <a:pt x="150" y="8"/>
                    </a:lnTo>
                    <a:lnTo>
                      <a:pt x="162" y="4"/>
                    </a:lnTo>
                    <a:lnTo>
                      <a:pt x="176" y="2"/>
                    </a:lnTo>
                    <a:lnTo>
                      <a:pt x="190" y="0"/>
                    </a:lnTo>
                    <a:lnTo>
                      <a:pt x="204" y="0"/>
                    </a:lnTo>
                    <a:lnTo>
                      <a:pt x="219" y="0"/>
                    </a:lnTo>
                    <a:lnTo>
                      <a:pt x="233" y="0"/>
                    </a:lnTo>
                    <a:lnTo>
                      <a:pt x="248" y="2"/>
                    </a:lnTo>
                    <a:lnTo>
                      <a:pt x="264" y="4"/>
                    </a:lnTo>
                    <a:lnTo>
                      <a:pt x="280" y="8"/>
                    </a:lnTo>
                    <a:lnTo>
                      <a:pt x="298" y="16"/>
                    </a:lnTo>
                    <a:lnTo>
                      <a:pt x="318" y="25"/>
                    </a:lnTo>
                    <a:lnTo>
                      <a:pt x="339" y="35"/>
                    </a:lnTo>
                    <a:lnTo>
                      <a:pt x="357" y="46"/>
                    </a:lnTo>
                    <a:lnTo>
                      <a:pt x="374" y="56"/>
                    </a:lnTo>
                    <a:lnTo>
                      <a:pt x="387" y="65"/>
                    </a:lnTo>
                    <a:lnTo>
                      <a:pt x="395" y="72"/>
                    </a:lnTo>
                    <a:lnTo>
                      <a:pt x="404" y="64"/>
                    </a:lnTo>
                    <a:lnTo>
                      <a:pt x="417" y="56"/>
                    </a:lnTo>
                    <a:lnTo>
                      <a:pt x="431" y="49"/>
                    </a:lnTo>
                    <a:lnTo>
                      <a:pt x="447" y="42"/>
                    </a:lnTo>
                    <a:lnTo>
                      <a:pt x="464" y="36"/>
                    </a:lnTo>
                    <a:lnTo>
                      <a:pt x="482" y="32"/>
                    </a:lnTo>
                    <a:lnTo>
                      <a:pt x="500" y="29"/>
                    </a:lnTo>
                    <a:lnTo>
                      <a:pt x="517" y="28"/>
                    </a:lnTo>
                    <a:lnTo>
                      <a:pt x="533" y="29"/>
                    </a:lnTo>
                    <a:lnTo>
                      <a:pt x="550" y="32"/>
                    </a:lnTo>
                    <a:lnTo>
                      <a:pt x="566" y="36"/>
                    </a:lnTo>
                    <a:lnTo>
                      <a:pt x="583" y="42"/>
                    </a:lnTo>
                    <a:lnTo>
                      <a:pt x="599" y="50"/>
                    </a:lnTo>
                    <a:lnTo>
                      <a:pt x="615" y="59"/>
                    </a:lnTo>
                    <a:lnTo>
                      <a:pt x="629" y="70"/>
                    </a:lnTo>
                    <a:lnTo>
                      <a:pt x="643" y="81"/>
                    </a:lnTo>
                    <a:lnTo>
                      <a:pt x="655" y="80"/>
                    </a:lnTo>
                    <a:lnTo>
                      <a:pt x="666" y="78"/>
                    </a:lnTo>
                    <a:lnTo>
                      <a:pt x="679" y="77"/>
                    </a:lnTo>
                    <a:lnTo>
                      <a:pt x="691" y="76"/>
                    </a:lnTo>
                    <a:lnTo>
                      <a:pt x="705" y="76"/>
                    </a:lnTo>
                    <a:lnTo>
                      <a:pt x="718" y="74"/>
                    </a:lnTo>
                    <a:lnTo>
                      <a:pt x="731" y="74"/>
                    </a:lnTo>
                    <a:lnTo>
                      <a:pt x="742" y="74"/>
                    </a:lnTo>
                    <a:lnTo>
                      <a:pt x="756" y="76"/>
                    </a:lnTo>
                    <a:lnTo>
                      <a:pt x="770" y="77"/>
                    </a:lnTo>
                    <a:lnTo>
                      <a:pt x="784" y="79"/>
                    </a:lnTo>
                    <a:lnTo>
                      <a:pt x="796" y="81"/>
                    </a:lnTo>
                    <a:lnTo>
                      <a:pt x="810" y="85"/>
                    </a:lnTo>
                    <a:lnTo>
                      <a:pt x="823" y="88"/>
                    </a:lnTo>
                    <a:lnTo>
                      <a:pt x="837" y="93"/>
                    </a:lnTo>
                    <a:lnTo>
                      <a:pt x="850" y="97"/>
                    </a:lnTo>
                    <a:lnTo>
                      <a:pt x="875" y="110"/>
                    </a:lnTo>
                    <a:lnTo>
                      <a:pt x="894" y="125"/>
                    </a:lnTo>
                    <a:lnTo>
                      <a:pt x="910" y="143"/>
                    </a:lnTo>
                    <a:lnTo>
                      <a:pt x="923" y="164"/>
                    </a:lnTo>
                    <a:lnTo>
                      <a:pt x="932" y="187"/>
                    </a:lnTo>
                    <a:lnTo>
                      <a:pt x="938" y="211"/>
                    </a:lnTo>
                    <a:lnTo>
                      <a:pt x="940" y="237"/>
                    </a:lnTo>
                    <a:lnTo>
                      <a:pt x="939" y="262"/>
                    </a:lnTo>
                    <a:lnTo>
                      <a:pt x="960" y="268"/>
                    </a:lnTo>
                    <a:lnTo>
                      <a:pt x="980" y="276"/>
                    </a:lnTo>
                    <a:lnTo>
                      <a:pt x="997" y="286"/>
                    </a:lnTo>
                    <a:lnTo>
                      <a:pt x="1014" y="299"/>
                    </a:lnTo>
                    <a:lnTo>
                      <a:pt x="1028" y="313"/>
                    </a:lnTo>
                    <a:lnTo>
                      <a:pt x="1039" y="329"/>
                    </a:lnTo>
                    <a:lnTo>
                      <a:pt x="1048" y="347"/>
                    </a:lnTo>
                    <a:lnTo>
                      <a:pt x="1053" y="367"/>
                    </a:lnTo>
                    <a:lnTo>
                      <a:pt x="1056" y="394"/>
                    </a:lnTo>
                    <a:lnTo>
                      <a:pt x="1054" y="422"/>
                    </a:lnTo>
                    <a:lnTo>
                      <a:pt x="1050" y="450"/>
                    </a:lnTo>
                    <a:lnTo>
                      <a:pt x="1042" y="475"/>
                    </a:lnTo>
                    <a:lnTo>
                      <a:pt x="1029" y="500"/>
                    </a:lnTo>
                    <a:lnTo>
                      <a:pt x="1014" y="522"/>
                    </a:lnTo>
                    <a:lnTo>
                      <a:pt x="995" y="542"/>
                    </a:lnTo>
                    <a:lnTo>
                      <a:pt x="973" y="557"/>
                    </a:lnTo>
                    <a:lnTo>
                      <a:pt x="958" y="564"/>
                    </a:lnTo>
                    <a:lnTo>
                      <a:pt x="942" y="571"/>
                    </a:lnTo>
                    <a:lnTo>
                      <a:pt x="923" y="576"/>
                    </a:lnTo>
                    <a:lnTo>
                      <a:pt x="905" y="581"/>
                    </a:lnTo>
                    <a:lnTo>
                      <a:pt x="885" y="583"/>
                    </a:lnTo>
                    <a:lnTo>
                      <a:pt x="865" y="586"/>
                    </a:lnTo>
                    <a:lnTo>
                      <a:pt x="846" y="587"/>
                    </a:lnTo>
                    <a:lnTo>
                      <a:pt x="825" y="587"/>
                    </a:lnTo>
                    <a:lnTo>
                      <a:pt x="806" y="584"/>
                    </a:lnTo>
                    <a:lnTo>
                      <a:pt x="786" y="582"/>
                    </a:lnTo>
                    <a:lnTo>
                      <a:pt x="766" y="579"/>
                    </a:lnTo>
                    <a:lnTo>
                      <a:pt x="749" y="573"/>
                    </a:lnTo>
                    <a:lnTo>
                      <a:pt x="732" y="566"/>
                    </a:lnTo>
                    <a:lnTo>
                      <a:pt x="716" y="558"/>
                    </a:lnTo>
                    <a:lnTo>
                      <a:pt x="702" y="549"/>
                    </a:lnTo>
                    <a:lnTo>
                      <a:pt x="689" y="538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2723" y="2090"/>
                <a:ext cx="265" cy="55"/>
              </a:xfrm>
              <a:custGeom>
                <a:avLst/>
                <a:gdLst>
                  <a:gd name="T0" fmla="*/ 248 w 529"/>
                  <a:gd name="T1" fmla="*/ 19 h 110"/>
                  <a:gd name="T2" fmla="*/ 234 w 529"/>
                  <a:gd name="T3" fmla="*/ 27 h 110"/>
                  <a:gd name="T4" fmla="*/ 219 w 529"/>
                  <a:gd name="T5" fmla="*/ 32 h 110"/>
                  <a:gd name="T6" fmla="*/ 204 w 529"/>
                  <a:gd name="T7" fmla="*/ 37 h 110"/>
                  <a:gd name="T8" fmla="*/ 189 w 529"/>
                  <a:gd name="T9" fmla="*/ 40 h 110"/>
                  <a:gd name="T10" fmla="*/ 173 w 529"/>
                  <a:gd name="T11" fmla="*/ 42 h 110"/>
                  <a:gd name="T12" fmla="*/ 156 w 529"/>
                  <a:gd name="T13" fmla="*/ 43 h 110"/>
                  <a:gd name="T14" fmla="*/ 139 w 529"/>
                  <a:gd name="T15" fmla="*/ 43 h 110"/>
                  <a:gd name="T16" fmla="*/ 121 w 529"/>
                  <a:gd name="T17" fmla="*/ 43 h 110"/>
                  <a:gd name="T18" fmla="*/ 104 w 529"/>
                  <a:gd name="T19" fmla="*/ 42 h 110"/>
                  <a:gd name="T20" fmla="*/ 86 w 529"/>
                  <a:gd name="T21" fmla="*/ 39 h 110"/>
                  <a:gd name="T22" fmla="*/ 69 w 529"/>
                  <a:gd name="T23" fmla="*/ 36 h 110"/>
                  <a:gd name="T24" fmla="*/ 53 w 529"/>
                  <a:gd name="T25" fmla="*/ 31 h 110"/>
                  <a:gd name="T26" fmla="*/ 38 w 529"/>
                  <a:gd name="T27" fmla="*/ 25 h 110"/>
                  <a:gd name="T28" fmla="*/ 25 w 529"/>
                  <a:gd name="T29" fmla="*/ 17 h 110"/>
                  <a:gd name="T30" fmla="*/ 15 w 529"/>
                  <a:gd name="T31" fmla="*/ 8 h 110"/>
                  <a:gd name="T32" fmla="*/ 9 w 529"/>
                  <a:gd name="T33" fmla="*/ 1 h 110"/>
                  <a:gd name="T34" fmla="*/ 5 w 529"/>
                  <a:gd name="T35" fmla="*/ 0 h 110"/>
                  <a:gd name="T36" fmla="*/ 1 w 529"/>
                  <a:gd name="T37" fmla="*/ 3 h 110"/>
                  <a:gd name="T38" fmla="*/ 0 w 529"/>
                  <a:gd name="T39" fmla="*/ 8 h 110"/>
                  <a:gd name="T40" fmla="*/ 7 w 529"/>
                  <a:gd name="T41" fmla="*/ 17 h 110"/>
                  <a:gd name="T42" fmla="*/ 21 w 529"/>
                  <a:gd name="T43" fmla="*/ 29 h 110"/>
                  <a:gd name="T44" fmla="*/ 38 w 529"/>
                  <a:gd name="T45" fmla="*/ 38 h 110"/>
                  <a:gd name="T46" fmla="*/ 57 w 529"/>
                  <a:gd name="T47" fmla="*/ 45 h 110"/>
                  <a:gd name="T48" fmla="*/ 76 w 529"/>
                  <a:gd name="T49" fmla="*/ 50 h 110"/>
                  <a:gd name="T50" fmla="*/ 95 w 529"/>
                  <a:gd name="T51" fmla="*/ 52 h 110"/>
                  <a:gd name="T52" fmla="*/ 112 w 529"/>
                  <a:gd name="T53" fmla="*/ 54 h 110"/>
                  <a:gd name="T54" fmla="*/ 125 w 529"/>
                  <a:gd name="T55" fmla="*/ 55 h 110"/>
                  <a:gd name="T56" fmla="*/ 139 w 529"/>
                  <a:gd name="T57" fmla="*/ 55 h 110"/>
                  <a:gd name="T58" fmla="*/ 157 w 529"/>
                  <a:gd name="T59" fmla="*/ 55 h 110"/>
                  <a:gd name="T60" fmla="*/ 175 w 529"/>
                  <a:gd name="T61" fmla="*/ 54 h 110"/>
                  <a:gd name="T62" fmla="*/ 192 w 529"/>
                  <a:gd name="T63" fmla="*/ 52 h 110"/>
                  <a:gd name="T64" fmla="*/ 208 w 529"/>
                  <a:gd name="T65" fmla="*/ 48 h 110"/>
                  <a:gd name="T66" fmla="*/ 223 w 529"/>
                  <a:gd name="T67" fmla="*/ 44 h 110"/>
                  <a:gd name="T68" fmla="*/ 239 w 529"/>
                  <a:gd name="T69" fmla="*/ 38 h 110"/>
                  <a:gd name="T70" fmla="*/ 254 w 529"/>
                  <a:gd name="T71" fmla="*/ 29 h 110"/>
                  <a:gd name="T72" fmla="*/ 264 w 529"/>
                  <a:gd name="T73" fmla="*/ 23 h 110"/>
                  <a:gd name="T74" fmla="*/ 265 w 529"/>
                  <a:gd name="T75" fmla="*/ 18 h 110"/>
                  <a:gd name="T76" fmla="*/ 262 w 529"/>
                  <a:gd name="T77" fmla="*/ 14 h 110"/>
                  <a:gd name="T78" fmla="*/ 257 w 529"/>
                  <a:gd name="T79" fmla="*/ 13 h 1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9" h="110">
                    <a:moveTo>
                      <a:pt x="510" y="27"/>
                    </a:moveTo>
                    <a:lnTo>
                      <a:pt x="496" y="37"/>
                    </a:lnTo>
                    <a:lnTo>
                      <a:pt x="481" y="45"/>
                    </a:lnTo>
                    <a:lnTo>
                      <a:pt x="467" y="53"/>
                    </a:lnTo>
                    <a:lnTo>
                      <a:pt x="452" y="58"/>
                    </a:lnTo>
                    <a:lnTo>
                      <a:pt x="438" y="64"/>
                    </a:lnTo>
                    <a:lnTo>
                      <a:pt x="423" y="69"/>
                    </a:lnTo>
                    <a:lnTo>
                      <a:pt x="408" y="73"/>
                    </a:lnTo>
                    <a:lnTo>
                      <a:pt x="393" y="77"/>
                    </a:lnTo>
                    <a:lnTo>
                      <a:pt x="377" y="80"/>
                    </a:lnTo>
                    <a:lnTo>
                      <a:pt x="361" y="83"/>
                    </a:lnTo>
                    <a:lnTo>
                      <a:pt x="345" y="84"/>
                    </a:lnTo>
                    <a:lnTo>
                      <a:pt x="329" y="85"/>
                    </a:lnTo>
                    <a:lnTo>
                      <a:pt x="312" y="86"/>
                    </a:lnTo>
                    <a:lnTo>
                      <a:pt x="295" y="86"/>
                    </a:lnTo>
                    <a:lnTo>
                      <a:pt x="278" y="86"/>
                    </a:lnTo>
                    <a:lnTo>
                      <a:pt x="259" y="86"/>
                    </a:lnTo>
                    <a:lnTo>
                      <a:pt x="242" y="85"/>
                    </a:lnTo>
                    <a:lnTo>
                      <a:pt x="225" y="84"/>
                    </a:lnTo>
                    <a:lnTo>
                      <a:pt x="208" y="83"/>
                    </a:lnTo>
                    <a:lnTo>
                      <a:pt x="190" y="80"/>
                    </a:lnTo>
                    <a:lnTo>
                      <a:pt x="172" y="78"/>
                    </a:lnTo>
                    <a:lnTo>
                      <a:pt x="155" y="75"/>
                    </a:lnTo>
                    <a:lnTo>
                      <a:pt x="137" y="71"/>
                    </a:lnTo>
                    <a:lnTo>
                      <a:pt x="121" y="66"/>
                    </a:lnTo>
                    <a:lnTo>
                      <a:pt x="105" y="61"/>
                    </a:lnTo>
                    <a:lnTo>
                      <a:pt x="90" y="55"/>
                    </a:lnTo>
                    <a:lnTo>
                      <a:pt x="75" y="49"/>
                    </a:lnTo>
                    <a:lnTo>
                      <a:pt x="62" y="41"/>
                    </a:lnTo>
                    <a:lnTo>
                      <a:pt x="50" y="33"/>
                    </a:lnTo>
                    <a:lnTo>
                      <a:pt x="38" y="25"/>
                    </a:lnTo>
                    <a:lnTo>
                      <a:pt x="29" y="16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3" y="33"/>
                    </a:lnTo>
                    <a:lnTo>
                      <a:pt x="27" y="46"/>
                    </a:lnTo>
                    <a:lnTo>
                      <a:pt x="42" y="57"/>
                    </a:lnTo>
                    <a:lnTo>
                      <a:pt x="58" y="66"/>
                    </a:lnTo>
                    <a:lnTo>
                      <a:pt x="76" y="76"/>
                    </a:lnTo>
                    <a:lnTo>
                      <a:pt x="95" y="83"/>
                    </a:lnTo>
                    <a:lnTo>
                      <a:pt x="114" y="89"/>
                    </a:lnTo>
                    <a:lnTo>
                      <a:pt x="134" y="94"/>
                    </a:lnTo>
                    <a:lnTo>
                      <a:pt x="152" y="99"/>
                    </a:lnTo>
                    <a:lnTo>
                      <a:pt x="172" y="102"/>
                    </a:lnTo>
                    <a:lnTo>
                      <a:pt x="190" y="104"/>
                    </a:lnTo>
                    <a:lnTo>
                      <a:pt x="206" y="107"/>
                    </a:lnTo>
                    <a:lnTo>
                      <a:pt x="223" y="108"/>
                    </a:lnTo>
                    <a:lnTo>
                      <a:pt x="238" y="109"/>
                    </a:lnTo>
                    <a:lnTo>
                      <a:pt x="249" y="110"/>
                    </a:lnTo>
                    <a:lnTo>
                      <a:pt x="259" y="110"/>
                    </a:lnTo>
                    <a:lnTo>
                      <a:pt x="278" y="110"/>
                    </a:lnTo>
                    <a:lnTo>
                      <a:pt x="296" y="110"/>
                    </a:lnTo>
                    <a:lnTo>
                      <a:pt x="314" y="110"/>
                    </a:lnTo>
                    <a:lnTo>
                      <a:pt x="332" y="109"/>
                    </a:lnTo>
                    <a:lnTo>
                      <a:pt x="349" y="108"/>
                    </a:lnTo>
                    <a:lnTo>
                      <a:pt x="365" y="106"/>
                    </a:lnTo>
                    <a:lnTo>
                      <a:pt x="383" y="103"/>
                    </a:lnTo>
                    <a:lnTo>
                      <a:pt x="399" y="100"/>
                    </a:lnTo>
                    <a:lnTo>
                      <a:pt x="415" y="96"/>
                    </a:lnTo>
                    <a:lnTo>
                      <a:pt x="431" y="92"/>
                    </a:lnTo>
                    <a:lnTo>
                      <a:pt x="446" y="87"/>
                    </a:lnTo>
                    <a:lnTo>
                      <a:pt x="462" y="81"/>
                    </a:lnTo>
                    <a:lnTo>
                      <a:pt x="477" y="75"/>
                    </a:lnTo>
                    <a:lnTo>
                      <a:pt x="493" y="66"/>
                    </a:lnTo>
                    <a:lnTo>
                      <a:pt x="508" y="57"/>
                    </a:lnTo>
                    <a:lnTo>
                      <a:pt x="523" y="48"/>
                    </a:lnTo>
                    <a:lnTo>
                      <a:pt x="527" y="45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7" y="31"/>
                    </a:lnTo>
                    <a:lnTo>
                      <a:pt x="523" y="27"/>
                    </a:lnTo>
                    <a:lnTo>
                      <a:pt x="519" y="25"/>
                    </a:lnTo>
                    <a:lnTo>
                      <a:pt x="514" y="25"/>
                    </a:lnTo>
                    <a:lnTo>
                      <a:pt x="510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8" name="Freeform 25"/>
              <p:cNvSpPr>
                <a:spLocks/>
              </p:cNvSpPr>
              <p:nvPr/>
            </p:nvSpPr>
            <p:spPr bwMode="auto">
              <a:xfrm>
                <a:off x="2975" y="2003"/>
                <a:ext cx="164" cy="149"/>
              </a:xfrm>
              <a:custGeom>
                <a:avLst/>
                <a:gdLst>
                  <a:gd name="T0" fmla="*/ 145 w 327"/>
                  <a:gd name="T1" fmla="*/ 27 h 298"/>
                  <a:gd name="T2" fmla="*/ 129 w 327"/>
                  <a:gd name="T3" fmla="*/ 13 h 298"/>
                  <a:gd name="T4" fmla="*/ 109 w 327"/>
                  <a:gd name="T5" fmla="*/ 4 h 298"/>
                  <a:gd name="T6" fmla="*/ 88 w 327"/>
                  <a:gd name="T7" fmla="*/ 0 h 298"/>
                  <a:gd name="T8" fmla="*/ 75 w 327"/>
                  <a:gd name="T9" fmla="*/ 1 h 298"/>
                  <a:gd name="T10" fmla="*/ 72 w 327"/>
                  <a:gd name="T11" fmla="*/ 5 h 298"/>
                  <a:gd name="T12" fmla="*/ 72 w 327"/>
                  <a:gd name="T13" fmla="*/ 10 h 298"/>
                  <a:gd name="T14" fmla="*/ 76 w 327"/>
                  <a:gd name="T15" fmla="*/ 13 h 298"/>
                  <a:gd name="T16" fmla="*/ 87 w 327"/>
                  <a:gd name="T17" fmla="*/ 12 h 298"/>
                  <a:gd name="T18" fmla="*/ 106 w 327"/>
                  <a:gd name="T19" fmla="*/ 16 h 298"/>
                  <a:gd name="T20" fmla="*/ 122 w 327"/>
                  <a:gd name="T21" fmla="*/ 23 h 298"/>
                  <a:gd name="T22" fmla="*/ 137 w 327"/>
                  <a:gd name="T23" fmla="*/ 35 h 298"/>
                  <a:gd name="T24" fmla="*/ 149 w 327"/>
                  <a:gd name="T25" fmla="*/ 55 h 298"/>
                  <a:gd name="T26" fmla="*/ 150 w 327"/>
                  <a:gd name="T27" fmla="*/ 83 h 298"/>
                  <a:gd name="T28" fmla="*/ 141 w 327"/>
                  <a:gd name="T29" fmla="*/ 104 h 298"/>
                  <a:gd name="T30" fmla="*/ 131 w 327"/>
                  <a:gd name="T31" fmla="*/ 115 h 298"/>
                  <a:gd name="T32" fmla="*/ 118 w 327"/>
                  <a:gd name="T33" fmla="*/ 125 h 298"/>
                  <a:gd name="T34" fmla="*/ 103 w 327"/>
                  <a:gd name="T35" fmla="*/ 132 h 298"/>
                  <a:gd name="T36" fmla="*/ 84 w 327"/>
                  <a:gd name="T37" fmla="*/ 137 h 298"/>
                  <a:gd name="T38" fmla="*/ 61 w 327"/>
                  <a:gd name="T39" fmla="*/ 137 h 298"/>
                  <a:gd name="T40" fmla="*/ 39 w 327"/>
                  <a:gd name="T41" fmla="*/ 134 h 298"/>
                  <a:gd name="T42" fmla="*/ 19 w 327"/>
                  <a:gd name="T43" fmla="*/ 126 h 298"/>
                  <a:gd name="T44" fmla="*/ 8 w 327"/>
                  <a:gd name="T45" fmla="*/ 119 h 298"/>
                  <a:gd name="T46" fmla="*/ 3 w 327"/>
                  <a:gd name="T47" fmla="*/ 120 h 298"/>
                  <a:gd name="T48" fmla="*/ 0 w 327"/>
                  <a:gd name="T49" fmla="*/ 125 h 298"/>
                  <a:gd name="T50" fmla="*/ 1 w 327"/>
                  <a:gd name="T51" fmla="*/ 129 h 298"/>
                  <a:gd name="T52" fmla="*/ 8 w 327"/>
                  <a:gd name="T53" fmla="*/ 134 h 298"/>
                  <a:gd name="T54" fmla="*/ 18 w 327"/>
                  <a:gd name="T55" fmla="*/ 139 h 298"/>
                  <a:gd name="T56" fmla="*/ 30 w 327"/>
                  <a:gd name="T57" fmla="*/ 144 h 298"/>
                  <a:gd name="T58" fmla="*/ 41 w 327"/>
                  <a:gd name="T59" fmla="*/ 146 h 298"/>
                  <a:gd name="T60" fmla="*/ 54 w 327"/>
                  <a:gd name="T61" fmla="*/ 149 h 298"/>
                  <a:gd name="T62" fmla="*/ 66 w 327"/>
                  <a:gd name="T63" fmla="*/ 149 h 298"/>
                  <a:gd name="T64" fmla="*/ 79 w 327"/>
                  <a:gd name="T65" fmla="*/ 149 h 298"/>
                  <a:gd name="T66" fmla="*/ 91 w 327"/>
                  <a:gd name="T67" fmla="*/ 147 h 298"/>
                  <a:gd name="T68" fmla="*/ 107 w 327"/>
                  <a:gd name="T69" fmla="*/ 143 h 298"/>
                  <a:gd name="T70" fmla="*/ 125 w 327"/>
                  <a:gd name="T71" fmla="*/ 135 h 298"/>
                  <a:gd name="T72" fmla="*/ 140 w 327"/>
                  <a:gd name="T73" fmla="*/ 124 h 298"/>
                  <a:gd name="T74" fmla="*/ 151 w 327"/>
                  <a:gd name="T75" fmla="*/ 110 h 298"/>
                  <a:gd name="T76" fmla="*/ 162 w 327"/>
                  <a:gd name="T77" fmla="*/ 85 h 298"/>
                  <a:gd name="T78" fmla="*/ 160 w 327"/>
                  <a:gd name="T79" fmla="*/ 5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7" h="298">
                    <a:moveTo>
                      <a:pt x="304" y="70"/>
                    </a:moveTo>
                    <a:lnTo>
                      <a:pt x="290" y="53"/>
                    </a:lnTo>
                    <a:lnTo>
                      <a:pt x="275" y="39"/>
                    </a:lnTo>
                    <a:lnTo>
                      <a:pt x="257" y="26"/>
                    </a:lnTo>
                    <a:lnTo>
                      <a:pt x="239" y="16"/>
                    </a:lnTo>
                    <a:lnTo>
                      <a:pt x="218" y="8"/>
                    </a:lnTo>
                    <a:lnTo>
                      <a:pt x="197" y="2"/>
                    </a:lnTo>
                    <a:lnTo>
                      <a:pt x="175" y="0"/>
                    </a:lnTo>
                    <a:lnTo>
                      <a:pt x="153" y="1"/>
                    </a:lnTo>
                    <a:lnTo>
                      <a:pt x="149" y="2"/>
                    </a:lnTo>
                    <a:lnTo>
                      <a:pt x="145" y="6"/>
                    </a:lnTo>
                    <a:lnTo>
                      <a:pt x="143" y="10"/>
                    </a:lnTo>
                    <a:lnTo>
                      <a:pt x="143" y="15"/>
                    </a:lnTo>
                    <a:lnTo>
                      <a:pt x="144" y="19"/>
                    </a:lnTo>
                    <a:lnTo>
                      <a:pt x="146" y="23"/>
                    </a:lnTo>
                    <a:lnTo>
                      <a:pt x="151" y="25"/>
                    </a:lnTo>
                    <a:lnTo>
                      <a:pt x="156" y="25"/>
                    </a:lnTo>
                    <a:lnTo>
                      <a:pt x="174" y="24"/>
                    </a:lnTo>
                    <a:lnTo>
                      <a:pt x="192" y="26"/>
                    </a:lnTo>
                    <a:lnTo>
                      <a:pt x="211" y="31"/>
                    </a:lnTo>
                    <a:lnTo>
                      <a:pt x="228" y="37"/>
                    </a:lnTo>
                    <a:lnTo>
                      <a:pt x="244" y="46"/>
                    </a:lnTo>
                    <a:lnTo>
                      <a:pt x="259" y="57"/>
                    </a:lnTo>
                    <a:lnTo>
                      <a:pt x="273" y="70"/>
                    </a:lnTo>
                    <a:lnTo>
                      <a:pt x="285" y="84"/>
                    </a:lnTo>
                    <a:lnTo>
                      <a:pt x="297" y="110"/>
                    </a:lnTo>
                    <a:lnTo>
                      <a:pt x="303" y="137"/>
                    </a:lnTo>
                    <a:lnTo>
                      <a:pt x="300" y="166"/>
                    </a:lnTo>
                    <a:lnTo>
                      <a:pt x="289" y="193"/>
                    </a:lnTo>
                    <a:lnTo>
                      <a:pt x="281" y="207"/>
                    </a:lnTo>
                    <a:lnTo>
                      <a:pt x="272" y="219"/>
                    </a:lnTo>
                    <a:lnTo>
                      <a:pt x="262" y="230"/>
                    </a:lnTo>
                    <a:lnTo>
                      <a:pt x="250" y="240"/>
                    </a:lnTo>
                    <a:lnTo>
                      <a:pt x="236" y="249"/>
                    </a:lnTo>
                    <a:lnTo>
                      <a:pt x="221" y="257"/>
                    </a:lnTo>
                    <a:lnTo>
                      <a:pt x="206" y="263"/>
                    </a:lnTo>
                    <a:lnTo>
                      <a:pt x="189" y="268"/>
                    </a:lnTo>
                    <a:lnTo>
                      <a:pt x="167" y="273"/>
                    </a:lnTo>
                    <a:lnTo>
                      <a:pt x="144" y="274"/>
                    </a:lnTo>
                    <a:lnTo>
                      <a:pt x="121" y="274"/>
                    </a:lnTo>
                    <a:lnTo>
                      <a:pt x="99" y="272"/>
                    </a:lnTo>
                    <a:lnTo>
                      <a:pt x="77" y="267"/>
                    </a:lnTo>
                    <a:lnTo>
                      <a:pt x="56" y="260"/>
                    </a:lnTo>
                    <a:lnTo>
                      <a:pt x="37" y="251"/>
                    </a:lnTo>
                    <a:lnTo>
                      <a:pt x="18" y="240"/>
                    </a:lnTo>
                    <a:lnTo>
                      <a:pt x="15" y="238"/>
                    </a:lnTo>
                    <a:lnTo>
                      <a:pt x="10" y="238"/>
                    </a:lnTo>
                    <a:lnTo>
                      <a:pt x="6" y="240"/>
                    </a:lnTo>
                    <a:lnTo>
                      <a:pt x="2" y="244"/>
                    </a:lnTo>
                    <a:lnTo>
                      <a:pt x="0" y="249"/>
                    </a:lnTo>
                    <a:lnTo>
                      <a:pt x="0" y="253"/>
                    </a:lnTo>
                    <a:lnTo>
                      <a:pt x="2" y="257"/>
                    </a:lnTo>
                    <a:lnTo>
                      <a:pt x="5" y="260"/>
                    </a:lnTo>
                    <a:lnTo>
                      <a:pt x="15" y="267"/>
                    </a:lnTo>
                    <a:lnTo>
                      <a:pt x="25" y="273"/>
                    </a:lnTo>
                    <a:lnTo>
                      <a:pt x="36" y="277"/>
                    </a:lnTo>
                    <a:lnTo>
                      <a:pt x="47" y="282"/>
                    </a:lnTo>
                    <a:lnTo>
                      <a:pt x="59" y="287"/>
                    </a:lnTo>
                    <a:lnTo>
                      <a:pt x="70" y="290"/>
                    </a:lnTo>
                    <a:lnTo>
                      <a:pt x="82" y="292"/>
                    </a:lnTo>
                    <a:lnTo>
                      <a:pt x="94" y="295"/>
                    </a:lnTo>
                    <a:lnTo>
                      <a:pt x="107" y="297"/>
                    </a:lnTo>
                    <a:lnTo>
                      <a:pt x="120" y="298"/>
                    </a:lnTo>
                    <a:lnTo>
                      <a:pt x="132" y="298"/>
                    </a:lnTo>
                    <a:lnTo>
                      <a:pt x="145" y="298"/>
                    </a:lnTo>
                    <a:lnTo>
                      <a:pt x="157" y="297"/>
                    </a:lnTo>
                    <a:lnTo>
                      <a:pt x="169" y="296"/>
                    </a:lnTo>
                    <a:lnTo>
                      <a:pt x="182" y="293"/>
                    </a:lnTo>
                    <a:lnTo>
                      <a:pt x="195" y="291"/>
                    </a:lnTo>
                    <a:lnTo>
                      <a:pt x="214" y="285"/>
                    </a:lnTo>
                    <a:lnTo>
                      <a:pt x="233" y="278"/>
                    </a:lnTo>
                    <a:lnTo>
                      <a:pt x="249" y="269"/>
                    </a:lnTo>
                    <a:lnTo>
                      <a:pt x="265" y="259"/>
                    </a:lnTo>
                    <a:lnTo>
                      <a:pt x="279" y="247"/>
                    </a:lnTo>
                    <a:lnTo>
                      <a:pt x="292" y="235"/>
                    </a:lnTo>
                    <a:lnTo>
                      <a:pt x="302" y="220"/>
                    </a:lnTo>
                    <a:lnTo>
                      <a:pt x="311" y="205"/>
                    </a:lnTo>
                    <a:lnTo>
                      <a:pt x="324" y="170"/>
                    </a:lnTo>
                    <a:lnTo>
                      <a:pt x="327" y="136"/>
                    </a:lnTo>
                    <a:lnTo>
                      <a:pt x="320" y="102"/>
                    </a:lnTo>
                    <a:lnTo>
                      <a:pt x="304" y="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39" name="Freeform 26"/>
              <p:cNvSpPr>
                <a:spLocks/>
              </p:cNvSpPr>
              <p:nvPr/>
            </p:nvSpPr>
            <p:spPr bwMode="auto">
              <a:xfrm>
                <a:off x="2833" y="1892"/>
                <a:ext cx="254" cy="104"/>
              </a:xfrm>
              <a:custGeom>
                <a:avLst/>
                <a:gdLst>
                  <a:gd name="T0" fmla="*/ 14 w 507"/>
                  <a:gd name="T1" fmla="*/ 22 h 208"/>
                  <a:gd name="T2" fmla="*/ 23 w 507"/>
                  <a:gd name="T3" fmla="*/ 17 h 208"/>
                  <a:gd name="T4" fmla="*/ 31 w 507"/>
                  <a:gd name="T5" fmla="*/ 13 h 208"/>
                  <a:gd name="T6" fmla="*/ 40 w 507"/>
                  <a:gd name="T7" fmla="*/ 12 h 208"/>
                  <a:gd name="T8" fmla="*/ 52 w 507"/>
                  <a:gd name="T9" fmla="*/ 12 h 208"/>
                  <a:gd name="T10" fmla="*/ 66 w 507"/>
                  <a:gd name="T11" fmla="*/ 14 h 208"/>
                  <a:gd name="T12" fmla="*/ 80 w 507"/>
                  <a:gd name="T13" fmla="*/ 20 h 208"/>
                  <a:gd name="T14" fmla="*/ 91 w 507"/>
                  <a:gd name="T15" fmla="*/ 28 h 208"/>
                  <a:gd name="T16" fmla="*/ 97 w 507"/>
                  <a:gd name="T17" fmla="*/ 33 h 208"/>
                  <a:gd name="T18" fmla="*/ 97 w 507"/>
                  <a:gd name="T19" fmla="*/ 34 h 208"/>
                  <a:gd name="T20" fmla="*/ 91 w 507"/>
                  <a:gd name="T21" fmla="*/ 37 h 208"/>
                  <a:gd name="T22" fmla="*/ 80 w 507"/>
                  <a:gd name="T23" fmla="*/ 44 h 208"/>
                  <a:gd name="T24" fmla="*/ 71 w 507"/>
                  <a:gd name="T25" fmla="*/ 52 h 208"/>
                  <a:gd name="T26" fmla="*/ 63 w 507"/>
                  <a:gd name="T27" fmla="*/ 61 h 208"/>
                  <a:gd name="T28" fmla="*/ 60 w 507"/>
                  <a:gd name="T29" fmla="*/ 68 h 208"/>
                  <a:gd name="T30" fmla="*/ 63 w 507"/>
                  <a:gd name="T31" fmla="*/ 73 h 208"/>
                  <a:gd name="T32" fmla="*/ 67 w 507"/>
                  <a:gd name="T33" fmla="*/ 74 h 208"/>
                  <a:gd name="T34" fmla="*/ 71 w 507"/>
                  <a:gd name="T35" fmla="*/ 73 h 208"/>
                  <a:gd name="T36" fmla="*/ 77 w 507"/>
                  <a:gd name="T37" fmla="*/ 62 h 208"/>
                  <a:gd name="T38" fmla="*/ 94 w 507"/>
                  <a:gd name="T39" fmla="*/ 49 h 208"/>
                  <a:gd name="T40" fmla="*/ 117 w 507"/>
                  <a:gd name="T41" fmla="*/ 39 h 208"/>
                  <a:gd name="T42" fmla="*/ 140 w 507"/>
                  <a:gd name="T43" fmla="*/ 34 h 208"/>
                  <a:gd name="T44" fmla="*/ 158 w 507"/>
                  <a:gd name="T45" fmla="*/ 33 h 208"/>
                  <a:gd name="T46" fmla="*/ 174 w 507"/>
                  <a:gd name="T47" fmla="*/ 35 h 208"/>
                  <a:gd name="T48" fmla="*/ 189 w 507"/>
                  <a:gd name="T49" fmla="*/ 39 h 208"/>
                  <a:gd name="T50" fmla="*/ 204 w 507"/>
                  <a:gd name="T51" fmla="*/ 46 h 208"/>
                  <a:gd name="T52" fmla="*/ 216 w 507"/>
                  <a:gd name="T53" fmla="*/ 55 h 208"/>
                  <a:gd name="T54" fmla="*/ 226 w 507"/>
                  <a:gd name="T55" fmla="*/ 66 h 208"/>
                  <a:gd name="T56" fmla="*/ 235 w 507"/>
                  <a:gd name="T57" fmla="*/ 78 h 208"/>
                  <a:gd name="T58" fmla="*/ 241 w 507"/>
                  <a:gd name="T59" fmla="*/ 92 h 208"/>
                  <a:gd name="T60" fmla="*/ 243 w 507"/>
                  <a:gd name="T61" fmla="*/ 101 h 208"/>
                  <a:gd name="T62" fmla="*/ 247 w 507"/>
                  <a:gd name="T63" fmla="*/ 104 h 208"/>
                  <a:gd name="T64" fmla="*/ 252 w 507"/>
                  <a:gd name="T65" fmla="*/ 103 h 208"/>
                  <a:gd name="T66" fmla="*/ 254 w 507"/>
                  <a:gd name="T67" fmla="*/ 100 h 208"/>
                  <a:gd name="T68" fmla="*/ 252 w 507"/>
                  <a:gd name="T69" fmla="*/ 89 h 208"/>
                  <a:gd name="T70" fmla="*/ 245 w 507"/>
                  <a:gd name="T71" fmla="*/ 73 h 208"/>
                  <a:gd name="T72" fmla="*/ 236 w 507"/>
                  <a:gd name="T73" fmla="*/ 59 h 208"/>
                  <a:gd name="T74" fmla="*/ 224 w 507"/>
                  <a:gd name="T75" fmla="*/ 47 h 208"/>
                  <a:gd name="T76" fmla="*/ 210 w 507"/>
                  <a:gd name="T77" fmla="*/ 36 h 208"/>
                  <a:gd name="T78" fmla="*/ 194 w 507"/>
                  <a:gd name="T79" fmla="*/ 29 h 208"/>
                  <a:gd name="T80" fmla="*/ 177 w 507"/>
                  <a:gd name="T81" fmla="*/ 24 h 208"/>
                  <a:gd name="T82" fmla="*/ 158 w 507"/>
                  <a:gd name="T83" fmla="*/ 21 h 208"/>
                  <a:gd name="T84" fmla="*/ 144 w 507"/>
                  <a:gd name="T85" fmla="*/ 21 h 208"/>
                  <a:gd name="T86" fmla="*/ 135 w 507"/>
                  <a:gd name="T87" fmla="*/ 22 h 208"/>
                  <a:gd name="T88" fmla="*/ 124 w 507"/>
                  <a:gd name="T89" fmla="*/ 25 h 208"/>
                  <a:gd name="T90" fmla="*/ 113 w 507"/>
                  <a:gd name="T91" fmla="*/ 28 h 208"/>
                  <a:gd name="T92" fmla="*/ 107 w 507"/>
                  <a:gd name="T93" fmla="*/ 29 h 208"/>
                  <a:gd name="T94" fmla="*/ 106 w 507"/>
                  <a:gd name="T95" fmla="*/ 27 h 208"/>
                  <a:gd name="T96" fmla="*/ 100 w 507"/>
                  <a:gd name="T97" fmla="*/ 20 h 208"/>
                  <a:gd name="T98" fmla="*/ 86 w 507"/>
                  <a:gd name="T99" fmla="*/ 10 h 208"/>
                  <a:gd name="T100" fmla="*/ 70 w 507"/>
                  <a:gd name="T101" fmla="*/ 3 h 208"/>
                  <a:gd name="T102" fmla="*/ 52 w 507"/>
                  <a:gd name="T103" fmla="*/ 0 h 208"/>
                  <a:gd name="T104" fmla="*/ 37 w 507"/>
                  <a:gd name="T105" fmla="*/ 1 h 208"/>
                  <a:gd name="T106" fmla="*/ 25 w 507"/>
                  <a:gd name="T107" fmla="*/ 3 h 208"/>
                  <a:gd name="T108" fmla="*/ 14 w 507"/>
                  <a:gd name="T109" fmla="*/ 8 h 208"/>
                  <a:gd name="T110" fmla="*/ 5 w 507"/>
                  <a:gd name="T111" fmla="*/ 15 h 208"/>
                  <a:gd name="T112" fmla="*/ 0 w 507"/>
                  <a:gd name="T113" fmla="*/ 21 h 208"/>
                  <a:gd name="T114" fmla="*/ 1 w 507"/>
                  <a:gd name="T115" fmla="*/ 26 h 208"/>
                  <a:gd name="T116" fmla="*/ 4 w 507"/>
                  <a:gd name="T117" fmla="*/ 29 h 208"/>
                  <a:gd name="T118" fmla="*/ 9 w 507"/>
                  <a:gd name="T119" fmla="*/ 28 h 20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7" h="208">
                    <a:moveTo>
                      <a:pt x="21" y="53"/>
                    </a:moveTo>
                    <a:lnTo>
                      <a:pt x="28" y="44"/>
                    </a:lnTo>
                    <a:lnTo>
                      <a:pt x="36" y="39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2" y="26"/>
                    </a:lnTo>
                    <a:lnTo>
                      <a:pt x="72" y="25"/>
                    </a:lnTo>
                    <a:lnTo>
                      <a:pt x="80" y="24"/>
                    </a:lnTo>
                    <a:lnTo>
                      <a:pt x="88" y="23"/>
                    </a:lnTo>
                    <a:lnTo>
                      <a:pt x="103" y="23"/>
                    </a:lnTo>
                    <a:lnTo>
                      <a:pt x="117" y="25"/>
                    </a:lnTo>
                    <a:lnTo>
                      <a:pt x="132" y="28"/>
                    </a:lnTo>
                    <a:lnTo>
                      <a:pt x="145" y="34"/>
                    </a:lnTo>
                    <a:lnTo>
                      <a:pt x="159" y="40"/>
                    </a:lnTo>
                    <a:lnTo>
                      <a:pt x="172" y="48"/>
                    </a:lnTo>
                    <a:lnTo>
                      <a:pt x="182" y="56"/>
                    </a:lnTo>
                    <a:lnTo>
                      <a:pt x="193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5" y="68"/>
                    </a:lnTo>
                    <a:lnTo>
                      <a:pt x="182" y="73"/>
                    </a:lnTo>
                    <a:lnTo>
                      <a:pt x="171" y="80"/>
                    </a:lnTo>
                    <a:lnTo>
                      <a:pt x="160" y="87"/>
                    </a:lnTo>
                    <a:lnTo>
                      <a:pt x="150" y="95"/>
                    </a:lnTo>
                    <a:lnTo>
                      <a:pt x="141" y="103"/>
                    </a:lnTo>
                    <a:lnTo>
                      <a:pt x="133" y="112"/>
                    </a:lnTo>
                    <a:lnTo>
                      <a:pt x="126" y="122"/>
                    </a:lnTo>
                    <a:lnTo>
                      <a:pt x="121" y="131"/>
                    </a:lnTo>
                    <a:lnTo>
                      <a:pt x="120" y="135"/>
                    </a:lnTo>
                    <a:lnTo>
                      <a:pt x="121" y="140"/>
                    </a:lnTo>
                    <a:lnTo>
                      <a:pt x="125" y="145"/>
                    </a:lnTo>
                    <a:lnTo>
                      <a:pt x="128" y="147"/>
                    </a:lnTo>
                    <a:lnTo>
                      <a:pt x="133" y="148"/>
                    </a:lnTo>
                    <a:lnTo>
                      <a:pt x="137" y="147"/>
                    </a:lnTo>
                    <a:lnTo>
                      <a:pt x="141" y="145"/>
                    </a:lnTo>
                    <a:lnTo>
                      <a:pt x="144" y="140"/>
                    </a:lnTo>
                    <a:lnTo>
                      <a:pt x="154" y="124"/>
                    </a:lnTo>
                    <a:lnTo>
                      <a:pt x="170" y="110"/>
                    </a:lnTo>
                    <a:lnTo>
                      <a:pt x="188" y="97"/>
                    </a:lnTo>
                    <a:lnTo>
                      <a:pt x="211" y="87"/>
                    </a:lnTo>
                    <a:lnTo>
                      <a:pt x="234" y="78"/>
                    </a:lnTo>
                    <a:lnTo>
                      <a:pt x="257" y="72"/>
                    </a:lnTo>
                    <a:lnTo>
                      <a:pt x="279" y="68"/>
                    </a:lnTo>
                    <a:lnTo>
                      <a:pt x="298" y="65"/>
                    </a:lnTo>
                    <a:lnTo>
                      <a:pt x="315" y="65"/>
                    </a:lnTo>
                    <a:lnTo>
                      <a:pt x="331" y="66"/>
                    </a:lnTo>
                    <a:lnTo>
                      <a:pt x="347" y="70"/>
                    </a:lnTo>
                    <a:lnTo>
                      <a:pt x="363" y="73"/>
                    </a:lnTo>
                    <a:lnTo>
                      <a:pt x="378" y="78"/>
                    </a:lnTo>
                    <a:lnTo>
                      <a:pt x="393" y="85"/>
                    </a:lnTo>
                    <a:lnTo>
                      <a:pt x="407" y="92"/>
                    </a:lnTo>
                    <a:lnTo>
                      <a:pt x="420" y="101"/>
                    </a:lnTo>
                    <a:lnTo>
                      <a:pt x="431" y="110"/>
                    </a:lnTo>
                    <a:lnTo>
                      <a:pt x="443" y="120"/>
                    </a:lnTo>
                    <a:lnTo>
                      <a:pt x="452" y="131"/>
                    </a:lnTo>
                    <a:lnTo>
                      <a:pt x="461" y="144"/>
                    </a:lnTo>
                    <a:lnTo>
                      <a:pt x="469" y="156"/>
                    </a:lnTo>
                    <a:lnTo>
                      <a:pt x="475" y="170"/>
                    </a:lnTo>
                    <a:lnTo>
                      <a:pt x="481" y="184"/>
                    </a:lnTo>
                    <a:lnTo>
                      <a:pt x="484" y="199"/>
                    </a:lnTo>
                    <a:lnTo>
                      <a:pt x="485" y="202"/>
                    </a:lnTo>
                    <a:lnTo>
                      <a:pt x="489" y="206"/>
                    </a:lnTo>
                    <a:lnTo>
                      <a:pt x="494" y="208"/>
                    </a:lnTo>
                    <a:lnTo>
                      <a:pt x="498" y="208"/>
                    </a:lnTo>
                    <a:lnTo>
                      <a:pt x="503" y="206"/>
                    </a:lnTo>
                    <a:lnTo>
                      <a:pt x="505" y="202"/>
                    </a:lnTo>
                    <a:lnTo>
                      <a:pt x="507" y="199"/>
                    </a:lnTo>
                    <a:lnTo>
                      <a:pt x="507" y="194"/>
                    </a:lnTo>
                    <a:lnTo>
                      <a:pt x="503" y="177"/>
                    </a:lnTo>
                    <a:lnTo>
                      <a:pt x="497" y="161"/>
                    </a:lnTo>
                    <a:lnTo>
                      <a:pt x="490" y="146"/>
                    </a:lnTo>
                    <a:lnTo>
                      <a:pt x="481" y="131"/>
                    </a:lnTo>
                    <a:lnTo>
                      <a:pt x="472" y="117"/>
                    </a:lnTo>
                    <a:lnTo>
                      <a:pt x="460" y="104"/>
                    </a:lnTo>
                    <a:lnTo>
                      <a:pt x="447" y="93"/>
                    </a:lnTo>
                    <a:lnTo>
                      <a:pt x="434" y="81"/>
                    </a:lnTo>
                    <a:lnTo>
                      <a:pt x="420" y="72"/>
                    </a:lnTo>
                    <a:lnTo>
                      <a:pt x="404" y="64"/>
                    </a:lnTo>
                    <a:lnTo>
                      <a:pt x="388" y="57"/>
                    </a:lnTo>
                    <a:lnTo>
                      <a:pt x="370" y="51"/>
                    </a:lnTo>
                    <a:lnTo>
                      <a:pt x="353" y="47"/>
                    </a:lnTo>
                    <a:lnTo>
                      <a:pt x="334" y="43"/>
                    </a:lnTo>
                    <a:lnTo>
                      <a:pt x="316" y="42"/>
                    </a:lnTo>
                    <a:lnTo>
                      <a:pt x="296" y="42"/>
                    </a:lnTo>
                    <a:lnTo>
                      <a:pt x="288" y="42"/>
                    </a:lnTo>
                    <a:lnTo>
                      <a:pt x="278" y="43"/>
                    </a:lnTo>
                    <a:lnTo>
                      <a:pt x="269" y="44"/>
                    </a:lnTo>
                    <a:lnTo>
                      <a:pt x="258" y="47"/>
                    </a:lnTo>
                    <a:lnTo>
                      <a:pt x="247" y="49"/>
                    </a:lnTo>
                    <a:lnTo>
                      <a:pt x="237" y="53"/>
                    </a:lnTo>
                    <a:lnTo>
                      <a:pt x="225" y="56"/>
                    </a:lnTo>
                    <a:lnTo>
                      <a:pt x="213" y="59"/>
                    </a:lnTo>
                    <a:lnTo>
                      <a:pt x="213" y="57"/>
                    </a:lnTo>
                    <a:lnTo>
                      <a:pt x="213" y="55"/>
                    </a:lnTo>
                    <a:lnTo>
                      <a:pt x="212" y="53"/>
                    </a:lnTo>
                    <a:lnTo>
                      <a:pt x="211" y="50"/>
                    </a:lnTo>
                    <a:lnTo>
                      <a:pt x="200" y="39"/>
                    </a:lnTo>
                    <a:lnTo>
                      <a:pt x="186" y="28"/>
                    </a:lnTo>
                    <a:lnTo>
                      <a:pt x="171" y="19"/>
                    </a:lnTo>
                    <a:lnTo>
                      <a:pt x="155" y="12"/>
                    </a:lnTo>
                    <a:lnTo>
                      <a:pt x="139" y="6"/>
                    </a:lnTo>
                    <a:lnTo>
                      <a:pt x="121" y="2"/>
                    </a:lnTo>
                    <a:lnTo>
                      <a:pt x="104" y="0"/>
                    </a:lnTo>
                    <a:lnTo>
                      <a:pt x="87" y="0"/>
                    </a:lnTo>
                    <a:lnTo>
                      <a:pt x="74" y="1"/>
                    </a:lnTo>
                    <a:lnTo>
                      <a:pt x="61" y="3"/>
                    </a:lnTo>
                    <a:lnTo>
                      <a:pt x="49" y="5"/>
                    </a:lnTo>
                    <a:lnTo>
                      <a:pt x="38" y="10"/>
                    </a:lnTo>
                    <a:lnTo>
                      <a:pt x="28" y="16"/>
                    </a:lnTo>
                    <a:lnTo>
                      <a:pt x="19" y="21"/>
                    </a:lnTo>
                    <a:lnTo>
                      <a:pt x="9" y="30"/>
                    </a:lnTo>
                    <a:lnTo>
                      <a:pt x="3" y="38"/>
                    </a:lnTo>
                    <a:lnTo>
                      <a:pt x="0" y="42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4" y="55"/>
                    </a:lnTo>
                    <a:lnTo>
                      <a:pt x="8" y="57"/>
                    </a:lnTo>
                    <a:lnTo>
                      <a:pt x="13" y="57"/>
                    </a:lnTo>
                    <a:lnTo>
                      <a:pt x="18" y="56"/>
                    </a:lnTo>
                    <a:lnTo>
                      <a:pt x="21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0" name="Freeform 27"/>
              <p:cNvSpPr>
                <a:spLocks/>
              </p:cNvSpPr>
              <p:nvPr/>
            </p:nvSpPr>
            <p:spPr bwMode="auto">
              <a:xfrm>
                <a:off x="2635" y="1883"/>
                <a:ext cx="214" cy="150"/>
              </a:xfrm>
              <a:custGeom>
                <a:avLst/>
                <a:gdLst>
                  <a:gd name="T0" fmla="*/ 68 w 428"/>
                  <a:gd name="T1" fmla="*/ 150 h 301"/>
                  <a:gd name="T2" fmla="*/ 71 w 428"/>
                  <a:gd name="T3" fmla="*/ 147 h 301"/>
                  <a:gd name="T4" fmla="*/ 72 w 428"/>
                  <a:gd name="T5" fmla="*/ 143 h 301"/>
                  <a:gd name="T6" fmla="*/ 69 w 428"/>
                  <a:gd name="T7" fmla="*/ 139 h 301"/>
                  <a:gd name="T8" fmla="*/ 58 w 428"/>
                  <a:gd name="T9" fmla="*/ 136 h 301"/>
                  <a:gd name="T10" fmla="*/ 43 w 428"/>
                  <a:gd name="T11" fmla="*/ 131 h 301"/>
                  <a:gd name="T12" fmla="*/ 31 w 428"/>
                  <a:gd name="T13" fmla="*/ 122 h 301"/>
                  <a:gd name="T14" fmla="*/ 20 w 428"/>
                  <a:gd name="T15" fmla="*/ 111 h 301"/>
                  <a:gd name="T16" fmla="*/ 13 w 428"/>
                  <a:gd name="T17" fmla="*/ 91 h 301"/>
                  <a:gd name="T18" fmla="*/ 15 w 428"/>
                  <a:gd name="T19" fmla="*/ 67 h 301"/>
                  <a:gd name="T20" fmla="*/ 24 w 428"/>
                  <a:gd name="T21" fmla="*/ 50 h 301"/>
                  <a:gd name="T22" fmla="*/ 37 w 428"/>
                  <a:gd name="T23" fmla="*/ 35 h 301"/>
                  <a:gd name="T24" fmla="*/ 53 w 428"/>
                  <a:gd name="T25" fmla="*/ 23 h 301"/>
                  <a:gd name="T26" fmla="*/ 70 w 428"/>
                  <a:gd name="T27" fmla="*/ 15 h 301"/>
                  <a:gd name="T28" fmla="*/ 87 w 428"/>
                  <a:gd name="T29" fmla="*/ 12 h 301"/>
                  <a:gd name="T30" fmla="*/ 103 w 428"/>
                  <a:gd name="T31" fmla="*/ 12 h 301"/>
                  <a:gd name="T32" fmla="*/ 120 w 428"/>
                  <a:gd name="T33" fmla="*/ 15 h 301"/>
                  <a:gd name="T34" fmla="*/ 138 w 428"/>
                  <a:gd name="T35" fmla="*/ 20 h 301"/>
                  <a:gd name="T36" fmla="*/ 156 w 428"/>
                  <a:gd name="T37" fmla="*/ 27 h 301"/>
                  <a:gd name="T38" fmla="*/ 173 w 428"/>
                  <a:gd name="T39" fmla="*/ 37 h 301"/>
                  <a:gd name="T40" fmla="*/ 187 w 428"/>
                  <a:gd name="T41" fmla="*/ 47 h 301"/>
                  <a:gd name="T42" fmla="*/ 199 w 428"/>
                  <a:gd name="T43" fmla="*/ 59 h 301"/>
                  <a:gd name="T44" fmla="*/ 205 w 428"/>
                  <a:gd name="T45" fmla="*/ 67 h 301"/>
                  <a:gd name="T46" fmla="*/ 209 w 428"/>
                  <a:gd name="T47" fmla="*/ 68 h 301"/>
                  <a:gd name="T48" fmla="*/ 213 w 428"/>
                  <a:gd name="T49" fmla="*/ 65 h 301"/>
                  <a:gd name="T50" fmla="*/ 214 w 428"/>
                  <a:gd name="T51" fmla="*/ 61 h 301"/>
                  <a:gd name="T52" fmla="*/ 208 w 428"/>
                  <a:gd name="T53" fmla="*/ 52 h 301"/>
                  <a:gd name="T54" fmla="*/ 195 w 428"/>
                  <a:gd name="T55" fmla="*/ 38 h 301"/>
                  <a:gd name="T56" fmla="*/ 180 w 428"/>
                  <a:gd name="T57" fmla="*/ 26 h 301"/>
                  <a:gd name="T58" fmla="*/ 161 w 428"/>
                  <a:gd name="T59" fmla="*/ 17 h 301"/>
                  <a:gd name="T60" fmla="*/ 142 w 428"/>
                  <a:gd name="T61" fmla="*/ 8 h 301"/>
                  <a:gd name="T62" fmla="*/ 122 w 428"/>
                  <a:gd name="T63" fmla="*/ 3 h 301"/>
                  <a:gd name="T64" fmla="*/ 103 w 428"/>
                  <a:gd name="T65" fmla="*/ 0 h 301"/>
                  <a:gd name="T66" fmla="*/ 85 w 428"/>
                  <a:gd name="T67" fmla="*/ 0 h 301"/>
                  <a:gd name="T68" fmla="*/ 67 w 428"/>
                  <a:gd name="T69" fmla="*/ 3 h 301"/>
                  <a:gd name="T70" fmla="*/ 47 w 428"/>
                  <a:gd name="T71" fmla="*/ 12 h 301"/>
                  <a:gd name="T72" fmla="*/ 29 w 428"/>
                  <a:gd name="T73" fmla="*/ 26 h 301"/>
                  <a:gd name="T74" fmla="*/ 14 w 428"/>
                  <a:gd name="T75" fmla="*/ 43 h 301"/>
                  <a:gd name="T76" fmla="*/ 2 w 428"/>
                  <a:gd name="T77" fmla="*/ 67 h 301"/>
                  <a:gd name="T78" fmla="*/ 1 w 428"/>
                  <a:gd name="T79" fmla="*/ 96 h 301"/>
                  <a:gd name="T80" fmla="*/ 10 w 428"/>
                  <a:gd name="T81" fmla="*/ 117 h 301"/>
                  <a:gd name="T82" fmla="*/ 23 w 428"/>
                  <a:gd name="T83" fmla="*/ 131 h 301"/>
                  <a:gd name="T84" fmla="*/ 38 w 428"/>
                  <a:gd name="T85" fmla="*/ 141 h 301"/>
                  <a:gd name="T86" fmla="*/ 55 w 428"/>
                  <a:gd name="T87" fmla="*/ 148 h 30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28" h="301">
                    <a:moveTo>
                      <a:pt x="130" y="301"/>
                    </a:moveTo>
                    <a:lnTo>
                      <a:pt x="135" y="301"/>
                    </a:lnTo>
                    <a:lnTo>
                      <a:pt x="138" y="298"/>
                    </a:lnTo>
                    <a:lnTo>
                      <a:pt x="141" y="295"/>
                    </a:lnTo>
                    <a:lnTo>
                      <a:pt x="143" y="290"/>
                    </a:lnTo>
                    <a:lnTo>
                      <a:pt x="143" y="286"/>
                    </a:lnTo>
                    <a:lnTo>
                      <a:pt x="140" y="281"/>
                    </a:lnTo>
                    <a:lnTo>
                      <a:pt x="137" y="278"/>
                    </a:lnTo>
                    <a:lnTo>
                      <a:pt x="132" y="276"/>
                    </a:lnTo>
                    <a:lnTo>
                      <a:pt x="116" y="273"/>
                    </a:lnTo>
                    <a:lnTo>
                      <a:pt x="101" y="268"/>
                    </a:lnTo>
                    <a:lnTo>
                      <a:pt x="86" y="262"/>
                    </a:lnTo>
                    <a:lnTo>
                      <a:pt x="72" y="253"/>
                    </a:lnTo>
                    <a:lnTo>
                      <a:pt x="61" y="244"/>
                    </a:lnTo>
                    <a:lnTo>
                      <a:pt x="49" y="234"/>
                    </a:lnTo>
                    <a:lnTo>
                      <a:pt x="40" y="222"/>
                    </a:lnTo>
                    <a:lnTo>
                      <a:pt x="33" y="210"/>
                    </a:lnTo>
                    <a:lnTo>
                      <a:pt x="25" y="183"/>
                    </a:lnTo>
                    <a:lnTo>
                      <a:pt x="24" y="158"/>
                    </a:lnTo>
                    <a:lnTo>
                      <a:pt x="29" y="135"/>
                    </a:lnTo>
                    <a:lnTo>
                      <a:pt x="37" y="116"/>
                    </a:lnTo>
                    <a:lnTo>
                      <a:pt x="47" y="100"/>
                    </a:lnTo>
                    <a:lnTo>
                      <a:pt x="60" y="84"/>
                    </a:lnTo>
                    <a:lnTo>
                      <a:pt x="73" y="70"/>
                    </a:lnTo>
                    <a:lnTo>
                      <a:pt x="88" y="57"/>
                    </a:lnTo>
                    <a:lnTo>
                      <a:pt x="105" y="46"/>
                    </a:lnTo>
                    <a:lnTo>
                      <a:pt x="122" y="37"/>
                    </a:lnTo>
                    <a:lnTo>
                      <a:pt x="140" y="30"/>
                    </a:lnTo>
                    <a:lnTo>
                      <a:pt x="158" y="25"/>
                    </a:lnTo>
                    <a:lnTo>
                      <a:pt x="173" y="24"/>
                    </a:lnTo>
                    <a:lnTo>
                      <a:pt x="188" y="23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30"/>
                    </a:lnTo>
                    <a:lnTo>
                      <a:pt x="258" y="35"/>
                    </a:lnTo>
                    <a:lnTo>
                      <a:pt x="276" y="40"/>
                    </a:lnTo>
                    <a:lnTo>
                      <a:pt x="294" y="47"/>
                    </a:lnTo>
                    <a:lnTo>
                      <a:pt x="312" y="55"/>
                    </a:lnTo>
                    <a:lnTo>
                      <a:pt x="328" y="63"/>
                    </a:lnTo>
                    <a:lnTo>
                      <a:pt x="345" y="74"/>
                    </a:lnTo>
                    <a:lnTo>
                      <a:pt x="360" y="83"/>
                    </a:lnTo>
                    <a:lnTo>
                      <a:pt x="374" y="95"/>
                    </a:lnTo>
                    <a:lnTo>
                      <a:pt x="386" y="106"/>
                    </a:lnTo>
                    <a:lnTo>
                      <a:pt x="397" y="118"/>
                    </a:lnTo>
                    <a:lnTo>
                      <a:pt x="405" y="130"/>
                    </a:lnTo>
                    <a:lnTo>
                      <a:pt x="409" y="134"/>
                    </a:lnTo>
                    <a:lnTo>
                      <a:pt x="414" y="136"/>
                    </a:lnTo>
                    <a:lnTo>
                      <a:pt x="418" y="136"/>
                    </a:lnTo>
                    <a:lnTo>
                      <a:pt x="423" y="135"/>
                    </a:lnTo>
                    <a:lnTo>
                      <a:pt x="426" y="131"/>
                    </a:lnTo>
                    <a:lnTo>
                      <a:pt x="428" y="128"/>
                    </a:lnTo>
                    <a:lnTo>
                      <a:pt x="428" y="123"/>
                    </a:lnTo>
                    <a:lnTo>
                      <a:pt x="426" y="119"/>
                    </a:lnTo>
                    <a:lnTo>
                      <a:pt x="416" y="104"/>
                    </a:lnTo>
                    <a:lnTo>
                      <a:pt x="404" y="90"/>
                    </a:lnTo>
                    <a:lnTo>
                      <a:pt x="390" y="77"/>
                    </a:lnTo>
                    <a:lnTo>
                      <a:pt x="375" y="65"/>
                    </a:lnTo>
                    <a:lnTo>
                      <a:pt x="359" y="53"/>
                    </a:lnTo>
                    <a:lnTo>
                      <a:pt x="341" y="43"/>
                    </a:lnTo>
                    <a:lnTo>
                      <a:pt x="322" y="34"/>
                    </a:lnTo>
                    <a:lnTo>
                      <a:pt x="304" y="25"/>
                    </a:lnTo>
                    <a:lnTo>
                      <a:pt x="284" y="17"/>
                    </a:lnTo>
                    <a:lnTo>
                      <a:pt x="265" y="12"/>
                    </a:lnTo>
                    <a:lnTo>
                      <a:pt x="244" y="7"/>
                    </a:lnTo>
                    <a:lnTo>
                      <a:pt x="224" y="4"/>
                    </a:lnTo>
                    <a:lnTo>
                      <a:pt x="206" y="1"/>
                    </a:lnTo>
                    <a:lnTo>
                      <a:pt x="188" y="0"/>
                    </a:lnTo>
                    <a:lnTo>
                      <a:pt x="170" y="0"/>
                    </a:lnTo>
                    <a:lnTo>
                      <a:pt x="154" y="2"/>
                    </a:lnTo>
                    <a:lnTo>
                      <a:pt x="133" y="7"/>
                    </a:lnTo>
                    <a:lnTo>
                      <a:pt x="114" y="15"/>
                    </a:lnTo>
                    <a:lnTo>
                      <a:pt x="93" y="25"/>
                    </a:lnTo>
                    <a:lnTo>
                      <a:pt x="75" y="38"/>
                    </a:lnTo>
                    <a:lnTo>
                      <a:pt x="57" y="53"/>
                    </a:lnTo>
                    <a:lnTo>
                      <a:pt x="41" y="69"/>
                    </a:lnTo>
                    <a:lnTo>
                      <a:pt x="27" y="87"/>
                    </a:lnTo>
                    <a:lnTo>
                      <a:pt x="16" y="105"/>
                    </a:lnTo>
                    <a:lnTo>
                      <a:pt x="4" y="134"/>
                    </a:lnTo>
                    <a:lnTo>
                      <a:pt x="0" y="164"/>
                    </a:lnTo>
                    <a:lnTo>
                      <a:pt x="2" y="192"/>
                    </a:lnTo>
                    <a:lnTo>
                      <a:pt x="11" y="220"/>
                    </a:lnTo>
                    <a:lnTo>
                      <a:pt x="20" y="235"/>
                    </a:lnTo>
                    <a:lnTo>
                      <a:pt x="31" y="250"/>
                    </a:lnTo>
                    <a:lnTo>
                      <a:pt x="45" y="263"/>
                    </a:lnTo>
                    <a:lnTo>
                      <a:pt x="58" y="274"/>
                    </a:lnTo>
                    <a:lnTo>
                      <a:pt x="75" y="283"/>
                    </a:lnTo>
                    <a:lnTo>
                      <a:pt x="92" y="291"/>
                    </a:lnTo>
                    <a:lnTo>
                      <a:pt x="110" y="297"/>
                    </a:lnTo>
                    <a:lnTo>
                      <a:pt x="130" y="30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2641" y="2025"/>
                <a:ext cx="105" cy="114"/>
              </a:xfrm>
              <a:custGeom>
                <a:avLst/>
                <a:gdLst>
                  <a:gd name="T0" fmla="*/ 102 w 210"/>
                  <a:gd name="T1" fmla="*/ 106 h 229"/>
                  <a:gd name="T2" fmla="*/ 104 w 210"/>
                  <a:gd name="T3" fmla="*/ 105 h 229"/>
                  <a:gd name="T4" fmla="*/ 105 w 210"/>
                  <a:gd name="T5" fmla="*/ 103 h 229"/>
                  <a:gd name="T6" fmla="*/ 105 w 210"/>
                  <a:gd name="T7" fmla="*/ 101 h 229"/>
                  <a:gd name="T8" fmla="*/ 105 w 210"/>
                  <a:gd name="T9" fmla="*/ 99 h 229"/>
                  <a:gd name="T10" fmla="*/ 103 w 210"/>
                  <a:gd name="T11" fmla="*/ 96 h 229"/>
                  <a:gd name="T12" fmla="*/ 101 w 210"/>
                  <a:gd name="T13" fmla="*/ 95 h 229"/>
                  <a:gd name="T14" fmla="*/ 99 w 210"/>
                  <a:gd name="T15" fmla="*/ 95 h 229"/>
                  <a:gd name="T16" fmla="*/ 97 w 210"/>
                  <a:gd name="T17" fmla="*/ 96 h 229"/>
                  <a:gd name="T18" fmla="*/ 85 w 210"/>
                  <a:gd name="T19" fmla="*/ 100 h 229"/>
                  <a:gd name="T20" fmla="*/ 74 w 210"/>
                  <a:gd name="T21" fmla="*/ 102 h 229"/>
                  <a:gd name="T22" fmla="*/ 63 w 210"/>
                  <a:gd name="T23" fmla="*/ 102 h 229"/>
                  <a:gd name="T24" fmla="*/ 53 w 210"/>
                  <a:gd name="T25" fmla="*/ 100 h 229"/>
                  <a:gd name="T26" fmla="*/ 44 w 210"/>
                  <a:gd name="T27" fmla="*/ 97 h 229"/>
                  <a:gd name="T28" fmla="*/ 35 w 210"/>
                  <a:gd name="T29" fmla="*/ 92 h 229"/>
                  <a:gd name="T30" fmla="*/ 28 w 210"/>
                  <a:gd name="T31" fmla="*/ 86 h 229"/>
                  <a:gd name="T32" fmla="*/ 22 w 210"/>
                  <a:gd name="T33" fmla="*/ 80 h 229"/>
                  <a:gd name="T34" fmla="*/ 18 w 210"/>
                  <a:gd name="T35" fmla="*/ 73 h 229"/>
                  <a:gd name="T36" fmla="*/ 15 w 210"/>
                  <a:gd name="T37" fmla="*/ 65 h 229"/>
                  <a:gd name="T38" fmla="*/ 12 w 210"/>
                  <a:gd name="T39" fmla="*/ 57 h 229"/>
                  <a:gd name="T40" fmla="*/ 12 w 210"/>
                  <a:gd name="T41" fmla="*/ 48 h 229"/>
                  <a:gd name="T42" fmla="*/ 13 w 210"/>
                  <a:gd name="T43" fmla="*/ 39 h 229"/>
                  <a:gd name="T44" fmla="*/ 16 w 210"/>
                  <a:gd name="T45" fmla="*/ 29 h 229"/>
                  <a:gd name="T46" fmla="*/ 21 w 210"/>
                  <a:gd name="T47" fmla="*/ 20 h 229"/>
                  <a:gd name="T48" fmla="*/ 29 w 210"/>
                  <a:gd name="T49" fmla="*/ 10 h 229"/>
                  <a:gd name="T50" fmla="*/ 30 w 210"/>
                  <a:gd name="T51" fmla="*/ 8 h 229"/>
                  <a:gd name="T52" fmla="*/ 30 w 210"/>
                  <a:gd name="T53" fmla="*/ 5 h 229"/>
                  <a:gd name="T54" fmla="*/ 30 w 210"/>
                  <a:gd name="T55" fmla="*/ 3 h 229"/>
                  <a:gd name="T56" fmla="*/ 28 w 210"/>
                  <a:gd name="T57" fmla="*/ 1 h 229"/>
                  <a:gd name="T58" fmla="*/ 26 w 210"/>
                  <a:gd name="T59" fmla="*/ 0 h 229"/>
                  <a:gd name="T60" fmla="*/ 24 w 210"/>
                  <a:gd name="T61" fmla="*/ 0 h 229"/>
                  <a:gd name="T62" fmla="*/ 22 w 210"/>
                  <a:gd name="T63" fmla="*/ 1 h 229"/>
                  <a:gd name="T64" fmla="*/ 20 w 210"/>
                  <a:gd name="T65" fmla="*/ 2 h 229"/>
                  <a:gd name="T66" fmla="*/ 12 w 210"/>
                  <a:gd name="T67" fmla="*/ 12 h 229"/>
                  <a:gd name="T68" fmla="*/ 6 w 210"/>
                  <a:gd name="T69" fmla="*/ 23 h 229"/>
                  <a:gd name="T70" fmla="*/ 2 w 210"/>
                  <a:gd name="T71" fmla="*/ 33 h 229"/>
                  <a:gd name="T72" fmla="*/ 0 w 210"/>
                  <a:gd name="T73" fmla="*/ 44 h 229"/>
                  <a:gd name="T74" fmla="*/ 0 w 210"/>
                  <a:gd name="T75" fmla="*/ 55 h 229"/>
                  <a:gd name="T76" fmla="*/ 2 w 210"/>
                  <a:gd name="T77" fmla="*/ 66 h 229"/>
                  <a:gd name="T78" fmla="*/ 6 w 210"/>
                  <a:gd name="T79" fmla="*/ 77 h 229"/>
                  <a:gd name="T80" fmla="*/ 12 w 210"/>
                  <a:gd name="T81" fmla="*/ 86 h 229"/>
                  <a:gd name="T82" fmla="*/ 19 w 210"/>
                  <a:gd name="T83" fmla="*/ 95 h 229"/>
                  <a:gd name="T84" fmla="*/ 28 w 210"/>
                  <a:gd name="T85" fmla="*/ 101 h 229"/>
                  <a:gd name="T86" fmla="*/ 38 w 210"/>
                  <a:gd name="T87" fmla="*/ 107 h 229"/>
                  <a:gd name="T88" fmla="*/ 49 w 210"/>
                  <a:gd name="T89" fmla="*/ 112 h 229"/>
                  <a:gd name="T90" fmla="*/ 61 w 210"/>
                  <a:gd name="T91" fmla="*/ 114 h 229"/>
                  <a:gd name="T92" fmla="*/ 74 w 210"/>
                  <a:gd name="T93" fmla="*/ 114 h 229"/>
                  <a:gd name="T94" fmla="*/ 88 w 210"/>
                  <a:gd name="T95" fmla="*/ 111 h 229"/>
                  <a:gd name="T96" fmla="*/ 102 w 210"/>
                  <a:gd name="T97" fmla="*/ 106 h 2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10" h="229">
                    <a:moveTo>
                      <a:pt x="203" y="213"/>
                    </a:moveTo>
                    <a:lnTo>
                      <a:pt x="207" y="210"/>
                    </a:lnTo>
                    <a:lnTo>
                      <a:pt x="209" y="207"/>
                    </a:lnTo>
                    <a:lnTo>
                      <a:pt x="210" y="202"/>
                    </a:lnTo>
                    <a:lnTo>
                      <a:pt x="209" y="198"/>
                    </a:lnTo>
                    <a:lnTo>
                      <a:pt x="205" y="193"/>
                    </a:lnTo>
                    <a:lnTo>
                      <a:pt x="202" y="191"/>
                    </a:lnTo>
                    <a:lnTo>
                      <a:pt x="197" y="191"/>
                    </a:lnTo>
                    <a:lnTo>
                      <a:pt x="193" y="192"/>
                    </a:lnTo>
                    <a:lnTo>
                      <a:pt x="169" y="201"/>
                    </a:lnTo>
                    <a:lnTo>
                      <a:pt x="147" y="205"/>
                    </a:lnTo>
                    <a:lnTo>
                      <a:pt x="125" y="205"/>
                    </a:lnTo>
                    <a:lnTo>
                      <a:pt x="105" y="201"/>
                    </a:lnTo>
                    <a:lnTo>
                      <a:pt x="87" y="194"/>
                    </a:lnTo>
                    <a:lnTo>
                      <a:pt x="69" y="185"/>
                    </a:lnTo>
                    <a:lnTo>
                      <a:pt x="56" y="173"/>
                    </a:lnTo>
                    <a:lnTo>
                      <a:pt x="44" y="160"/>
                    </a:lnTo>
                    <a:lnTo>
                      <a:pt x="36" y="146"/>
                    </a:lnTo>
                    <a:lnTo>
                      <a:pt x="29" y="131"/>
                    </a:lnTo>
                    <a:lnTo>
                      <a:pt x="24" y="115"/>
                    </a:lnTo>
                    <a:lnTo>
                      <a:pt x="23" y="96"/>
                    </a:lnTo>
                    <a:lnTo>
                      <a:pt x="26" y="78"/>
                    </a:lnTo>
                    <a:lnTo>
                      <a:pt x="31" y="59"/>
                    </a:lnTo>
                    <a:lnTo>
                      <a:pt x="42" y="40"/>
                    </a:lnTo>
                    <a:lnTo>
                      <a:pt x="57" y="20"/>
                    </a:lnTo>
                    <a:lnTo>
                      <a:pt x="59" y="17"/>
                    </a:lnTo>
                    <a:lnTo>
                      <a:pt x="60" y="11"/>
                    </a:lnTo>
                    <a:lnTo>
                      <a:pt x="59" y="6"/>
                    </a:lnTo>
                    <a:lnTo>
                      <a:pt x="56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9" y="4"/>
                    </a:lnTo>
                    <a:lnTo>
                      <a:pt x="23" y="24"/>
                    </a:lnTo>
                    <a:lnTo>
                      <a:pt x="12" y="46"/>
                    </a:lnTo>
                    <a:lnTo>
                      <a:pt x="4" y="67"/>
                    </a:lnTo>
                    <a:lnTo>
                      <a:pt x="0" y="89"/>
                    </a:lnTo>
                    <a:lnTo>
                      <a:pt x="0" y="111"/>
                    </a:lnTo>
                    <a:lnTo>
                      <a:pt x="4" y="133"/>
                    </a:lnTo>
                    <a:lnTo>
                      <a:pt x="12" y="154"/>
                    </a:lnTo>
                    <a:lnTo>
                      <a:pt x="24" y="173"/>
                    </a:lnTo>
                    <a:lnTo>
                      <a:pt x="38" y="190"/>
                    </a:lnTo>
                    <a:lnTo>
                      <a:pt x="56" y="203"/>
                    </a:lnTo>
                    <a:lnTo>
                      <a:pt x="75" y="215"/>
                    </a:lnTo>
                    <a:lnTo>
                      <a:pt x="98" y="224"/>
                    </a:lnTo>
                    <a:lnTo>
                      <a:pt x="122" y="229"/>
                    </a:lnTo>
                    <a:lnTo>
                      <a:pt x="148" y="229"/>
                    </a:lnTo>
                    <a:lnTo>
                      <a:pt x="175" y="223"/>
                    </a:lnTo>
                    <a:lnTo>
                      <a:pt x="203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1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932040" y="2033845"/>
            <a:ext cx="4049396" cy="3212276"/>
            <a:chOff x="4721224" y="2187575"/>
            <a:chExt cx="4049396" cy="3212276"/>
          </a:xfrm>
        </p:grpSpPr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5489018" y="219971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fr-CH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Trapezoid 29"/>
            <p:cNvSpPr/>
            <p:nvPr/>
          </p:nvSpPr>
          <p:spPr bwMode="auto">
            <a:xfrm rot="5400000">
              <a:off x="8485632" y="296008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Trapezoid 30"/>
            <p:cNvSpPr/>
            <p:nvPr/>
          </p:nvSpPr>
          <p:spPr bwMode="auto">
            <a:xfrm rot="5400000">
              <a:off x="8020813" y="3569708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Trapezoid 31"/>
            <p:cNvSpPr/>
            <p:nvPr/>
          </p:nvSpPr>
          <p:spPr bwMode="auto">
            <a:xfrm rot="5400000">
              <a:off x="7682484" y="4273447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Trapezoid 32"/>
            <p:cNvSpPr/>
            <p:nvPr/>
          </p:nvSpPr>
          <p:spPr bwMode="auto">
            <a:xfrm rot="5400000">
              <a:off x="6894576" y="3624549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 rot="5400000">
              <a:off x="6436453" y="4386223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Trapezoid 34"/>
            <p:cNvSpPr/>
            <p:nvPr/>
          </p:nvSpPr>
          <p:spPr bwMode="auto">
            <a:xfrm rot="5400000">
              <a:off x="5690616" y="4617871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4932040" y="2033845"/>
            <a:ext cx="4049396" cy="3212276"/>
            <a:chOff x="4721224" y="2187575"/>
            <a:chExt cx="4049396" cy="3212276"/>
          </a:xfrm>
        </p:grpSpPr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5489018" y="219971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fr-CH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4721224" y="486933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4721225" y="312924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4721224" y="218757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" name="Trapezoid 40"/>
            <p:cNvSpPr/>
            <p:nvPr/>
          </p:nvSpPr>
          <p:spPr bwMode="auto">
            <a:xfrm rot="5400000">
              <a:off x="8485632" y="257811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" name="Trapezoid 41"/>
            <p:cNvSpPr/>
            <p:nvPr/>
          </p:nvSpPr>
          <p:spPr bwMode="auto">
            <a:xfrm rot="5400000">
              <a:off x="8020813" y="3075904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" name="Trapezoid 42"/>
            <p:cNvSpPr/>
            <p:nvPr/>
          </p:nvSpPr>
          <p:spPr bwMode="auto">
            <a:xfrm rot="5400000">
              <a:off x="7679455" y="3420593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" name="Trapezoid 43"/>
            <p:cNvSpPr/>
            <p:nvPr/>
          </p:nvSpPr>
          <p:spPr bwMode="auto">
            <a:xfrm rot="5400000">
              <a:off x="6965951" y="318894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" name="Trapezoid 44"/>
            <p:cNvSpPr/>
            <p:nvPr/>
          </p:nvSpPr>
          <p:spPr bwMode="auto">
            <a:xfrm rot="5400000">
              <a:off x="6436453" y="4095383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" name="Trapezoid 45"/>
            <p:cNvSpPr/>
            <p:nvPr/>
          </p:nvSpPr>
          <p:spPr bwMode="auto">
            <a:xfrm rot="5400000">
              <a:off x="5690616" y="450509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932040" y="1943835"/>
            <a:ext cx="4044690" cy="3316691"/>
            <a:chOff x="4736068" y="2078850"/>
            <a:chExt cx="4044690" cy="3316691"/>
          </a:xfrm>
        </p:grpSpPr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5503862" y="2195400"/>
              <a:ext cx="3232640" cy="2877157"/>
            </a:xfrm>
            <a:custGeom>
              <a:avLst/>
              <a:gdLst>
                <a:gd name="T0" fmla="*/ 0 w 4004"/>
                <a:gd name="T1" fmla="*/ 4098925 h 2760"/>
                <a:gd name="T2" fmla="*/ 222250 w 4004"/>
                <a:gd name="T3" fmla="*/ 3725863 h 2760"/>
                <a:gd name="T4" fmla="*/ 1524000 w 4004"/>
                <a:gd name="T5" fmla="*/ 2994025 h 2760"/>
                <a:gd name="T6" fmla="*/ 2454275 w 4004"/>
                <a:gd name="T7" fmla="*/ 2141538 h 2760"/>
                <a:gd name="T8" fmla="*/ 2690813 w 4004"/>
                <a:gd name="T9" fmla="*/ 1096963 h 2760"/>
                <a:gd name="T10" fmla="*/ 3055938 w 4004"/>
                <a:gd name="T11" fmla="*/ 731838 h 2760"/>
                <a:gd name="T12" fmla="*/ 3779838 w 4004"/>
                <a:gd name="T13" fmla="*/ 852488 h 2760"/>
                <a:gd name="T14" fmla="*/ 4672013 w 4004"/>
                <a:gd name="T15" fmla="*/ 1004888 h 2760"/>
                <a:gd name="T16" fmla="*/ 5418138 w 4004"/>
                <a:gd name="T17" fmla="*/ 152400 h 2760"/>
                <a:gd name="T18" fmla="*/ 6318250 w 4004"/>
                <a:gd name="T19" fmla="*/ 0 h 2760"/>
                <a:gd name="T20" fmla="*/ 6356350 w 4004"/>
                <a:gd name="T21" fmla="*/ 4381500 h 2760"/>
                <a:gd name="T22" fmla="*/ 0 w 4004"/>
                <a:gd name="T23" fmla="*/ 4098925 h 27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connsiteX0" fmla="*/ 0 w 10000"/>
                <a:gd name="connsiteY0" fmla="*/ 9313 h 9958"/>
                <a:gd name="connsiteX1" fmla="*/ 350 w 10000"/>
                <a:gd name="connsiteY1" fmla="*/ 8462 h 9958"/>
                <a:gd name="connsiteX2" fmla="*/ 2398 w 10000"/>
                <a:gd name="connsiteY2" fmla="*/ 6791 h 9958"/>
                <a:gd name="connsiteX3" fmla="*/ 3861 w 10000"/>
                <a:gd name="connsiteY3" fmla="*/ 4846 h 9958"/>
                <a:gd name="connsiteX4" fmla="*/ 4233 w 10000"/>
                <a:gd name="connsiteY4" fmla="*/ 2462 h 9958"/>
                <a:gd name="connsiteX5" fmla="*/ 4808 w 10000"/>
                <a:gd name="connsiteY5" fmla="*/ 1628 h 9958"/>
                <a:gd name="connsiteX6" fmla="*/ 5947 w 10000"/>
                <a:gd name="connsiteY6" fmla="*/ 1904 h 9958"/>
                <a:gd name="connsiteX7" fmla="*/ 7350 w 10000"/>
                <a:gd name="connsiteY7" fmla="*/ 2251 h 9958"/>
                <a:gd name="connsiteX8" fmla="*/ 8524 w 10000"/>
                <a:gd name="connsiteY8" fmla="*/ 306 h 9958"/>
                <a:gd name="connsiteX9" fmla="*/ 9997 w 10000"/>
                <a:gd name="connsiteY9" fmla="*/ 0 h 9958"/>
                <a:gd name="connsiteX10" fmla="*/ 10000 w 10000"/>
                <a:gd name="connsiteY10" fmla="*/ 9958 h 9958"/>
                <a:gd name="connsiteX11" fmla="*/ 0 w 10000"/>
                <a:gd name="connsiteY11" fmla="*/ 9313 h 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9958">
                  <a:moveTo>
                    <a:pt x="0" y="9313"/>
                  </a:moveTo>
                  <a:lnTo>
                    <a:pt x="350" y="8462"/>
                  </a:lnTo>
                  <a:lnTo>
                    <a:pt x="2398" y="6791"/>
                  </a:lnTo>
                  <a:lnTo>
                    <a:pt x="3861" y="4846"/>
                  </a:lnTo>
                  <a:lnTo>
                    <a:pt x="4233" y="2462"/>
                  </a:lnTo>
                  <a:lnTo>
                    <a:pt x="4808" y="1628"/>
                  </a:lnTo>
                  <a:lnTo>
                    <a:pt x="5947" y="1904"/>
                  </a:lnTo>
                  <a:lnTo>
                    <a:pt x="7350" y="2251"/>
                  </a:lnTo>
                  <a:lnTo>
                    <a:pt x="8524" y="306"/>
                  </a:lnTo>
                  <a:lnTo>
                    <a:pt x="9997" y="0"/>
                  </a:lnTo>
                  <a:cubicBezTo>
                    <a:pt x="9998" y="3319"/>
                    <a:pt x="9999" y="6639"/>
                    <a:pt x="10000" y="9958"/>
                  </a:cubicBezTo>
                  <a:lnTo>
                    <a:pt x="0" y="931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fr-CH"/>
            </a:p>
          </p:txBody>
        </p:sp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4736068" y="4865023"/>
              <a:ext cx="767793" cy="293117"/>
            </a:xfrm>
            <a:custGeom>
              <a:avLst/>
              <a:gdLst>
                <a:gd name="T0" fmla="*/ 0 w 951"/>
                <a:gd name="T1" fmla="*/ 0 h 280"/>
                <a:gd name="T2" fmla="*/ 0 w 951"/>
                <a:gd name="T3" fmla="*/ 444500 h 280"/>
                <a:gd name="T4" fmla="*/ 401638 w 951"/>
                <a:gd name="T5" fmla="*/ 385763 h 280"/>
                <a:gd name="T6" fmla="*/ 712788 w 951"/>
                <a:gd name="T7" fmla="*/ 227013 h 280"/>
                <a:gd name="T8" fmla="*/ 1006475 w 951"/>
                <a:gd name="T9" fmla="*/ 234950 h 280"/>
                <a:gd name="T10" fmla="*/ 1173163 w 951"/>
                <a:gd name="T11" fmla="*/ 117475 h 280"/>
                <a:gd name="T12" fmla="*/ 1425575 w 951"/>
                <a:gd name="T13" fmla="*/ 101600 h 280"/>
                <a:gd name="T14" fmla="*/ 1509713 w 951"/>
                <a:gd name="T15" fmla="*/ 7938 h 280"/>
                <a:gd name="T16" fmla="*/ 0 w 951"/>
                <a:gd name="T17" fmla="*/ 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51" h="280">
                  <a:moveTo>
                    <a:pt x="0" y="0"/>
                  </a:moveTo>
                  <a:lnTo>
                    <a:pt x="0" y="280"/>
                  </a:lnTo>
                  <a:lnTo>
                    <a:pt x="253" y="243"/>
                  </a:lnTo>
                  <a:lnTo>
                    <a:pt x="449" y="143"/>
                  </a:lnTo>
                  <a:lnTo>
                    <a:pt x="634" y="148"/>
                  </a:lnTo>
                  <a:lnTo>
                    <a:pt x="739" y="74"/>
                  </a:lnTo>
                  <a:lnTo>
                    <a:pt x="898" y="64"/>
                  </a:lnTo>
                  <a:lnTo>
                    <a:pt x="951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4736069" y="3124934"/>
              <a:ext cx="4004469" cy="2270607"/>
            </a:xfrm>
            <a:custGeom>
              <a:avLst/>
              <a:gdLst>
                <a:gd name="T0" fmla="*/ 4763 w 4960"/>
                <a:gd name="T1" fmla="*/ 3073400 h 2169"/>
                <a:gd name="T2" fmla="*/ 404813 w 4960"/>
                <a:gd name="T3" fmla="*/ 3014663 h 2169"/>
                <a:gd name="T4" fmla="*/ 715963 w 4960"/>
                <a:gd name="T5" fmla="*/ 2854325 h 2169"/>
                <a:gd name="T6" fmla="*/ 1011238 w 4960"/>
                <a:gd name="T7" fmla="*/ 2863850 h 2169"/>
                <a:gd name="T8" fmla="*/ 1173163 w 4960"/>
                <a:gd name="T9" fmla="*/ 2744788 h 2169"/>
                <a:gd name="T10" fmla="*/ 1427163 w 4960"/>
                <a:gd name="T11" fmla="*/ 2732088 h 2169"/>
                <a:gd name="T12" fmla="*/ 1511300 w 4960"/>
                <a:gd name="T13" fmla="*/ 2633663 h 2169"/>
                <a:gd name="T14" fmla="*/ 1681163 w 4960"/>
                <a:gd name="T15" fmla="*/ 2559050 h 2169"/>
                <a:gd name="T16" fmla="*/ 2201863 w 4960"/>
                <a:gd name="T17" fmla="*/ 2520950 h 2169"/>
                <a:gd name="T18" fmla="*/ 3287713 w 4960"/>
                <a:gd name="T19" fmla="*/ 2254250 h 2169"/>
                <a:gd name="T20" fmla="*/ 3919538 w 4960"/>
                <a:gd name="T21" fmla="*/ 2185988 h 2169"/>
                <a:gd name="T22" fmla="*/ 4422775 w 4960"/>
                <a:gd name="T23" fmla="*/ 1073150 h 2169"/>
                <a:gd name="T24" fmla="*/ 4697413 w 4960"/>
                <a:gd name="T25" fmla="*/ 966788 h 2169"/>
                <a:gd name="T26" fmla="*/ 4940300 w 4960"/>
                <a:gd name="T27" fmla="*/ 1622425 h 2169"/>
                <a:gd name="T28" fmla="*/ 5808663 w 4960"/>
                <a:gd name="T29" fmla="*/ 2095500 h 2169"/>
                <a:gd name="T30" fmla="*/ 6327775 w 4960"/>
                <a:gd name="T31" fmla="*/ 2025650 h 2169"/>
                <a:gd name="T32" fmla="*/ 6769100 w 4960"/>
                <a:gd name="T33" fmla="*/ 654050 h 2169"/>
                <a:gd name="T34" fmla="*/ 7097713 w 4960"/>
                <a:gd name="T35" fmla="*/ 1470025 h 2169"/>
                <a:gd name="T36" fmla="*/ 7623175 w 4960"/>
                <a:gd name="T37" fmla="*/ 0 h 2169"/>
                <a:gd name="T38" fmla="*/ 7835900 w 4960"/>
                <a:gd name="T39" fmla="*/ 258763 h 2169"/>
                <a:gd name="T40" fmla="*/ 7874000 w 4960"/>
                <a:gd name="T41" fmla="*/ 3443288 h 2169"/>
                <a:gd name="T42" fmla="*/ 2197100 w 4960"/>
                <a:gd name="T43" fmla="*/ 3441700 h 2169"/>
                <a:gd name="T44" fmla="*/ 0 w 4960"/>
                <a:gd name="T45" fmla="*/ 3441700 h 2169"/>
                <a:gd name="T46" fmla="*/ 4763 w 4960"/>
                <a:gd name="T47" fmla="*/ 3073400 h 21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connsiteX0" fmla="*/ 6 w 10000"/>
                <a:gd name="connsiteY0" fmla="*/ 8926 h 10000"/>
                <a:gd name="connsiteX1" fmla="*/ 514 w 10000"/>
                <a:gd name="connsiteY1" fmla="*/ 8755 h 10000"/>
                <a:gd name="connsiteX2" fmla="*/ 909 w 10000"/>
                <a:gd name="connsiteY2" fmla="*/ 8290 h 10000"/>
                <a:gd name="connsiteX3" fmla="*/ 1284 w 10000"/>
                <a:gd name="connsiteY3" fmla="*/ 8317 h 10000"/>
                <a:gd name="connsiteX4" fmla="*/ 1490 w 10000"/>
                <a:gd name="connsiteY4" fmla="*/ 7971 h 10000"/>
                <a:gd name="connsiteX5" fmla="*/ 1813 w 10000"/>
                <a:gd name="connsiteY5" fmla="*/ 7935 h 10000"/>
                <a:gd name="connsiteX6" fmla="*/ 1919 w 10000"/>
                <a:gd name="connsiteY6" fmla="*/ 7649 h 10000"/>
                <a:gd name="connsiteX7" fmla="*/ 2135 w 10000"/>
                <a:gd name="connsiteY7" fmla="*/ 7432 h 10000"/>
                <a:gd name="connsiteX8" fmla="*/ 2796 w 10000"/>
                <a:gd name="connsiteY8" fmla="*/ 7321 h 10000"/>
                <a:gd name="connsiteX9" fmla="*/ 4175 w 10000"/>
                <a:gd name="connsiteY9" fmla="*/ 6547 h 10000"/>
                <a:gd name="connsiteX10" fmla="*/ 4978 w 10000"/>
                <a:gd name="connsiteY10" fmla="*/ 6349 h 10000"/>
                <a:gd name="connsiteX11" fmla="*/ 5617 w 10000"/>
                <a:gd name="connsiteY11" fmla="*/ 3117 h 10000"/>
                <a:gd name="connsiteX12" fmla="*/ 5966 w 10000"/>
                <a:gd name="connsiteY12" fmla="*/ 2808 h 10000"/>
                <a:gd name="connsiteX13" fmla="*/ 6274 w 10000"/>
                <a:gd name="connsiteY13" fmla="*/ 4712 h 10000"/>
                <a:gd name="connsiteX14" fmla="*/ 7377 w 10000"/>
                <a:gd name="connsiteY14" fmla="*/ 6086 h 10000"/>
                <a:gd name="connsiteX15" fmla="*/ 8036 w 10000"/>
                <a:gd name="connsiteY15" fmla="*/ 5883 h 10000"/>
                <a:gd name="connsiteX16" fmla="*/ 8597 w 10000"/>
                <a:gd name="connsiteY16" fmla="*/ 1899 h 10000"/>
                <a:gd name="connsiteX17" fmla="*/ 9014 w 10000"/>
                <a:gd name="connsiteY17" fmla="*/ 4269 h 10000"/>
                <a:gd name="connsiteX18" fmla="*/ 9681 w 10000"/>
                <a:gd name="connsiteY18" fmla="*/ 0 h 10000"/>
                <a:gd name="connsiteX19" fmla="*/ 9990 w 10000"/>
                <a:gd name="connsiteY19" fmla="*/ 762 h 10000"/>
                <a:gd name="connsiteX20" fmla="*/ 10000 w 10000"/>
                <a:gd name="connsiteY20" fmla="*/ 10000 h 10000"/>
                <a:gd name="connsiteX21" fmla="*/ 2790 w 10000"/>
                <a:gd name="connsiteY21" fmla="*/ 9995 h 10000"/>
                <a:gd name="connsiteX22" fmla="*/ 0 w 10000"/>
                <a:gd name="connsiteY22" fmla="*/ 9995 h 10000"/>
                <a:gd name="connsiteX23" fmla="*/ 6 w 10000"/>
                <a:gd name="connsiteY23" fmla="*/ 89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00" h="10000">
                  <a:moveTo>
                    <a:pt x="6" y="8926"/>
                  </a:moveTo>
                  <a:lnTo>
                    <a:pt x="514" y="8755"/>
                  </a:lnTo>
                  <a:lnTo>
                    <a:pt x="909" y="8290"/>
                  </a:lnTo>
                  <a:lnTo>
                    <a:pt x="1284" y="8317"/>
                  </a:lnTo>
                  <a:cubicBezTo>
                    <a:pt x="1353" y="8202"/>
                    <a:pt x="1421" y="8086"/>
                    <a:pt x="1490" y="7971"/>
                  </a:cubicBezTo>
                  <a:lnTo>
                    <a:pt x="1813" y="7935"/>
                  </a:lnTo>
                  <a:cubicBezTo>
                    <a:pt x="1848" y="7840"/>
                    <a:pt x="1884" y="7744"/>
                    <a:pt x="1919" y="7649"/>
                  </a:cubicBezTo>
                  <a:lnTo>
                    <a:pt x="2135" y="7432"/>
                  </a:lnTo>
                  <a:lnTo>
                    <a:pt x="2796" y="7321"/>
                  </a:lnTo>
                  <a:lnTo>
                    <a:pt x="4175" y="6547"/>
                  </a:lnTo>
                  <a:lnTo>
                    <a:pt x="4978" y="6349"/>
                  </a:lnTo>
                  <a:lnTo>
                    <a:pt x="5617" y="3117"/>
                  </a:lnTo>
                  <a:lnTo>
                    <a:pt x="5966" y="2808"/>
                  </a:lnTo>
                  <a:cubicBezTo>
                    <a:pt x="6069" y="3443"/>
                    <a:pt x="6171" y="4077"/>
                    <a:pt x="6274" y="4712"/>
                  </a:cubicBezTo>
                  <a:lnTo>
                    <a:pt x="7377" y="6086"/>
                  </a:lnTo>
                  <a:lnTo>
                    <a:pt x="8036" y="5883"/>
                  </a:lnTo>
                  <a:lnTo>
                    <a:pt x="8597" y="1899"/>
                  </a:lnTo>
                  <a:lnTo>
                    <a:pt x="9014" y="4269"/>
                  </a:lnTo>
                  <a:lnTo>
                    <a:pt x="9681" y="0"/>
                  </a:lnTo>
                  <a:lnTo>
                    <a:pt x="9990" y="762"/>
                  </a:lnTo>
                  <a:cubicBezTo>
                    <a:pt x="9993" y="3841"/>
                    <a:pt x="9997" y="6921"/>
                    <a:pt x="10000" y="10000"/>
                  </a:cubicBezTo>
                  <a:lnTo>
                    <a:pt x="2790" y="9995"/>
                  </a:lnTo>
                  <a:lnTo>
                    <a:pt x="0" y="9995"/>
                  </a:lnTo>
                  <a:cubicBezTo>
                    <a:pt x="2" y="9639"/>
                    <a:pt x="4" y="9282"/>
                    <a:pt x="6" y="8926"/>
                  </a:cubicBezTo>
                  <a:close/>
                </a:path>
              </a:pathLst>
            </a:custGeom>
            <a:solidFill>
              <a:srgbClr val="B28E4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736068" y="2183265"/>
              <a:ext cx="4000434" cy="3212276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" name="Trapezoid 51"/>
            <p:cNvSpPr/>
            <p:nvPr/>
          </p:nvSpPr>
          <p:spPr bwMode="auto">
            <a:xfrm rot="5400000">
              <a:off x="8495770" y="202551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" name="Trapezoid 52"/>
            <p:cNvSpPr/>
            <p:nvPr/>
          </p:nvSpPr>
          <p:spPr bwMode="auto">
            <a:xfrm rot="5400000">
              <a:off x="8000715" y="238555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" name="Trapezoid 53"/>
            <p:cNvSpPr/>
            <p:nvPr/>
          </p:nvSpPr>
          <p:spPr bwMode="auto">
            <a:xfrm rot="5400000">
              <a:off x="7595670" y="265558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Trapezoid 54"/>
            <p:cNvSpPr/>
            <p:nvPr/>
          </p:nvSpPr>
          <p:spPr bwMode="auto">
            <a:xfrm rot="5400000">
              <a:off x="6965600" y="256557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" name="Trapezoid 55"/>
            <p:cNvSpPr/>
            <p:nvPr/>
          </p:nvSpPr>
          <p:spPr bwMode="auto">
            <a:xfrm rot="5400000">
              <a:off x="6425540" y="373570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" name="Trapezoid 56"/>
            <p:cNvSpPr/>
            <p:nvPr/>
          </p:nvSpPr>
          <p:spPr bwMode="auto">
            <a:xfrm rot="5400000">
              <a:off x="5705460" y="4320765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54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8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" name="Rectangle 28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5112060" y="3924055"/>
            <a:ext cx="675075" cy="270030"/>
          </a:xfrm>
          <a:prstGeom prst="rightArrow">
            <a:avLst/>
          </a:prstGeom>
          <a:solidFill>
            <a:srgbClr val="DCE894"/>
          </a:solidFill>
          <a:ln w="1270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 rot="17296599">
            <a:off x="6434748" y="3836973"/>
            <a:ext cx="675075" cy="270030"/>
          </a:xfrm>
          <a:prstGeom prst="rightArrow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 rot="17296599">
            <a:off x="7933905" y="3026767"/>
            <a:ext cx="675075" cy="270030"/>
          </a:xfrm>
          <a:prstGeom prst="rightArrow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 rot="2949377">
            <a:off x="7212644" y="3412605"/>
            <a:ext cx="675075" cy="270030"/>
          </a:xfrm>
          <a:prstGeom prst="rightArrow">
            <a:avLst/>
          </a:prstGeom>
          <a:solidFill>
            <a:srgbClr val="E77739"/>
          </a:solidFill>
          <a:ln w="12700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262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" name="Rectangle 28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32140" y="4734145"/>
            <a:ext cx="2932666" cy="231648"/>
            <a:chOff x="5848092" y="4513300"/>
            <a:chExt cx="2932666" cy="231648"/>
          </a:xfrm>
        </p:grpSpPr>
        <p:sp>
          <p:nvSpPr>
            <p:cNvPr id="31" name="Trapezoid 30"/>
            <p:cNvSpPr/>
            <p:nvPr/>
          </p:nvSpPr>
          <p:spPr bwMode="auto">
            <a:xfrm rot="5400000">
              <a:off x="8495770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Trapezoid 31"/>
            <p:cNvSpPr/>
            <p:nvPr/>
          </p:nvSpPr>
          <p:spPr bwMode="auto">
            <a:xfrm rot="5400000">
              <a:off x="7847184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Trapezoid 32"/>
            <p:cNvSpPr/>
            <p:nvPr/>
          </p:nvSpPr>
          <p:spPr bwMode="auto">
            <a:xfrm rot="5400000">
              <a:off x="7198600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Trapezoid 33"/>
            <p:cNvSpPr/>
            <p:nvPr/>
          </p:nvSpPr>
          <p:spPr bwMode="auto">
            <a:xfrm rot="5400000">
              <a:off x="6550016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Trapezoid 34"/>
            <p:cNvSpPr/>
            <p:nvPr/>
          </p:nvSpPr>
          <p:spPr bwMode="auto">
            <a:xfrm rot="5400000">
              <a:off x="5901432" y="4459960"/>
              <a:ext cx="231648" cy="338328"/>
            </a:xfrm>
            <a:prstGeom prst="trapezoid">
              <a:avLst/>
            </a:prstGeom>
            <a:gradFill flip="none" rotWithShape="1">
              <a:gsLst>
                <a:gs pos="0">
                  <a:srgbClr val="FF0000"/>
                </a:gs>
                <a:gs pos="13000">
                  <a:schemeClr val="bg1"/>
                </a:gs>
                <a:gs pos="28000">
                  <a:srgbClr val="FF0000"/>
                </a:gs>
                <a:gs pos="42999">
                  <a:schemeClr val="bg1"/>
                </a:gs>
                <a:gs pos="58000">
                  <a:srgbClr val="FF0000"/>
                </a:gs>
                <a:gs pos="72000">
                  <a:schemeClr val="bg1"/>
                </a:gs>
                <a:gs pos="87000">
                  <a:srgbClr val="FF0000"/>
                </a:gs>
                <a:gs pos="100000">
                  <a:schemeClr val="bg1"/>
                </a:gs>
              </a:gsLst>
              <a:lin ang="5400000" scaled="1"/>
              <a:tileRect/>
            </a:gra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28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5515" cy="612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14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20000" decel="2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7 4.07407E-6 L -0.00278 -0.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4" presetClass="path" presetSubtype="0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1088 L -0.00278 -0.233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5699834" y="2045980"/>
            <a:ext cx="3232640" cy="2877157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10000"/>
              <a:gd name="connsiteY0" fmla="*/ 9313 h 9958"/>
              <a:gd name="connsiteX1" fmla="*/ 350 w 10000"/>
              <a:gd name="connsiteY1" fmla="*/ 8462 h 9958"/>
              <a:gd name="connsiteX2" fmla="*/ 2398 w 10000"/>
              <a:gd name="connsiteY2" fmla="*/ 6791 h 9958"/>
              <a:gd name="connsiteX3" fmla="*/ 3861 w 10000"/>
              <a:gd name="connsiteY3" fmla="*/ 4846 h 9958"/>
              <a:gd name="connsiteX4" fmla="*/ 4233 w 10000"/>
              <a:gd name="connsiteY4" fmla="*/ 2462 h 9958"/>
              <a:gd name="connsiteX5" fmla="*/ 4808 w 10000"/>
              <a:gd name="connsiteY5" fmla="*/ 1628 h 9958"/>
              <a:gd name="connsiteX6" fmla="*/ 5947 w 10000"/>
              <a:gd name="connsiteY6" fmla="*/ 1904 h 9958"/>
              <a:gd name="connsiteX7" fmla="*/ 7350 w 10000"/>
              <a:gd name="connsiteY7" fmla="*/ 2251 h 9958"/>
              <a:gd name="connsiteX8" fmla="*/ 8524 w 10000"/>
              <a:gd name="connsiteY8" fmla="*/ 306 h 9958"/>
              <a:gd name="connsiteX9" fmla="*/ 9997 w 10000"/>
              <a:gd name="connsiteY9" fmla="*/ 0 h 9958"/>
              <a:gd name="connsiteX10" fmla="*/ 10000 w 10000"/>
              <a:gd name="connsiteY10" fmla="*/ 9958 h 9958"/>
              <a:gd name="connsiteX11" fmla="*/ 0 w 10000"/>
              <a:gd name="connsiteY11" fmla="*/ 9313 h 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58">
                <a:moveTo>
                  <a:pt x="0" y="9313"/>
                </a:moveTo>
                <a:lnTo>
                  <a:pt x="350" y="8462"/>
                </a:lnTo>
                <a:lnTo>
                  <a:pt x="2398" y="6791"/>
                </a:lnTo>
                <a:lnTo>
                  <a:pt x="3861" y="4846"/>
                </a:lnTo>
                <a:lnTo>
                  <a:pt x="4233" y="2462"/>
                </a:lnTo>
                <a:lnTo>
                  <a:pt x="4808" y="1628"/>
                </a:lnTo>
                <a:lnTo>
                  <a:pt x="5947" y="1904"/>
                </a:lnTo>
                <a:lnTo>
                  <a:pt x="7350" y="2251"/>
                </a:lnTo>
                <a:lnTo>
                  <a:pt x="8524" y="306"/>
                </a:lnTo>
                <a:lnTo>
                  <a:pt x="9997" y="0"/>
                </a:lnTo>
                <a:cubicBezTo>
                  <a:pt x="9998" y="3319"/>
                  <a:pt x="9999" y="6639"/>
                  <a:pt x="10000" y="9958"/>
                </a:cubicBezTo>
                <a:lnTo>
                  <a:pt x="0" y="9313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  <a:extLst/>
        </p:spPr>
        <p:txBody>
          <a:bodyPr/>
          <a:lstStyle/>
          <a:p>
            <a:endParaRPr lang="fr-CH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10800000">
            <a:off x="5967155" y="4329100"/>
            <a:ext cx="135015" cy="315034"/>
          </a:xfrm>
          <a:prstGeom prst="downArrow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0800000">
            <a:off x="6507214" y="3924055"/>
            <a:ext cx="135015" cy="540059"/>
          </a:xfrm>
          <a:prstGeom prst="downArrow">
            <a:avLst/>
          </a:prstGeom>
          <a:solidFill>
            <a:srgbClr val="92D05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6912259" y="3383995"/>
            <a:ext cx="135015" cy="810089"/>
          </a:xfrm>
          <a:prstGeom prst="downArrow">
            <a:avLst/>
          </a:prstGeom>
          <a:solidFill>
            <a:srgbClr val="00B0F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8217404" y="2438890"/>
            <a:ext cx="135015" cy="1215134"/>
          </a:xfrm>
          <a:prstGeom prst="downArrow">
            <a:avLst/>
          </a:prstGeom>
          <a:solidFill>
            <a:srgbClr val="CC339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0800000">
            <a:off x="7497324" y="2618910"/>
            <a:ext cx="135015" cy="1485164"/>
          </a:xfrm>
          <a:prstGeom prst="downArrow">
            <a:avLst/>
          </a:prstGeom>
          <a:solidFill>
            <a:srgbClr val="92D05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5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1"/>
          <p:cNvSpPr>
            <a:spLocks noChangeArrowheads="1" noChangeShapeType="1" noTextEdit="1"/>
          </p:cNvSpPr>
          <p:nvPr/>
        </p:nvSpPr>
        <p:spPr bwMode="auto">
          <a:xfrm>
            <a:off x="0" y="111125"/>
            <a:ext cx="5467350" cy="717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06"/>
              </a:avLst>
            </a:prstTxWarp>
          </a:bodyPr>
          <a:lstStyle/>
          <a:p>
            <a:r>
              <a:rPr lang="fr-CH" sz="3600" kern="10">
                <a:solidFill>
                  <a:srgbClr val="0000FF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 Situations habituelles.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7508875" y="4319588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H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741363" y="4319588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H</a:t>
            </a:r>
          </a:p>
        </p:txBody>
      </p:sp>
      <p:sp>
        <p:nvSpPr>
          <p:cNvPr id="9221" name="Freeform 4"/>
          <p:cNvSpPr>
            <a:spLocks noChangeArrowheads="1"/>
          </p:cNvSpPr>
          <p:nvPr/>
        </p:nvSpPr>
        <p:spPr bwMode="auto">
          <a:xfrm>
            <a:off x="0" y="3384550"/>
            <a:ext cx="9144000" cy="1871663"/>
          </a:xfrm>
          <a:custGeom>
            <a:avLst/>
            <a:gdLst>
              <a:gd name="T0" fmla="*/ 0 w 25401"/>
              <a:gd name="T1" fmla="*/ 719732 h 5201"/>
              <a:gd name="T2" fmla="*/ 2591898 w 25401"/>
              <a:gd name="T3" fmla="*/ 719732 h 5201"/>
              <a:gd name="T4" fmla="*/ 4535821 w 25401"/>
              <a:gd name="T5" fmla="*/ 1799330 h 5201"/>
              <a:gd name="T6" fmla="*/ 7343711 w 25401"/>
              <a:gd name="T7" fmla="*/ 431839 h 5201"/>
              <a:gd name="T8" fmla="*/ 9143640 w 25401"/>
              <a:gd name="T9" fmla="*/ 431839 h 52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401" h="5201">
                <a:moveTo>
                  <a:pt x="0" y="2000"/>
                </a:moveTo>
                <a:cubicBezTo>
                  <a:pt x="4000" y="800"/>
                  <a:pt x="4600" y="1200"/>
                  <a:pt x="7200" y="2000"/>
                </a:cubicBezTo>
                <a:cubicBezTo>
                  <a:pt x="9800" y="3600"/>
                  <a:pt x="8400" y="5200"/>
                  <a:pt x="12600" y="5000"/>
                </a:cubicBezTo>
                <a:cubicBezTo>
                  <a:pt x="16800" y="4800"/>
                  <a:pt x="17400" y="2400"/>
                  <a:pt x="20400" y="1200"/>
                </a:cubicBezTo>
                <a:cubicBezTo>
                  <a:pt x="23400" y="0"/>
                  <a:pt x="25400" y="1200"/>
                  <a:pt x="25400" y="1200"/>
                </a:cubicBezTo>
              </a:path>
            </a:pathLst>
          </a:custGeom>
          <a:noFill/>
          <a:ln w="72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6069013" y="198438"/>
            <a:ext cx="9144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fr-CH" sz="8000">
                <a:solidFill>
                  <a:srgbClr val="333399"/>
                </a:solidFill>
              </a:rPr>
              <a:t>T</a:t>
            </a:r>
          </a:p>
        </p:txBody>
      </p:sp>
      <p:sp>
        <p:nvSpPr>
          <p:cNvPr id="9223" name="Freeform 6"/>
          <p:cNvSpPr>
            <a:spLocks noChangeArrowheads="1"/>
          </p:cNvSpPr>
          <p:nvPr/>
        </p:nvSpPr>
        <p:spPr bwMode="auto">
          <a:xfrm>
            <a:off x="4103688" y="0"/>
            <a:ext cx="5040312" cy="2524125"/>
          </a:xfrm>
          <a:custGeom>
            <a:avLst/>
            <a:gdLst>
              <a:gd name="T0" fmla="*/ 935991 w 14001"/>
              <a:gd name="T1" fmla="*/ 0 h 7010"/>
              <a:gd name="T2" fmla="*/ 2303978 w 14001"/>
              <a:gd name="T3" fmla="*/ 2520524 h 7010"/>
              <a:gd name="T4" fmla="*/ 5039952 w 14001"/>
              <a:gd name="T5" fmla="*/ 2376494 h 70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001" h="7010">
                <a:moveTo>
                  <a:pt x="2600" y="0"/>
                </a:moveTo>
                <a:cubicBezTo>
                  <a:pt x="0" y="4000"/>
                  <a:pt x="2400" y="7009"/>
                  <a:pt x="6400" y="7000"/>
                </a:cubicBezTo>
                <a:lnTo>
                  <a:pt x="14000" y="6600"/>
                </a:lnTo>
              </a:path>
            </a:pathLst>
          </a:custGeom>
          <a:noFill/>
          <a:ln w="72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743325" y="2778125"/>
            <a:ext cx="5383213" cy="3989388"/>
          </a:xfrm>
          <a:prstGeom prst="rect">
            <a:avLst/>
          </a:prstGeom>
          <a:solidFill>
            <a:srgbClr val="FFFFFF">
              <a:alpha val="67058"/>
            </a:srgbClr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  <a:buClrTx/>
              <a:buFontTx/>
              <a:buNone/>
            </a:pPr>
            <a:r>
              <a:rPr lang="fr-CH" sz="2400" b="1">
                <a:solidFill>
                  <a:srgbClr val="000000"/>
                </a:solidFill>
              </a:rPr>
              <a:t>Marais barométrique: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Vents faibles mais brises thermiques fortes.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Développement nuageux importants.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Orages fréquents.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Char char="•"/>
            </a:pPr>
            <a:r>
              <a:rPr lang="fr-CH" b="1">
                <a:solidFill>
                  <a:srgbClr val="000000"/>
                </a:solidFill>
              </a:rPr>
              <a:t> Relief rapidement bouché.</a:t>
            </a:r>
          </a:p>
          <a:p>
            <a:pPr algn="l" eaLnBrk="1" hangingPunct="1">
              <a:spcBef>
                <a:spcPts val="1125"/>
              </a:spcBef>
              <a:buFont typeface="Arial" charset="0"/>
              <a:buNone/>
            </a:pPr>
            <a:endParaRPr lang="fr-CH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593685"/>
            <a:ext cx="463312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5699834" y="2045980"/>
            <a:ext cx="3232640" cy="2877157"/>
          </a:xfrm>
          <a:custGeom>
            <a:avLst/>
            <a:gdLst>
              <a:gd name="T0" fmla="*/ 0 w 4004"/>
              <a:gd name="T1" fmla="*/ 4098925 h 2760"/>
              <a:gd name="T2" fmla="*/ 222250 w 4004"/>
              <a:gd name="T3" fmla="*/ 3725863 h 2760"/>
              <a:gd name="T4" fmla="*/ 1524000 w 4004"/>
              <a:gd name="T5" fmla="*/ 2994025 h 2760"/>
              <a:gd name="T6" fmla="*/ 2454275 w 4004"/>
              <a:gd name="T7" fmla="*/ 2141538 h 2760"/>
              <a:gd name="T8" fmla="*/ 2690813 w 4004"/>
              <a:gd name="T9" fmla="*/ 1096963 h 2760"/>
              <a:gd name="T10" fmla="*/ 3055938 w 4004"/>
              <a:gd name="T11" fmla="*/ 731838 h 2760"/>
              <a:gd name="T12" fmla="*/ 3779838 w 4004"/>
              <a:gd name="T13" fmla="*/ 852488 h 2760"/>
              <a:gd name="T14" fmla="*/ 4672013 w 4004"/>
              <a:gd name="T15" fmla="*/ 1004888 h 2760"/>
              <a:gd name="T16" fmla="*/ 5418138 w 4004"/>
              <a:gd name="T17" fmla="*/ 152400 h 2760"/>
              <a:gd name="T18" fmla="*/ 6318250 w 4004"/>
              <a:gd name="T19" fmla="*/ 0 h 2760"/>
              <a:gd name="T20" fmla="*/ 6356350 w 4004"/>
              <a:gd name="T21" fmla="*/ 4381500 h 2760"/>
              <a:gd name="T22" fmla="*/ 0 w 4004"/>
              <a:gd name="T23" fmla="*/ 4098925 h 27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10000"/>
              <a:gd name="connsiteY0" fmla="*/ 9313 h 9958"/>
              <a:gd name="connsiteX1" fmla="*/ 350 w 10000"/>
              <a:gd name="connsiteY1" fmla="*/ 8462 h 9958"/>
              <a:gd name="connsiteX2" fmla="*/ 2398 w 10000"/>
              <a:gd name="connsiteY2" fmla="*/ 6791 h 9958"/>
              <a:gd name="connsiteX3" fmla="*/ 3861 w 10000"/>
              <a:gd name="connsiteY3" fmla="*/ 4846 h 9958"/>
              <a:gd name="connsiteX4" fmla="*/ 4233 w 10000"/>
              <a:gd name="connsiteY4" fmla="*/ 2462 h 9958"/>
              <a:gd name="connsiteX5" fmla="*/ 4808 w 10000"/>
              <a:gd name="connsiteY5" fmla="*/ 1628 h 9958"/>
              <a:gd name="connsiteX6" fmla="*/ 5947 w 10000"/>
              <a:gd name="connsiteY6" fmla="*/ 1904 h 9958"/>
              <a:gd name="connsiteX7" fmla="*/ 7350 w 10000"/>
              <a:gd name="connsiteY7" fmla="*/ 2251 h 9958"/>
              <a:gd name="connsiteX8" fmla="*/ 8524 w 10000"/>
              <a:gd name="connsiteY8" fmla="*/ 306 h 9958"/>
              <a:gd name="connsiteX9" fmla="*/ 9997 w 10000"/>
              <a:gd name="connsiteY9" fmla="*/ 0 h 9958"/>
              <a:gd name="connsiteX10" fmla="*/ 10000 w 10000"/>
              <a:gd name="connsiteY10" fmla="*/ 9958 h 9958"/>
              <a:gd name="connsiteX11" fmla="*/ 0 w 10000"/>
              <a:gd name="connsiteY11" fmla="*/ 9313 h 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58">
                <a:moveTo>
                  <a:pt x="0" y="9313"/>
                </a:moveTo>
                <a:lnTo>
                  <a:pt x="350" y="8462"/>
                </a:lnTo>
                <a:lnTo>
                  <a:pt x="2398" y="6791"/>
                </a:lnTo>
                <a:lnTo>
                  <a:pt x="3861" y="4846"/>
                </a:lnTo>
                <a:lnTo>
                  <a:pt x="4233" y="2462"/>
                </a:lnTo>
                <a:lnTo>
                  <a:pt x="4808" y="1628"/>
                </a:lnTo>
                <a:lnTo>
                  <a:pt x="5947" y="1904"/>
                </a:lnTo>
                <a:lnTo>
                  <a:pt x="7350" y="2251"/>
                </a:lnTo>
                <a:lnTo>
                  <a:pt x="8524" y="306"/>
                </a:lnTo>
                <a:lnTo>
                  <a:pt x="9997" y="0"/>
                </a:lnTo>
                <a:cubicBezTo>
                  <a:pt x="9998" y="3319"/>
                  <a:pt x="9999" y="6639"/>
                  <a:pt x="10000" y="9958"/>
                </a:cubicBezTo>
                <a:lnTo>
                  <a:pt x="0" y="9313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  <a:extLst/>
        </p:spPr>
        <p:txBody>
          <a:bodyPr/>
          <a:lstStyle/>
          <a:p>
            <a:endParaRPr lang="fr-CH"/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4932040" y="4715603"/>
            <a:ext cx="767793" cy="293117"/>
          </a:xfrm>
          <a:custGeom>
            <a:avLst/>
            <a:gdLst>
              <a:gd name="T0" fmla="*/ 0 w 951"/>
              <a:gd name="T1" fmla="*/ 0 h 280"/>
              <a:gd name="T2" fmla="*/ 0 w 951"/>
              <a:gd name="T3" fmla="*/ 444500 h 280"/>
              <a:gd name="T4" fmla="*/ 401638 w 951"/>
              <a:gd name="T5" fmla="*/ 385763 h 280"/>
              <a:gd name="T6" fmla="*/ 712788 w 951"/>
              <a:gd name="T7" fmla="*/ 227013 h 280"/>
              <a:gd name="T8" fmla="*/ 1006475 w 951"/>
              <a:gd name="T9" fmla="*/ 234950 h 280"/>
              <a:gd name="T10" fmla="*/ 1173163 w 951"/>
              <a:gd name="T11" fmla="*/ 117475 h 280"/>
              <a:gd name="T12" fmla="*/ 1425575 w 951"/>
              <a:gd name="T13" fmla="*/ 101600 h 280"/>
              <a:gd name="T14" fmla="*/ 1509713 w 951"/>
              <a:gd name="T15" fmla="*/ 7938 h 280"/>
              <a:gd name="T16" fmla="*/ 0 w 951"/>
              <a:gd name="T17" fmla="*/ 0 h 2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51" h="280">
                <a:moveTo>
                  <a:pt x="0" y="0"/>
                </a:moveTo>
                <a:lnTo>
                  <a:pt x="0" y="280"/>
                </a:lnTo>
                <a:lnTo>
                  <a:pt x="253" y="243"/>
                </a:lnTo>
                <a:lnTo>
                  <a:pt x="449" y="143"/>
                </a:lnTo>
                <a:lnTo>
                  <a:pt x="634" y="148"/>
                </a:lnTo>
                <a:lnTo>
                  <a:pt x="739" y="74"/>
                </a:lnTo>
                <a:lnTo>
                  <a:pt x="898" y="64"/>
                </a:lnTo>
                <a:lnTo>
                  <a:pt x="95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Freeform 23"/>
          <p:cNvSpPr>
            <a:spLocks/>
          </p:cNvSpPr>
          <p:nvPr/>
        </p:nvSpPr>
        <p:spPr bwMode="auto">
          <a:xfrm>
            <a:off x="4932041" y="2975514"/>
            <a:ext cx="4004469" cy="2270607"/>
          </a:xfrm>
          <a:custGeom>
            <a:avLst/>
            <a:gdLst>
              <a:gd name="T0" fmla="*/ 4763 w 4960"/>
              <a:gd name="T1" fmla="*/ 3073400 h 2169"/>
              <a:gd name="T2" fmla="*/ 404813 w 4960"/>
              <a:gd name="T3" fmla="*/ 3014663 h 2169"/>
              <a:gd name="T4" fmla="*/ 715963 w 4960"/>
              <a:gd name="T5" fmla="*/ 2854325 h 2169"/>
              <a:gd name="T6" fmla="*/ 1011238 w 4960"/>
              <a:gd name="T7" fmla="*/ 2863850 h 2169"/>
              <a:gd name="T8" fmla="*/ 1173163 w 4960"/>
              <a:gd name="T9" fmla="*/ 2744788 h 2169"/>
              <a:gd name="T10" fmla="*/ 1427163 w 4960"/>
              <a:gd name="T11" fmla="*/ 2732088 h 2169"/>
              <a:gd name="T12" fmla="*/ 1511300 w 4960"/>
              <a:gd name="T13" fmla="*/ 2633663 h 2169"/>
              <a:gd name="T14" fmla="*/ 1681163 w 4960"/>
              <a:gd name="T15" fmla="*/ 2559050 h 2169"/>
              <a:gd name="T16" fmla="*/ 2201863 w 4960"/>
              <a:gd name="T17" fmla="*/ 2520950 h 2169"/>
              <a:gd name="T18" fmla="*/ 3287713 w 4960"/>
              <a:gd name="T19" fmla="*/ 2254250 h 2169"/>
              <a:gd name="T20" fmla="*/ 3919538 w 4960"/>
              <a:gd name="T21" fmla="*/ 2185988 h 2169"/>
              <a:gd name="T22" fmla="*/ 4422775 w 4960"/>
              <a:gd name="T23" fmla="*/ 1073150 h 2169"/>
              <a:gd name="T24" fmla="*/ 4697413 w 4960"/>
              <a:gd name="T25" fmla="*/ 966788 h 2169"/>
              <a:gd name="T26" fmla="*/ 4940300 w 4960"/>
              <a:gd name="T27" fmla="*/ 1622425 h 2169"/>
              <a:gd name="T28" fmla="*/ 5808663 w 4960"/>
              <a:gd name="T29" fmla="*/ 2095500 h 2169"/>
              <a:gd name="T30" fmla="*/ 6327775 w 4960"/>
              <a:gd name="T31" fmla="*/ 2025650 h 2169"/>
              <a:gd name="T32" fmla="*/ 6769100 w 4960"/>
              <a:gd name="T33" fmla="*/ 654050 h 2169"/>
              <a:gd name="T34" fmla="*/ 7097713 w 4960"/>
              <a:gd name="T35" fmla="*/ 1470025 h 2169"/>
              <a:gd name="T36" fmla="*/ 7623175 w 4960"/>
              <a:gd name="T37" fmla="*/ 0 h 2169"/>
              <a:gd name="T38" fmla="*/ 7835900 w 4960"/>
              <a:gd name="T39" fmla="*/ 258763 h 2169"/>
              <a:gd name="T40" fmla="*/ 7874000 w 4960"/>
              <a:gd name="T41" fmla="*/ 3443288 h 2169"/>
              <a:gd name="T42" fmla="*/ 2197100 w 4960"/>
              <a:gd name="T43" fmla="*/ 3441700 h 2169"/>
              <a:gd name="T44" fmla="*/ 0 w 4960"/>
              <a:gd name="T45" fmla="*/ 3441700 h 2169"/>
              <a:gd name="T46" fmla="*/ 4763 w 4960"/>
              <a:gd name="T47" fmla="*/ 3073400 h 2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6 w 10000"/>
              <a:gd name="connsiteY0" fmla="*/ 8926 h 10000"/>
              <a:gd name="connsiteX1" fmla="*/ 514 w 10000"/>
              <a:gd name="connsiteY1" fmla="*/ 8755 h 10000"/>
              <a:gd name="connsiteX2" fmla="*/ 909 w 10000"/>
              <a:gd name="connsiteY2" fmla="*/ 8290 h 10000"/>
              <a:gd name="connsiteX3" fmla="*/ 1284 w 10000"/>
              <a:gd name="connsiteY3" fmla="*/ 8317 h 10000"/>
              <a:gd name="connsiteX4" fmla="*/ 1490 w 10000"/>
              <a:gd name="connsiteY4" fmla="*/ 7971 h 10000"/>
              <a:gd name="connsiteX5" fmla="*/ 1813 w 10000"/>
              <a:gd name="connsiteY5" fmla="*/ 7935 h 10000"/>
              <a:gd name="connsiteX6" fmla="*/ 1919 w 10000"/>
              <a:gd name="connsiteY6" fmla="*/ 7649 h 10000"/>
              <a:gd name="connsiteX7" fmla="*/ 2135 w 10000"/>
              <a:gd name="connsiteY7" fmla="*/ 7432 h 10000"/>
              <a:gd name="connsiteX8" fmla="*/ 2796 w 10000"/>
              <a:gd name="connsiteY8" fmla="*/ 7321 h 10000"/>
              <a:gd name="connsiteX9" fmla="*/ 4175 w 10000"/>
              <a:gd name="connsiteY9" fmla="*/ 6547 h 10000"/>
              <a:gd name="connsiteX10" fmla="*/ 4978 w 10000"/>
              <a:gd name="connsiteY10" fmla="*/ 6349 h 10000"/>
              <a:gd name="connsiteX11" fmla="*/ 5617 w 10000"/>
              <a:gd name="connsiteY11" fmla="*/ 3117 h 10000"/>
              <a:gd name="connsiteX12" fmla="*/ 5966 w 10000"/>
              <a:gd name="connsiteY12" fmla="*/ 2808 h 10000"/>
              <a:gd name="connsiteX13" fmla="*/ 6274 w 10000"/>
              <a:gd name="connsiteY13" fmla="*/ 4712 h 10000"/>
              <a:gd name="connsiteX14" fmla="*/ 7377 w 10000"/>
              <a:gd name="connsiteY14" fmla="*/ 6086 h 10000"/>
              <a:gd name="connsiteX15" fmla="*/ 8036 w 10000"/>
              <a:gd name="connsiteY15" fmla="*/ 5883 h 10000"/>
              <a:gd name="connsiteX16" fmla="*/ 8597 w 10000"/>
              <a:gd name="connsiteY16" fmla="*/ 1899 h 10000"/>
              <a:gd name="connsiteX17" fmla="*/ 9014 w 10000"/>
              <a:gd name="connsiteY17" fmla="*/ 4269 h 10000"/>
              <a:gd name="connsiteX18" fmla="*/ 9681 w 10000"/>
              <a:gd name="connsiteY18" fmla="*/ 0 h 10000"/>
              <a:gd name="connsiteX19" fmla="*/ 9990 w 10000"/>
              <a:gd name="connsiteY19" fmla="*/ 762 h 10000"/>
              <a:gd name="connsiteX20" fmla="*/ 10000 w 10000"/>
              <a:gd name="connsiteY20" fmla="*/ 10000 h 10000"/>
              <a:gd name="connsiteX21" fmla="*/ 2790 w 10000"/>
              <a:gd name="connsiteY21" fmla="*/ 9995 h 10000"/>
              <a:gd name="connsiteX22" fmla="*/ 0 w 10000"/>
              <a:gd name="connsiteY22" fmla="*/ 9995 h 10000"/>
              <a:gd name="connsiteX23" fmla="*/ 6 w 10000"/>
              <a:gd name="connsiteY23" fmla="*/ 892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000" h="10000">
                <a:moveTo>
                  <a:pt x="6" y="8926"/>
                </a:moveTo>
                <a:lnTo>
                  <a:pt x="514" y="8755"/>
                </a:lnTo>
                <a:lnTo>
                  <a:pt x="909" y="8290"/>
                </a:lnTo>
                <a:lnTo>
                  <a:pt x="1284" y="8317"/>
                </a:lnTo>
                <a:cubicBezTo>
                  <a:pt x="1353" y="8202"/>
                  <a:pt x="1421" y="8086"/>
                  <a:pt x="1490" y="7971"/>
                </a:cubicBezTo>
                <a:lnTo>
                  <a:pt x="1813" y="7935"/>
                </a:lnTo>
                <a:cubicBezTo>
                  <a:pt x="1848" y="7840"/>
                  <a:pt x="1884" y="7744"/>
                  <a:pt x="1919" y="7649"/>
                </a:cubicBezTo>
                <a:lnTo>
                  <a:pt x="2135" y="7432"/>
                </a:lnTo>
                <a:lnTo>
                  <a:pt x="2796" y="7321"/>
                </a:lnTo>
                <a:lnTo>
                  <a:pt x="4175" y="6547"/>
                </a:lnTo>
                <a:lnTo>
                  <a:pt x="4978" y="6349"/>
                </a:lnTo>
                <a:lnTo>
                  <a:pt x="5617" y="3117"/>
                </a:lnTo>
                <a:lnTo>
                  <a:pt x="5966" y="2808"/>
                </a:lnTo>
                <a:cubicBezTo>
                  <a:pt x="6069" y="3443"/>
                  <a:pt x="6171" y="4077"/>
                  <a:pt x="6274" y="4712"/>
                </a:cubicBezTo>
                <a:lnTo>
                  <a:pt x="7377" y="6086"/>
                </a:lnTo>
                <a:lnTo>
                  <a:pt x="8036" y="5883"/>
                </a:lnTo>
                <a:lnTo>
                  <a:pt x="8597" y="1899"/>
                </a:lnTo>
                <a:lnTo>
                  <a:pt x="9014" y="4269"/>
                </a:lnTo>
                <a:lnTo>
                  <a:pt x="9681" y="0"/>
                </a:lnTo>
                <a:lnTo>
                  <a:pt x="9990" y="762"/>
                </a:lnTo>
                <a:cubicBezTo>
                  <a:pt x="9993" y="3841"/>
                  <a:pt x="9997" y="6921"/>
                  <a:pt x="10000" y="10000"/>
                </a:cubicBezTo>
                <a:lnTo>
                  <a:pt x="2790" y="9995"/>
                </a:lnTo>
                <a:lnTo>
                  <a:pt x="0" y="9995"/>
                </a:lnTo>
                <a:cubicBezTo>
                  <a:pt x="2" y="9639"/>
                  <a:pt x="4" y="9282"/>
                  <a:pt x="6" y="8926"/>
                </a:cubicBezTo>
                <a:close/>
              </a:path>
            </a:pathLst>
          </a:custGeom>
          <a:solidFill>
            <a:srgbClr val="B28E4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9"/>
          <p:cNvSpPr/>
          <p:nvPr/>
        </p:nvSpPr>
        <p:spPr bwMode="auto">
          <a:xfrm>
            <a:off x="4932040" y="2033845"/>
            <a:ext cx="4000434" cy="321227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10800000">
            <a:off x="6057165" y="4284095"/>
            <a:ext cx="90010" cy="135015"/>
          </a:xfrm>
          <a:prstGeom prst="downArrow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0800000">
            <a:off x="6507214" y="3879050"/>
            <a:ext cx="180021" cy="270030"/>
          </a:xfrm>
          <a:prstGeom prst="downArrow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6822250" y="3429000"/>
            <a:ext cx="270030" cy="360041"/>
          </a:xfrm>
          <a:prstGeom prst="downArrow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0800000">
            <a:off x="7722350" y="2663915"/>
            <a:ext cx="495056" cy="1665184"/>
          </a:xfrm>
          <a:prstGeom prst="downArrow">
            <a:avLst/>
          </a:prstGeom>
          <a:solidFill>
            <a:srgbClr val="92D05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877145" y="4554125"/>
            <a:ext cx="45719" cy="90010"/>
          </a:xfrm>
          <a:prstGeom prst="rect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967155" y="4464115"/>
            <a:ext cx="45719" cy="90010"/>
          </a:xfrm>
          <a:prstGeom prst="rect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507215" y="4149080"/>
            <a:ext cx="90010" cy="90010"/>
          </a:xfrm>
          <a:prstGeom prst="rect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62210" y="4284095"/>
            <a:ext cx="90010" cy="90010"/>
          </a:xfrm>
          <a:prstGeom prst="rect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17205" y="4419110"/>
            <a:ext cx="90010" cy="90010"/>
          </a:xfrm>
          <a:prstGeom prst="rect">
            <a:avLst/>
          </a:prstGeom>
          <a:solidFill>
            <a:srgbClr val="E7773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867255" y="3789040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912260" y="3924055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867255" y="4059069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822250" y="4194084"/>
            <a:ext cx="135015" cy="1350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2070" y="5184195"/>
            <a:ext cx="3539752" cy="156966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0 – 3: Inutilisable</a:t>
            </a: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4 – 6: Pas évident</a:t>
            </a:r>
          </a:p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7 – 9: Facile.</a:t>
            </a:r>
          </a:p>
        </p:txBody>
      </p:sp>
    </p:spTree>
    <p:extLst>
      <p:ext uri="{BB962C8B-B14F-4D97-AF65-F5344CB8AC3E}">
        <p14:creationId xmlns:p14="http://schemas.microsoft.com/office/powerpoint/2010/main" val="330975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45" y="13006"/>
            <a:ext cx="8228013" cy="555107"/>
          </a:xfrm>
        </p:spPr>
        <p:txBody>
          <a:bodyPr/>
          <a:lstStyle/>
          <a:p>
            <a:r>
              <a:rPr lang="fr-CH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Météo - Parapente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0" y="643573"/>
            <a:ext cx="4444196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4022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1223755"/>
            <a:ext cx="889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2033845"/>
            <a:ext cx="885848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116506" y="1718810"/>
            <a:ext cx="45004" cy="315035"/>
          </a:xfrm>
          <a:prstGeom prst="line">
            <a:avLst/>
          </a:prstGeom>
          <a:solidFill>
            <a:srgbClr val="C0C0C0"/>
          </a:solidFill>
          <a:ln w="158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266854" y="1718810"/>
            <a:ext cx="5670631" cy="315035"/>
          </a:xfrm>
          <a:prstGeom prst="line">
            <a:avLst/>
          </a:prstGeom>
          <a:solidFill>
            <a:srgbClr val="C0C0C0"/>
          </a:solidFill>
          <a:ln w="158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Rounded Rectangle 10"/>
          <p:cNvSpPr/>
          <p:nvPr/>
        </p:nvSpPr>
        <p:spPr bwMode="auto">
          <a:xfrm>
            <a:off x="116505" y="2978950"/>
            <a:ext cx="3285365" cy="16651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GFS d'aujourd'hui à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J+6 (11h, 14h, 17h)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Calculé quatre fois par jour.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996825" y="4734145"/>
            <a:ext cx="3105345" cy="945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WRF d'aujourd'hui Calculé à 8h.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5472100" y="5814265"/>
            <a:ext cx="3285365" cy="9451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WRF </a:t>
            </a: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alculé à </a:t>
            </a: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20</a:t>
            </a: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h</a:t>
            </a:r>
            <a:r>
              <a:rPr lang="fr-CH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pour le lendemain.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16200000">
            <a:off x="1489158" y="2371382"/>
            <a:ext cx="540059" cy="67507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6200000">
            <a:off x="3401869" y="3248978"/>
            <a:ext cx="2295257" cy="67507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16200000">
            <a:off x="5427097" y="3789039"/>
            <a:ext cx="3375375" cy="67507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6654" y="1043735"/>
            <a:ext cx="724580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GFS – 0.5° (</a:t>
            </a:r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  <a:sym typeface="Wingdings 3"/>
              </a:rPr>
              <a:t> 10km   15km)</a:t>
            </a:r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1617028"/>
            <a:ext cx="772795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5" y="1767997"/>
            <a:ext cx="2667231" cy="154699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783106" y="275128"/>
            <a:ext cx="5203432" cy="6412543"/>
            <a:chOff x="3783106" y="275128"/>
            <a:chExt cx="5203432" cy="6412543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3783106" y="313765"/>
              <a:ext cx="5127812" cy="6373906"/>
            </a:xfrm>
            <a:prstGeom prst="roundRect">
              <a:avLst>
                <a:gd name="adj" fmla="val 5653"/>
              </a:avLst>
            </a:prstGeom>
            <a:solidFill>
              <a:schemeClr val="bg1"/>
            </a:solidFill>
            <a:ln w="12700">
              <a:solidFill>
                <a:srgbClr val="CC339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62906" y="275128"/>
              <a:ext cx="4661139" cy="126188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Le concept du </a:t>
              </a:r>
              <a:r>
                <a:rPr lang="fr-CH" sz="4400" b="1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THQ</a:t>
              </a:r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     </a:t>
              </a:r>
            </a:p>
            <a:p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(Thermal </a:t>
              </a:r>
              <a:r>
                <a:rPr lang="fr-CH" sz="3200" dirty="0" err="1">
                  <a:solidFill>
                    <a:schemeClr val="accent6"/>
                  </a:solidFill>
                  <a:latin typeface="Comic Sans MS" panose="030F0702030302020204" pitchFamily="66" charset="0"/>
                </a:rPr>
                <a:t>Quality</a:t>
              </a:r>
              <a:r>
                <a:rPr lang="fr-CH" sz="32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90681" y="1623535"/>
              <a:ext cx="496644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Multiplication des facteurs favorables: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Couche convective épaisse.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Bon ensoleillement.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Peu de vent.</a:t>
              </a:r>
            </a:p>
            <a:p>
              <a:pPr marL="457200" indent="-457200" algn="l">
                <a:buFontTx/>
                <a:buChar char="-"/>
              </a:pPr>
              <a:r>
                <a:rPr lang="fr-CH" sz="20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Bon gradient de température.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076945" y="3609020"/>
              <a:ext cx="450050" cy="34065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526995" y="3609020"/>
              <a:ext cx="450050" cy="340659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977045" y="3609020"/>
              <a:ext cx="450050" cy="34065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427095" y="3609020"/>
              <a:ext cx="450050" cy="34065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877145" y="3609020"/>
              <a:ext cx="450050" cy="340659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6327195" y="3609020"/>
              <a:ext cx="450050" cy="340659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777245" y="3609020"/>
              <a:ext cx="450050" cy="340659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227295" y="3609020"/>
              <a:ext cx="450050" cy="34065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677345" y="3609020"/>
              <a:ext cx="450050" cy="340659"/>
            </a:xfrm>
            <a:prstGeom prst="rect">
              <a:avLst/>
            </a:prstGeom>
            <a:solidFill>
              <a:srgbClr val="993300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127395" y="3609020"/>
              <a:ext cx="450050" cy="340659"/>
            </a:xfrm>
            <a:prstGeom prst="rect">
              <a:avLst/>
            </a:prstGeom>
            <a:solidFill>
              <a:srgbClr val="800080"/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6915" y="3924055"/>
              <a:ext cx="5179623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fr-CH" sz="1600" b="1" dirty="0">
                  <a:solidFill>
                    <a:schemeClr val="accent6"/>
                  </a:solidFill>
                </a:rPr>
                <a:t>100   90    80    70    60    50    40    30    20    10    0 %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21950" y="4689140"/>
              <a:ext cx="4572000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/>
              <a:r>
                <a:rPr lang="fr-CH" sz="28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0 – 40%: 		Inutilisable.</a:t>
              </a:r>
            </a:p>
            <a:p>
              <a:pPr algn="l"/>
              <a:r>
                <a:rPr lang="fr-CH" sz="28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50 – 70%: 		Difficile.</a:t>
              </a:r>
            </a:p>
            <a:p>
              <a:pPr algn="l"/>
              <a:r>
                <a:rPr lang="fr-CH" sz="2800" dirty="0">
                  <a:solidFill>
                    <a:schemeClr val="accent6"/>
                  </a:solidFill>
                  <a:latin typeface="Comic Sans MS" panose="030F0702030302020204" pitchFamily="66" charset="0"/>
                </a:rPr>
                <a:t>80 – 100%: 	Facile.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5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03542 0.05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" y="197223"/>
            <a:ext cx="9145404" cy="633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577" y="4410653"/>
            <a:ext cx="912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solidFill>
                    <a:srgbClr val="CC3399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J - - - - - - - - - - - - - - - - - J+6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576072"/>
            <a:ext cx="402336" cy="5614416"/>
            <a:chOff x="0" y="576072"/>
            <a:chExt cx="402336" cy="561441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0" y="576072"/>
              <a:ext cx="402336" cy="5614416"/>
            </a:xfrm>
            <a:prstGeom prst="roundRect">
              <a:avLst/>
            </a:prstGeom>
            <a:noFill/>
            <a:ln w="28575">
              <a:solidFill>
                <a:srgbClr val="CC339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0" y="585216"/>
              <a:ext cx="402336" cy="320040"/>
            </a:xfrm>
            <a:prstGeom prst="roundRect">
              <a:avLst/>
            </a:prstGeom>
            <a:solidFill>
              <a:srgbClr val="CC3399"/>
            </a:solidFill>
            <a:ln w="28575">
              <a:solidFill>
                <a:srgbClr val="CC3399"/>
              </a:solidFill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11h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8432" y="573024"/>
            <a:ext cx="411480" cy="5614416"/>
            <a:chOff x="408432" y="573024"/>
            <a:chExt cx="411480" cy="5614416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408432" y="573024"/>
              <a:ext cx="402336" cy="5614416"/>
            </a:xfrm>
            <a:prstGeom prst="roundRect">
              <a:avLst/>
            </a:prstGeom>
            <a:noFill/>
            <a:ln w="28575">
              <a:solidFill>
                <a:srgbClr val="CC339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17576" y="582168"/>
              <a:ext cx="402336" cy="320040"/>
            </a:xfrm>
            <a:prstGeom prst="roundRect">
              <a:avLst/>
            </a:prstGeom>
            <a:solidFill>
              <a:srgbClr val="CC3399"/>
            </a:solidFill>
            <a:ln w="28575">
              <a:solidFill>
                <a:srgbClr val="CC3399"/>
              </a:solidFill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14h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2800" y="573024"/>
            <a:ext cx="409448" cy="5614416"/>
            <a:chOff x="812800" y="573024"/>
            <a:chExt cx="409448" cy="5614416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819912" y="573024"/>
              <a:ext cx="402336" cy="5614416"/>
            </a:xfrm>
            <a:prstGeom prst="roundRect">
              <a:avLst/>
            </a:prstGeom>
            <a:noFill/>
            <a:ln w="28575">
              <a:solidFill>
                <a:srgbClr val="CC3399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CH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812800" y="582676"/>
              <a:ext cx="402336" cy="320040"/>
            </a:xfrm>
            <a:prstGeom prst="roundRect">
              <a:avLst/>
            </a:prstGeom>
            <a:solidFill>
              <a:srgbClr val="CC3399"/>
            </a:solidFill>
            <a:ln w="28575">
              <a:solidFill>
                <a:srgbClr val="CC3399"/>
              </a:solidFill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fr-CH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cs typeface="Arial" charset="0"/>
                </a:rPr>
                <a:t>17h</a:t>
              </a:r>
            </a:p>
          </p:txBody>
        </p:sp>
      </p:grpSp>
      <p:sp>
        <p:nvSpPr>
          <p:cNvPr id="9" name="Rounded Rectangular Callout 8"/>
          <p:cNvSpPr/>
          <p:nvPr/>
        </p:nvSpPr>
        <p:spPr bwMode="auto">
          <a:xfrm>
            <a:off x="2366755" y="503675"/>
            <a:ext cx="6030670" cy="675075"/>
          </a:xfrm>
          <a:prstGeom prst="wedgeRoundRectCallout">
            <a:avLst>
              <a:gd name="adj1" fmla="val -70400"/>
              <a:gd name="adj2" fmla="val 138443"/>
              <a:gd name="adj3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THQ: Qualité du thermique (%)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366755" y="1628800"/>
            <a:ext cx="6030670" cy="675075"/>
          </a:xfrm>
          <a:prstGeom prst="wedgeRoundRectCallout">
            <a:avLst>
              <a:gd name="adj1" fmla="val -70400"/>
              <a:gd name="adj2" fmla="val 6975"/>
              <a:gd name="adj3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Ensoleillement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2366755" y="2618910"/>
            <a:ext cx="6030670" cy="675075"/>
          </a:xfrm>
          <a:prstGeom prst="wedgeRoundRectCallout">
            <a:avLst>
              <a:gd name="adj1" fmla="val -70549"/>
              <a:gd name="adj2" fmla="val -92622"/>
              <a:gd name="adj3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Couverture</a:t>
            </a:r>
            <a:r>
              <a:rPr kumimoji="0" lang="fr-CH" sz="3200" b="0" i="0" u="none" strike="noStrike" cap="none" normalizeH="0" dirty="0">
                <a:ln>
                  <a:noFill/>
                </a:ln>
                <a:solidFill>
                  <a:srgbClr val="800080"/>
                </a:solidFill>
                <a:effectLst/>
                <a:latin typeface="Arial" charset="0"/>
                <a:cs typeface="Arial" charset="0"/>
              </a:rPr>
              <a:t> nuageuse totale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80008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2366755" y="1403775"/>
            <a:ext cx="6030670" cy="675075"/>
          </a:xfrm>
          <a:prstGeom prst="wedgeRoundRectCallout">
            <a:avLst>
              <a:gd name="adj1" fmla="val -70400"/>
              <a:gd name="adj2" fmla="val 13844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Taille des cumulus.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2366755" y="2663915"/>
            <a:ext cx="6030670" cy="1080120"/>
          </a:xfrm>
          <a:prstGeom prst="wedgeRoundRectCallout">
            <a:avLst>
              <a:gd name="adj1" fmla="val -70995"/>
              <a:gd name="adj2" fmla="val -26224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Altitude des bases / 100  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(21 = 2100m.)</a:t>
            </a: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2366755" y="998730"/>
            <a:ext cx="6030670" cy="1080120"/>
          </a:xfrm>
          <a:prstGeom prst="wedgeRoundRectCallout">
            <a:avLst>
              <a:gd name="adj1" fmla="val -69954"/>
              <a:gd name="adj2" fmla="val 156370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Plafond / Épaisseur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C00000"/>
                </a:solidFill>
              </a:rPr>
              <a:t>de la couche convective.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2366755" y="2798930"/>
            <a:ext cx="6030670" cy="2385265"/>
          </a:xfrm>
          <a:prstGeom prst="wedgeRoundRectCallout">
            <a:avLst>
              <a:gd name="adj1" fmla="val -70103"/>
              <a:gd name="adj2" fmla="val 4532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Vent.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C00000"/>
                </a:solidFill>
              </a:rPr>
              <a:t>Top de la couche convective.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Millieu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C00000"/>
                </a:solidFill>
              </a:rPr>
              <a:t>Sol.</a:t>
            </a:r>
            <a:endParaRPr kumimoji="0" lang="fr-CH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ounded Rectangular Callout 25"/>
          <p:cNvSpPr/>
          <p:nvPr/>
        </p:nvSpPr>
        <p:spPr bwMode="auto">
          <a:xfrm>
            <a:off x="2366755" y="908720"/>
            <a:ext cx="6030670" cy="3735415"/>
          </a:xfrm>
          <a:prstGeom prst="wedgeRoundRectCallout">
            <a:avLst>
              <a:gd name="adj1" fmla="val -69805"/>
              <a:gd name="adj2" fmla="val 6301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Température au sol.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0070C0"/>
                </a:solidFill>
              </a:rPr>
              <a:t>Point de rosée.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Pression QNH.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fr-CH" sz="3200" dirty="0">
                <a:solidFill>
                  <a:srgbClr val="00B050"/>
                </a:solidFill>
              </a:rPr>
              <a:t>Altitude du 0°C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32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lang="fr-CH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fr-CH" sz="3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Pluie (mm):  Totale / orageuse.</a:t>
            </a:r>
          </a:p>
        </p:txBody>
      </p:sp>
    </p:spTree>
    <p:extLst>
      <p:ext uri="{BB962C8B-B14F-4D97-AF65-F5344CB8AC3E}">
        <p14:creationId xmlns:p14="http://schemas.microsoft.com/office/powerpoint/2010/main" val="10711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 animBg="1"/>
      <p:bldP spid="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6654" y="1043735"/>
            <a:ext cx="724580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GFS – 0.5° (</a:t>
            </a:r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  <a:sym typeface="Wingdings 3"/>
              </a:rPr>
              <a:t> 10km   15km)</a:t>
            </a:r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1617028"/>
            <a:ext cx="772795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675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6" t="53525" r="61487" b="41006"/>
          <a:stretch/>
        </p:blipFill>
        <p:spPr bwMode="auto">
          <a:xfrm>
            <a:off x="206515" y="1763815"/>
            <a:ext cx="574860" cy="6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1223755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09" y="1223754"/>
            <a:ext cx="6664137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/>
          <p:cNvSpPr/>
          <p:nvPr/>
        </p:nvSpPr>
        <p:spPr bwMode="auto">
          <a:xfrm>
            <a:off x="1196625" y="5994285"/>
            <a:ext cx="270030" cy="720080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0.04913 -3.7037E-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-3.7037E-7 L 0.09844 -3.7037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4 -3.7037E-7 L 0.1526 -3.7037E-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6 -3.7037E-7 L 0.21163 -3.7037E-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63 -3.7037E-7 L 0.27066 -3.7037E-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66 -3.7037E-7 L 0.32483 -3.7037E-7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-3.7037E-7 L 0.37899 -3.7037E-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98630"/>
            <a:ext cx="6847555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titleic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88640"/>
            <a:ext cx="684755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pauchafs\AppData\Local\Temp\SNAGHTML186e57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650"/>
            <a:ext cx="6858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368660"/>
            <a:ext cx="684755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214" y="-396425"/>
            <a:ext cx="9139785" cy="7562163"/>
            <a:chOff x="-16935" y="0"/>
            <a:chExt cx="9025844" cy="7562163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070" y="0"/>
              <a:ext cx="2992328" cy="1882913"/>
            </a:xfrm>
            <a:prstGeom prst="rect">
              <a:avLst/>
            </a:prstGeom>
            <a:noFill/>
            <a:ln w="127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0"/>
              <a:ext cx="2996749" cy="1882913"/>
            </a:xfrm>
            <a:prstGeom prst="rect">
              <a:avLst/>
            </a:prstGeom>
            <a:noFill/>
            <a:ln w="127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5" y="0"/>
              <a:ext cx="2992328" cy="1882913"/>
            </a:xfrm>
            <a:prstGeom prst="rect">
              <a:avLst/>
            </a:prstGeom>
            <a:noFill/>
            <a:ln w="127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490" y="1898830"/>
              <a:ext cx="2996749" cy="1882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825" y="1898830"/>
              <a:ext cx="2996749" cy="1882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898830"/>
              <a:ext cx="2996749" cy="1882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89040"/>
              <a:ext cx="2996749" cy="1882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825" y="3789040"/>
              <a:ext cx="2996749" cy="187849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789040"/>
              <a:ext cx="2996749" cy="1882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9" name="Picture 1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55" y="5679250"/>
              <a:ext cx="2996749" cy="1882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825" y="5679250"/>
              <a:ext cx="2996749" cy="1882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61" name="Picture 17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5679250"/>
              <a:ext cx="2996749" cy="187849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5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238125"/>
            <a:ext cx="6130925" cy="787400"/>
          </a:xfrm>
        </p:spPr>
        <p:txBody>
          <a:bodyPr/>
          <a:lstStyle/>
          <a:p>
            <a:pPr eaLnBrk="1" hangingPunct="1"/>
            <a:r>
              <a:rPr lang="fr-CH" b="1" i="1">
                <a:solidFill>
                  <a:schemeClr val="accent2"/>
                </a:solidFill>
              </a:rPr>
              <a:t>Soaringmeteo.ch</a:t>
            </a:r>
            <a:endParaRPr lang="fr-FR" b="1" i="1">
              <a:solidFill>
                <a:schemeClr val="accent2"/>
              </a:solidFill>
            </a:endParaRPr>
          </a:p>
        </p:txBody>
      </p:sp>
      <p:pic>
        <p:nvPicPr>
          <p:cNvPr id="51205" name="Picture 5" descr="titleic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9367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66654" y="1043735"/>
            <a:ext cx="7245805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</a:rPr>
              <a:t>GFS – 0.5° (</a:t>
            </a:r>
            <a:r>
              <a:rPr lang="fr-CH" sz="3200" dirty="0">
                <a:solidFill>
                  <a:schemeClr val="accent6"/>
                </a:solidFill>
                <a:latin typeface="Comic Sans MS" panose="030F0702030302020204" pitchFamily="66" charset="0"/>
                <a:sym typeface="Wingdings 3"/>
              </a:rPr>
              <a:t> 10km   15km)</a:t>
            </a:r>
            <a:endParaRPr lang="fr-CH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1617028"/>
            <a:ext cx="7727950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112520" y="5257800"/>
            <a:ext cx="1733550" cy="224790"/>
          </a:xfrm>
          <a:custGeom>
            <a:avLst/>
            <a:gdLst>
              <a:gd name="connsiteX0" fmla="*/ 0 w 1733550"/>
              <a:gd name="connsiteY0" fmla="*/ 220980 h 224790"/>
              <a:gd name="connsiteX1" fmla="*/ 68580 w 1733550"/>
              <a:gd name="connsiteY1" fmla="*/ 0 h 224790"/>
              <a:gd name="connsiteX2" fmla="*/ 1664970 w 1733550"/>
              <a:gd name="connsiteY2" fmla="*/ 0 h 224790"/>
              <a:gd name="connsiteX3" fmla="*/ 1733550 w 1733550"/>
              <a:gd name="connsiteY3" fmla="*/ 224790 h 22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550" h="224790">
                <a:moveTo>
                  <a:pt x="0" y="220980"/>
                </a:moveTo>
                <a:lnTo>
                  <a:pt x="68580" y="0"/>
                </a:lnTo>
                <a:lnTo>
                  <a:pt x="1664970" y="0"/>
                </a:lnTo>
                <a:lnTo>
                  <a:pt x="1733550" y="22479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2152650" y="3512820"/>
            <a:ext cx="1036320" cy="1009650"/>
          </a:xfrm>
          <a:custGeom>
            <a:avLst/>
            <a:gdLst>
              <a:gd name="connsiteX0" fmla="*/ 0 w 1036320"/>
              <a:gd name="connsiteY0" fmla="*/ 0 h 1009650"/>
              <a:gd name="connsiteX1" fmla="*/ 521970 w 1036320"/>
              <a:gd name="connsiteY1" fmla="*/ 304800 h 1009650"/>
              <a:gd name="connsiteX2" fmla="*/ 521970 w 1036320"/>
              <a:gd name="connsiteY2" fmla="*/ 758190 h 1009650"/>
              <a:gd name="connsiteX3" fmla="*/ 704850 w 1036320"/>
              <a:gd name="connsiteY3" fmla="*/ 1009650 h 1009650"/>
              <a:gd name="connsiteX4" fmla="*/ 1036320 w 1036320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320" h="1009650">
                <a:moveTo>
                  <a:pt x="0" y="0"/>
                </a:moveTo>
                <a:lnTo>
                  <a:pt x="521970" y="304800"/>
                </a:lnTo>
                <a:lnTo>
                  <a:pt x="521970" y="758190"/>
                </a:lnTo>
                <a:lnTo>
                  <a:pt x="704850" y="1009650"/>
                </a:lnTo>
                <a:lnTo>
                  <a:pt x="1036320" y="10096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3539490" y="2476500"/>
            <a:ext cx="342900" cy="2038350"/>
          </a:xfrm>
          <a:custGeom>
            <a:avLst/>
            <a:gdLst>
              <a:gd name="connsiteX0" fmla="*/ 0 w 342900"/>
              <a:gd name="connsiteY0" fmla="*/ 0 h 2038350"/>
              <a:gd name="connsiteX1" fmla="*/ 175260 w 342900"/>
              <a:gd name="connsiteY1" fmla="*/ 137160 h 2038350"/>
              <a:gd name="connsiteX2" fmla="*/ 175260 w 342900"/>
              <a:gd name="connsiteY2" fmla="*/ 1943100 h 2038350"/>
              <a:gd name="connsiteX3" fmla="*/ 342900 w 34290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2038350">
                <a:moveTo>
                  <a:pt x="0" y="0"/>
                </a:moveTo>
                <a:lnTo>
                  <a:pt x="175260" y="137160"/>
                </a:lnTo>
                <a:lnTo>
                  <a:pt x="175260" y="1943100"/>
                </a:lnTo>
                <a:lnTo>
                  <a:pt x="342900" y="20383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608320" y="1969770"/>
            <a:ext cx="201930" cy="2529840"/>
          </a:xfrm>
          <a:custGeom>
            <a:avLst/>
            <a:gdLst>
              <a:gd name="connsiteX0" fmla="*/ 0 w 201930"/>
              <a:gd name="connsiteY0" fmla="*/ 0 h 2529840"/>
              <a:gd name="connsiteX1" fmla="*/ 201930 w 201930"/>
              <a:gd name="connsiteY1" fmla="*/ 121920 h 2529840"/>
              <a:gd name="connsiteX2" fmla="*/ 190500 w 201930"/>
              <a:gd name="connsiteY2" fmla="*/ 2449830 h 2529840"/>
              <a:gd name="connsiteX3" fmla="*/ 38100 w 201930"/>
              <a:gd name="connsiteY3" fmla="*/ 2529840 h 252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930" h="2529840">
                <a:moveTo>
                  <a:pt x="0" y="0"/>
                </a:moveTo>
                <a:lnTo>
                  <a:pt x="201930" y="121920"/>
                </a:lnTo>
                <a:lnTo>
                  <a:pt x="190500" y="2449830"/>
                </a:lnTo>
                <a:lnTo>
                  <a:pt x="38100" y="252984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678930" y="1973580"/>
            <a:ext cx="1032510" cy="2038350"/>
          </a:xfrm>
          <a:custGeom>
            <a:avLst/>
            <a:gdLst>
              <a:gd name="connsiteX0" fmla="*/ 1032510 w 1032510"/>
              <a:gd name="connsiteY0" fmla="*/ 0 h 2038350"/>
              <a:gd name="connsiteX1" fmla="*/ 510540 w 1032510"/>
              <a:gd name="connsiteY1" fmla="*/ 270510 h 2038350"/>
              <a:gd name="connsiteX2" fmla="*/ 502920 w 1032510"/>
              <a:gd name="connsiteY2" fmla="*/ 1794510 h 2038350"/>
              <a:gd name="connsiteX3" fmla="*/ 0 w 103251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2510" h="2038350">
                <a:moveTo>
                  <a:pt x="1032510" y="0"/>
                </a:moveTo>
                <a:lnTo>
                  <a:pt x="510540" y="270510"/>
                </a:lnTo>
                <a:lnTo>
                  <a:pt x="502920" y="1794510"/>
                </a:lnTo>
                <a:lnTo>
                  <a:pt x="0" y="20383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4932040" y="5499229"/>
            <a:ext cx="315035" cy="913225"/>
          </a:xfrm>
          <a:custGeom>
            <a:avLst/>
            <a:gdLst>
              <a:gd name="connsiteX0" fmla="*/ 1032510 w 1032510"/>
              <a:gd name="connsiteY0" fmla="*/ 0 h 2038350"/>
              <a:gd name="connsiteX1" fmla="*/ 510540 w 1032510"/>
              <a:gd name="connsiteY1" fmla="*/ 270510 h 2038350"/>
              <a:gd name="connsiteX2" fmla="*/ 502920 w 1032510"/>
              <a:gd name="connsiteY2" fmla="*/ 1794510 h 2038350"/>
              <a:gd name="connsiteX3" fmla="*/ 0 w 1032510"/>
              <a:gd name="connsiteY3" fmla="*/ 2038350 h 2038350"/>
              <a:gd name="connsiteX0" fmla="*/ 1032510 w 1032510"/>
              <a:gd name="connsiteY0" fmla="*/ 0 h 2038350"/>
              <a:gd name="connsiteX1" fmla="*/ 530520 w 1032510"/>
              <a:gd name="connsiteY1" fmla="*/ 542639 h 2038350"/>
              <a:gd name="connsiteX2" fmla="*/ 502920 w 1032510"/>
              <a:gd name="connsiteY2" fmla="*/ 1794510 h 2038350"/>
              <a:gd name="connsiteX3" fmla="*/ 0 w 1032510"/>
              <a:gd name="connsiteY3" fmla="*/ 2038350 h 2038350"/>
              <a:gd name="connsiteX0" fmla="*/ 1032510 w 1032510"/>
              <a:gd name="connsiteY0" fmla="*/ 0 h 2038350"/>
              <a:gd name="connsiteX1" fmla="*/ 530520 w 1032510"/>
              <a:gd name="connsiteY1" fmla="*/ 542639 h 2038350"/>
              <a:gd name="connsiteX2" fmla="*/ 502921 w 1032510"/>
              <a:gd name="connsiteY2" fmla="*/ 1726477 h 2038350"/>
              <a:gd name="connsiteX3" fmla="*/ 0 w 1032510"/>
              <a:gd name="connsiteY3" fmla="*/ 20383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2510" h="2038350">
                <a:moveTo>
                  <a:pt x="1032510" y="0"/>
                </a:moveTo>
                <a:lnTo>
                  <a:pt x="530520" y="542639"/>
                </a:lnTo>
                <a:lnTo>
                  <a:pt x="502921" y="1726477"/>
                </a:lnTo>
                <a:lnTo>
                  <a:pt x="0" y="2038350"/>
                </a:lnTo>
              </a:path>
            </a:pathLst>
          </a:custGeom>
          <a:noFill/>
          <a:ln w="57150">
            <a:solidFill>
              <a:srgbClr val="CC3399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Left-Right Arrow 6"/>
          <p:cNvSpPr/>
          <p:nvPr/>
        </p:nvSpPr>
        <p:spPr bwMode="auto">
          <a:xfrm rot="10800000">
            <a:off x="791580" y="5274205"/>
            <a:ext cx="2340260" cy="405045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 rot="13291930">
            <a:off x="1641615" y="3721696"/>
            <a:ext cx="1874315" cy="405045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Left-Right Arrow 16"/>
          <p:cNvSpPr/>
          <p:nvPr/>
        </p:nvSpPr>
        <p:spPr bwMode="auto">
          <a:xfrm rot="15474662">
            <a:off x="2791548" y="3282353"/>
            <a:ext cx="2017604" cy="363038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 rot="16200000">
            <a:off x="4370976" y="3044958"/>
            <a:ext cx="2475275" cy="363038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 rot="17710429">
            <a:off x="6041979" y="2809062"/>
            <a:ext cx="2191010" cy="363038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 rot="17655437">
            <a:off x="4613582" y="5733693"/>
            <a:ext cx="1096736" cy="405045"/>
          </a:xfrm>
          <a:prstGeom prst="leftRightArrow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bg1"/>
              </a:gs>
              <a:gs pos="30000">
                <a:srgbClr val="6FD5EF"/>
              </a:gs>
              <a:gs pos="20000">
                <a:srgbClr val="00B0F0"/>
              </a:gs>
              <a:gs pos="10000">
                <a:srgbClr val="0070C0"/>
              </a:gs>
              <a:gs pos="70000">
                <a:srgbClr val="FFB500"/>
              </a:gs>
              <a:gs pos="40000">
                <a:schemeClr val="accent1">
                  <a:lumMod val="60000"/>
                  <a:lumOff val="40000"/>
                </a:schemeClr>
              </a:gs>
              <a:gs pos="60000">
                <a:srgbClr val="FFFF00"/>
              </a:gs>
              <a:gs pos="90000">
                <a:srgbClr val="FF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CH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196" name="Picture 4" descr="C:\Users\pauchafs\AppData\Local\Temp\SNAGHTML1c3984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0"/>
            <a:ext cx="75247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3805"/>
            <a:ext cx="34210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73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1" grpId="0" animBg="1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2411"/>
          <a:stretch/>
        </p:blipFill>
        <p:spPr bwMode="auto">
          <a:xfrm>
            <a:off x="0" y="0"/>
            <a:ext cx="9186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0781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rgbClr val="000000"/>
          </a:solidFill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  <a:txDef>
      <a:spPr>
        <a:solidFill>
          <a:schemeClr val="accent2">
            <a:lumMod val="40000"/>
            <a:lumOff val="60000"/>
          </a:schemeClr>
        </a:solidFill>
        <a:ln w="25400">
          <a:solidFill>
            <a:schemeClr val="accent2">
              <a:lumMod val="75000"/>
            </a:schemeClr>
          </a:solidFill>
        </a:ln>
      </a:spPr>
      <a:bodyPr wrap="none" rtlCol="0">
        <a:spAutoFit/>
      </a:bodyPr>
      <a:lstStyle>
        <a:defPPr algn="l">
          <a:defRPr sz="3200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2268</Words>
  <Application>Microsoft Office PowerPoint</Application>
  <PresentationFormat>On-screen Show (4:3)</PresentationFormat>
  <Paragraphs>669</Paragraphs>
  <Slides>104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2" baseType="lpstr">
      <vt:lpstr>Arial</vt:lpstr>
      <vt:lpstr>Comic Sans MS</vt:lpstr>
      <vt:lpstr>Consolas</vt:lpstr>
      <vt:lpstr>Impact</vt:lpstr>
      <vt:lpstr>Times New Roman</vt:lpstr>
      <vt:lpstr>Wingdings</vt:lpstr>
      <vt:lpstr>Wingdings 3</vt:lpstr>
      <vt:lpstr>Default Design</vt:lpstr>
      <vt:lpstr>Cours Météo</vt:lpstr>
      <vt:lpstr>Programme.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Circulation générale de l'air.</vt:lpstr>
      <vt:lpstr>Circulation générale de l'air.</vt:lpstr>
      <vt:lpstr>Eumetsat 1er juin 2015</vt:lpstr>
      <vt:lpstr>Saisons: Equinoxes.</vt:lpstr>
      <vt:lpstr>Saisons: Solstice d'hiver.</vt:lpstr>
      <vt:lpstr>Saisons: Solstice d'hiver.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 solaire / température</vt:lpstr>
      <vt:lpstr>Cycle solaire / température</vt:lpstr>
      <vt:lpstr>Bilan énergétique en latitude.</vt:lpstr>
      <vt:lpstr>L'air et l'eau.</vt:lpstr>
      <vt:lpstr>L'air et l'eau.</vt:lpstr>
      <vt:lpstr>L'air et l'eau.</vt:lpstr>
      <vt:lpstr>L'air et l'eau.</vt:lpstr>
      <vt:lpstr>Pluie d'été / Crachin d'hiver.</vt:lpstr>
      <vt:lpstr>L'air et l'eau.</vt:lpstr>
      <vt:lpstr>L'air et l'eau.</vt:lpstr>
      <vt:lpstr>Atmosphère standard</vt:lpstr>
      <vt:lpstr>Atmosphère standard</vt:lpstr>
      <vt:lpstr>Emagramme</vt:lpstr>
      <vt:lpstr>Vent dans l'emagramme</vt:lpstr>
      <vt:lpstr>Emagramme</vt:lpstr>
      <vt:lpstr>Emagramme</vt:lpstr>
      <vt:lpstr>Emagramme</vt:lpstr>
      <vt:lpstr>Emagramme</vt:lpstr>
      <vt:lpstr>PowerPoint Presentation</vt:lpstr>
      <vt:lpstr>Emagramme</vt:lpstr>
      <vt:lpstr>Emagramme</vt:lpstr>
      <vt:lpstr>Emagramme</vt:lpstr>
      <vt:lpstr>PowerPoint Presentation</vt:lpstr>
      <vt:lpstr>PowerPoint Presentation</vt:lpstr>
      <vt:lpstr>PowerPoint Presentation</vt:lpstr>
      <vt:lpstr>Emagramme</vt:lpstr>
      <vt:lpstr>PowerPoint Presentation</vt:lpstr>
      <vt:lpstr>Emagramme</vt:lpstr>
      <vt:lpstr>PowerPoint Presentation</vt:lpstr>
      <vt:lpstr>PowerPoint Presentation</vt:lpstr>
      <vt:lpstr>Emagaramme synthétique.</vt:lpstr>
      <vt:lpstr>Emagramme et relief.</vt:lpstr>
      <vt:lpstr>PowerPoint Presentation</vt:lpstr>
      <vt:lpstr>Emagramme et relief.</vt:lpstr>
      <vt:lpstr>PowerPoint Presentation</vt:lpstr>
      <vt:lpstr>Emagramme et relief.</vt:lpstr>
      <vt:lpstr>PowerPoint Presentation</vt:lpstr>
      <vt:lpstr>PowerPoint Presentation</vt:lpstr>
      <vt:lpstr>PowerPoint Presentation</vt:lpstr>
      <vt:lpstr>Couche convective CC</vt:lpstr>
      <vt:lpstr>Couche convective CC</vt:lpstr>
      <vt:lpstr>Couche convective CC</vt:lpstr>
      <vt:lpstr>Structure du thermique</vt:lpstr>
      <vt:lpstr>Structure du thermique</vt:lpstr>
      <vt:lpstr>Constitution du sol.</vt:lpstr>
      <vt:lpstr>Constitution du sol.</vt:lpstr>
      <vt:lpstr>Constitution du sol.</vt:lpstr>
      <vt:lpstr>Constitution du sol.</vt:lpstr>
      <vt:lpstr>Constitution du sol.</vt:lpstr>
      <vt:lpstr>Constitution du sol.</vt:lpstr>
      <vt:lpstr>Modèles numériques</vt:lpstr>
      <vt:lpstr>Importance de l'échelle.</vt:lpstr>
      <vt:lpstr>Echelle du relief</vt:lpstr>
      <vt:lpstr>PowerPoint Presentation</vt:lpstr>
      <vt:lpstr>Fiabilité des prévisions</vt:lpstr>
      <vt:lpstr>Fiabilité des prévisions</vt:lpstr>
      <vt:lpstr>PowerPoint Presentation</vt:lpstr>
      <vt:lpstr>PowerPoint Presentation</vt:lpstr>
      <vt:lpstr>Diagrammes huit jours de MétéoCiel</vt:lpstr>
      <vt:lpstr>RASP Regional Atmospheric Soaring Prediction 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Météo - Parapente</vt:lpstr>
      <vt:lpstr>Soaringmeteo.ch</vt:lpstr>
      <vt:lpstr>Soaringmeteo.ch</vt:lpstr>
      <vt:lpstr>PowerPoint Presentation</vt:lpstr>
      <vt:lpstr>Soaringmeteo.ch</vt:lpstr>
      <vt:lpstr>Soaringmeteo.ch</vt:lpstr>
      <vt:lpstr>Soaringmeteo.ch</vt:lpstr>
      <vt:lpstr>Soaringmeteo.ch</vt:lpstr>
      <vt:lpstr>PowerPoint Presentation</vt:lpstr>
      <vt:lpstr>Soaringmeteo.ch        soarWRF 2k</vt:lpstr>
      <vt:lpstr>Soaringmeteo.ch        soarWRF 2k</vt:lpstr>
      <vt:lpstr>Soaringmeteo.ch        soarWRF 2k</vt:lpstr>
      <vt:lpstr>Soaringmeteo.ch        soarWRF 2k</vt:lpstr>
      <vt:lpstr>Merci pour votre attention.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Météo</dc:title>
  <dc:creator>pauchafs</dc:creator>
  <cp:lastModifiedBy>Pauchard Francis</cp:lastModifiedBy>
  <cp:revision>286</cp:revision>
  <cp:lastPrinted>1601-01-01T00:00:00Z</cp:lastPrinted>
  <dcterms:created xsi:type="dcterms:W3CDTF">2012-08-27T12:42:15Z</dcterms:created>
  <dcterms:modified xsi:type="dcterms:W3CDTF">2018-06-17T22:20:12Z</dcterms:modified>
</cp:coreProperties>
</file>